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53"/>
  </p:notesMasterIdLst>
  <p:handoutMasterIdLst>
    <p:handoutMasterId r:id="rId54"/>
  </p:handoutMasterIdLst>
  <p:sldIdLst>
    <p:sldId id="262" r:id="rId2"/>
    <p:sldId id="336" r:id="rId3"/>
    <p:sldId id="342" r:id="rId4"/>
    <p:sldId id="337" r:id="rId5"/>
    <p:sldId id="338" r:id="rId6"/>
    <p:sldId id="334" r:id="rId7"/>
    <p:sldId id="335" r:id="rId8"/>
    <p:sldId id="304" r:id="rId9"/>
    <p:sldId id="297" r:id="rId10"/>
    <p:sldId id="305" r:id="rId11"/>
    <p:sldId id="306" r:id="rId12"/>
    <p:sldId id="309" r:id="rId13"/>
    <p:sldId id="314" r:id="rId14"/>
    <p:sldId id="290" r:id="rId15"/>
    <p:sldId id="289" r:id="rId16"/>
    <p:sldId id="319" r:id="rId17"/>
    <p:sldId id="320" r:id="rId18"/>
    <p:sldId id="322" r:id="rId19"/>
    <p:sldId id="321" r:id="rId20"/>
    <p:sldId id="291" r:id="rId21"/>
    <p:sldId id="325" r:id="rId22"/>
    <p:sldId id="323" r:id="rId23"/>
    <p:sldId id="300" r:id="rId24"/>
    <p:sldId id="324" r:id="rId25"/>
    <p:sldId id="326" r:id="rId26"/>
    <p:sldId id="327" r:id="rId27"/>
    <p:sldId id="328" r:id="rId28"/>
    <p:sldId id="329" r:id="rId29"/>
    <p:sldId id="330" r:id="rId30"/>
    <p:sldId id="331" r:id="rId31"/>
    <p:sldId id="332" r:id="rId32"/>
    <p:sldId id="333" r:id="rId33"/>
    <p:sldId id="307" r:id="rId34"/>
    <p:sldId id="313" r:id="rId35"/>
    <p:sldId id="340" r:id="rId36"/>
    <p:sldId id="308" r:id="rId37"/>
    <p:sldId id="272" r:id="rId38"/>
    <p:sldId id="315" r:id="rId39"/>
    <p:sldId id="312" r:id="rId40"/>
    <p:sldId id="293" r:id="rId41"/>
    <p:sldId id="316" r:id="rId42"/>
    <p:sldId id="310" r:id="rId43"/>
    <p:sldId id="294" r:id="rId44"/>
    <p:sldId id="339" r:id="rId45"/>
    <p:sldId id="311" r:id="rId46"/>
    <p:sldId id="299" r:id="rId47"/>
    <p:sldId id="317" r:id="rId48"/>
    <p:sldId id="264" r:id="rId49"/>
    <p:sldId id="295" r:id="rId50"/>
    <p:sldId id="341" r:id="rId51"/>
    <p:sldId id="302" r:id="rId52"/>
  </p:sldIdLst>
  <p:sldSz cx="9144000" cy="6858000" type="screen4x3"/>
  <p:notesSz cx="6797675" cy="9928225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485B5FBB-E7A6-46F5-AEC7-3DE14FCF7E6A}">
          <p14:sldIdLst>
            <p14:sldId id="262"/>
            <p14:sldId id="336"/>
            <p14:sldId id="342"/>
            <p14:sldId id="337"/>
            <p14:sldId id="338"/>
            <p14:sldId id="334"/>
            <p14:sldId id="335"/>
            <p14:sldId id="304"/>
            <p14:sldId id="297"/>
            <p14:sldId id="305"/>
            <p14:sldId id="306"/>
            <p14:sldId id="309"/>
            <p14:sldId id="314"/>
            <p14:sldId id="290"/>
            <p14:sldId id="289"/>
            <p14:sldId id="319"/>
            <p14:sldId id="320"/>
            <p14:sldId id="322"/>
            <p14:sldId id="321"/>
            <p14:sldId id="291"/>
            <p14:sldId id="325"/>
            <p14:sldId id="323"/>
            <p14:sldId id="300"/>
            <p14:sldId id="324"/>
            <p14:sldId id="326"/>
            <p14:sldId id="327"/>
            <p14:sldId id="328"/>
            <p14:sldId id="329"/>
            <p14:sldId id="330"/>
            <p14:sldId id="331"/>
            <p14:sldId id="332"/>
            <p14:sldId id="333"/>
            <p14:sldId id="307"/>
            <p14:sldId id="313"/>
            <p14:sldId id="340"/>
            <p14:sldId id="308"/>
            <p14:sldId id="272"/>
            <p14:sldId id="315"/>
            <p14:sldId id="312"/>
            <p14:sldId id="293"/>
            <p14:sldId id="316"/>
            <p14:sldId id="310"/>
            <p14:sldId id="294"/>
            <p14:sldId id="339"/>
            <p14:sldId id="311"/>
            <p14:sldId id="299"/>
            <p14:sldId id="317"/>
            <p14:sldId id="264"/>
            <p14:sldId id="295"/>
            <p14:sldId id="341"/>
            <p14:sldId id="302"/>
          </p14:sldIdLst>
        </p14:section>
      </p14:section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1181" autoAdjust="0"/>
    <p:restoredTop sz="80853" autoAdjust="0"/>
  </p:normalViewPr>
  <p:slideViewPr>
    <p:cSldViewPr>
      <p:cViewPr varScale="1">
        <p:scale>
          <a:sx n="90" d="100"/>
          <a:sy n="90" d="100"/>
        </p:scale>
        <p:origin x="-2388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notesMaster" Target="notesMasters/notesMaster1.xml"/><Relationship Id="rId58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viewProps" Target="view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9F89320-D92D-4195-8CE0-24EFC77ABE43}" type="datetimeFigureOut">
              <a:rPr lang="ru-RU" smtClean="0"/>
              <a:t>14.12.2018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50443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274A878-CC35-4B2A-B3F3-A5C020501C3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2545592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1C6C103-4F26-4C0D-9EF0-E59FAD3EA6B1}" type="datetimeFigureOut">
              <a:rPr lang="ru-RU" smtClean="0"/>
              <a:t>14.12.2018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9768" y="4715907"/>
            <a:ext cx="5438140" cy="4467701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50443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86B8285-C270-43D5-9221-37971DE541B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6986414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6B8285-C270-43D5-9221-37971DE541B0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1197734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Взаимодействие</a:t>
            </a:r>
            <a:r>
              <a:rPr lang="ru-RU" baseline="0" dirty="0" smtClean="0"/>
              <a:t> пользователей в системе. Телефонные звонки должны быть сведены к минимуму</a:t>
            </a:r>
            <a:r>
              <a:rPr lang="ru-RU" baseline="0" dirty="0" smtClean="0"/>
              <a:t>.</a:t>
            </a:r>
          </a:p>
          <a:p>
            <a:r>
              <a:rPr lang="ru-RU" baseline="0" dirty="0" smtClean="0"/>
              <a:t>Все ресурсы объединены на форуме.</a:t>
            </a:r>
          </a:p>
          <a:p>
            <a:r>
              <a:rPr lang="ru-RU" baseline="0" dirty="0" smtClean="0"/>
              <a:t>Что касается формы 30 – в соответствующей ветке форуме уже выложено шесть (!) презентаций (плюс ссылки на видеоролики с докладами) с практически исчерпывающей информацией по заполнению формы 30.</a:t>
            </a:r>
          </a:p>
          <a:p>
            <a:r>
              <a:rPr lang="ru-RU" baseline="0" dirty="0" smtClean="0"/>
              <a:t>Более чем уверен, что у тех статистиков, кто изучит эти материалы не возникнет никаких проблем при заполнении.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6B8285-C270-43D5-9221-37971DE541B0}" type="slidenum">
              <a:rPr lang="ru-RU" smtClean="0"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6721985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Убедительная просьба придерживаться порядка обращения за помощью и поддержкой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6B8285-C270-43D5-9221-37971DE541B0}" type="slidenum">
              <a:rPr lang="ru-RU" smtClean="0"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8162790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Интерфейс портал не претерпел больших</a:t>
            </a:r>
            <a:r>
              <a:rPr lang="ru-RU" baseline="0" dirty="0" smtClean="0"/>
              <a:t> изменений, но обратите внимание, что пользователь может (и должен) дополнить/исправить свои данные в меню «профиль» в правом верхнем углу.</a:t>
            </a:r>
            <a:endParaRPr lang="en-US" baseline="0" dirty="0" smtClean="0"/>
          </a:p>
          <a:p>
            <a:r>
              <a:rPr lang="ru-RU" baseline="0" dirty="0" smtClean="0"/>
              <a:t>Мы начали с себя – контакты специалистов МИАЦ обновлены, их можно использовать.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6B8285-C270-43D5-9221-37971DE541B0}" type="slidenum">
              <a:rPr lang="ru-RU" smtClean="0"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3731322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Лента сообщений по аналогии как это происходит в соцсетях.</a:t>
            </a:r>
          </a:p>
          <a:p>
            <a:r>
              <a:rPr lang="ru-RU" dirty="0" smtClean="0"/>
              <a:t>При появлении комментария или</a:t>
            </a:r>
            <a:r>
              <a:rPr lang="ru-RU" baseline="0" dirty="0" smtClean="0"/>
              <a:t> возникновении события (смена статуса документа и т.п.)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6B8285-C270-43D5-9221-37971DE541B0}" type="slidenum">
              <a:rPr lang="ru-RU" smtClean="0"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3415342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Форма</a:t>
            </a:r>
            <a:r>
              <a:rPr lang="ru-RU" baseline="0" dirty="0" smtClean="0"/>
              <a:t> 30 начиная с текущего года будет приниматься следующими разделами. </a:t>
            </a:r>
          </a:p>
          <a:p>
            <a:r>
              <a:rPr lang="ru-RU" baseline="0" dirty="0" smtClean="0"/>
              <a:t>Работа большая, объемная. Просьба не нарушать сроков сдачи. Не срывайте нам и себе график!</a:t>
            </a:r>
          </a:p>
          <a:p>
            <a:r>
              <a:rPr lang="ru-RU" baseline="0" dirty="0" smtClean="0"/>
              <a:t>Также имейте ввиду, что прием каждого отдельного раздела на портале фиксируется и данные в разделе становятся «только для чтения» даже при общем статусе документы «выполняется». 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6B8285-C270-43D5-9221-37971DE541B0}" type="slidenum">
              <a:rPr lang="ru-RU" smtClean="0"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1620827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В том случае если специалисты кадровой,</a:t>
            </a:r>
            <a:r>
              <a:rPr lang="ru-RU" baseline="0" dirty="0" smtClean="0"/>
              <a:t> экономической и других служб сдают свои разделы раньше установленного графика …</a:t>
            </a:r>
          </a:p>
          <a:p>
            <a:r>
              <a:rPr lang="ru-RU" baseline="0" dirty="0" smtClean="0"/>
              <a:t>Распечатывается по тем же принципам, как и сама форма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6B8285-C270-43D5-9221-37971DE541B0}" type="slidenum">
              <a:rPr lang="ru-RU" smtClean="0"/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5917354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С этого года 30 форма и 12 форма заполняются в двух разрезах</a:t>
            </a:r>
            <a:r>
              <a:rPr lang="ru-RU" baseline="0" dirty="0" smtClean="0"/>
              <a:t> – 00 и 01</a:t>
            </a:r>
            <a:endParaRPr lang="ru-RU" dirty="0" smtClean="0"/>
          </a:p>
          <a:p>
            <a:r>
              <a:rPr lang="ru-RU" dirty="0" smtClean="0"/>
              <a:t>Нулевой (основной) разрез содержит ВСЕ данные по структуре и работе медицинской организации. </a:t>
            </a:r>
          </a:p>
          <a:p>
            <a:r>
              <a:rPr lang="ru-RU" dirty="0" smtClean="0"/>
              <a:t>01 разрез – только по сельской местности и сельским</a:t>
            </a:r>
            <a:r>
              <a:rPr lang="ru-RU" baseline="0" dirty="0" smtClean="0"/>
              <a:t> жителям.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6B8285-C270-43D5-9221-37971DE541B0}" type="slidenum">
              <a:rPr lang="ru-RU" smtClean="0"/>
              <a:t>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9504325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Т.е. такие МО как</a:t>
            </a:r>
            <a:r>
              <a:rPr lang="ru-RU" baseline="0" dirty="0" smtClean="0"/>
              <a:t> МНТК Микрохирургии глаза, Диагностический центр и т.п. не показывают эти подразделения в т. 1001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6B8285-C270-43D5-9221-37971DE541B0}" type="slidenum">
              <a:rPr lang="ru-RU" smtClean="0"/>
              <a:t>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4408103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Кабинетов по паллиативной</a:t>
            </a:r>
            <a:r>
              <a:rPr lang="ru-RU" baseline="0" dirty="0" smtClean="0"/>
              <a:t> помощи в текущем отчете не должно быть. Запланировано их открытие в 2019 году.</a:t>
            </a:r>
            <a:endParaRPr lang="ru-RU" dirty="0" smtClean="0"/>
          </a:p>
          <a:p>
            <a:r>
              <a:rPr lang="ru-RU" dirty="0" smtClean="0"/>
              <a:t>Обратите внимание, что как и в прошлом году, в таблице</a:t>
            </a:r>
            <a:r>
              <a:rPr lang="ru-RU" baseline="0" dirty="0" smtClean="0"/>
              <a:t> </a:t>
            </a:r>
            <a:r>
              <a:rPr lang="ru-RU" dirty="0" smtClean="0"/>
              <a:t>имеется две строки по ортопедической стоматологии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6B8285-C270-43D5-9221-37971DE541B0}" type="slidenum">
              <a:rPr lang="ru-RU" smtClean="0"/>
              <a:t>10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5370331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Так же добавлена строка 10 Мобильные медицинские комплексы – таких подразделений у нас в области нет.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6B8285-C270-43D5-9221-37971DE541B0}" type="slidenum">
              <a:rPr lang="ru-RU" smtClean="0"/>
              <a:t>11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5370331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Примерно треть районных и городских больниц/поликлиник не показали мощность педиатрических подразделений в АПУ. В итоге, при составлении паспорта педиатрической службы</a:t>
            </a:r>
            <a:r>
              <a:rPr lang="ru-RU" baseline="0" dirty="0" smtClean="0"/>
              <a:t> это привело к несоответствию данных, которые мы получили при оперативном мониторинге с данными формы 30 за 2017 год.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6B8285-C270-43D5-9221-37971DE541B0}" type="slidenum">
              <a:rPr lang="ru-RU" smtClean="0"/>
              <a:t>13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2455753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Должен соблюдаться контроль по физическим лицам = 9 = 15+16+15.1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6B8285-C270-43D5-9221-37971DE541B0}" type="slidenum">
              <a:rPr lang="ru-RU" smtClean="0"/>
              <a:t>14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3798198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На должности врач-лаборант</a:t>
            </a:r>
            <a:r>
              <a:rPr lang="ru-RU" baseline="0" dirty="0" smtClean="0"/>
              <a:t> могут быть только сотрудники принятые до 1 октября 1999 года. После только врачи клинической лабораторной диагностики – выпускники медицинских ВУЗов.</a:t>
            </a:r>
          </a:p>
          <a:p>
            <a:r>
              <a:rPr lang="ru-RU" baseline="0" dirty="0" smtClean="0"/>
              <a:t>Поэтому контроль - …</a:t>
            </a:r>
          </a:p>
          <a:p>
            <a:r>
              <a:rPr lang="ru-RU" altLang="ru-RU" sz="1200" b="0" i="0" dirty="0" smtClean="0">
                <a:latin typeface="Times New Roman" pitchFamily="18" charset="0"/>
              </a:rPr>
              <a:t>Эти работники могут продолжать профессиональную деятельность в занимаемых должностях без сертификата специалиста.</a:t>
            </a:r>
          </a:p>
          <a:p>
            <a:r>
              <a:rPr lang="ru-RU" dirty="0" smtClean="0"/>
              <a:t>Вновь принятые специалисты с ВНО – идут на должность «Биолог».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6B8285-C270-43D5-9221-37971DE541B0}" type="slidenum">
              <a:rPr lang="ru-RU" smtClean="0"/>
              <a:t>17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40060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На должности врач-лаборант</a:t>
            </a:r>
            <a:r>
              <a:rPr lang="ru-RU" baseline="0" dirty="0" smtClean="0"/>
              <a:t> могут быть только сотрудники принятые до 1 октября 1999 года. После только врачи клинической лабораторной диагностики – выпускники медицинских ВУЗов.</a:t>
            </a:r>
          </a:p>
          <a:p>
            <a:r>
              <a:rPr lang="ru-RU" baseline="0" dirty="0" smtClean="0"/>
              <a:t>Поэтому контроль - …</a:t>
            </a:r>
          </a:p>
          <a:p>
            <a:r>
              <a:rPr lang="ru-RU" altLang="ru-RU" sz="1200" b="0" i="0" dirty="0" smtClean="0">
                <a:latin typeface="Times New Roman" pitchFamily="18" charset="0"/>
              </a:rPr>
              <a:t>Эти работники могут продолжать профессиональную деятельность в занимаемых должностях без сертификата специалиста.</a:t>
            </a:r>
          </a:p>
          <a:p>
            <a:r>
              <a:rPr lang="ru-RU" dirty="0" smtClean="0"/>
              <a:t>Вновь принятые специалисты с ВНО – идут на должность «Биолог».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6B8285-C270-43D5-9221-37971DE541B0}" type="slidenum">
              <a:rPr lang="ru-RU" smtClean="0"/>
              <a:t>18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40060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Вниманию МО г. Иркутска в основном – студенты </a:t>
            </a:r>
            <a:r>
              <a:rPr lang="ru-RU" dirty="0" err="1" smtClean="0"/>
              <a:t>медвузов</a:t>
            </a:r>
            <a:r>
              <a:rPr lang="ru-RU" dirty="0" smtClean="0"/>
              <a:t> имеющих допуск к работе в строке 229.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6B8285-C270-43D5-9221-37971DE541B0}" type="slidenum">
              <a:rPr lang="ru-RU" smtClean="0"/>
              <a:t>20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50181698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Учитывая</a:t>
            </a:r>
            <a:r>
              <a:rPr lang="ru-RU" baseline="0" dirty="0" smtClean="0"/>
              <a:t> большие трудности возникающие при сопоставлении кадров АПУ, стационара и </a:t>
            </a:r>
            <a:r>
              <a:rPr lang="ru-RU" baseline="0" dirty="0" err="1" smtClean="0"/>
              <a:t>ужреждений</a:t>
            </a:r>
            <a:r>
              <a:rPr lang="ru-RU" baseline="0" dirty="0" smtClean="0"/>
              <a:t> (и отделений) где нет ни амбулаторной помощи, ни стационарной</a:t>
            </a:r>
            <a:endParaRPr lang="ru-RU" dirty="0" smtClean="0"/>
          </a:p>
          <a:p>
            <a:r>
              <a:rPr lang="ru-RU" dirty="0" smtClean="0"/>
              <a:t>Добавлены,</a:t>
            </a:r>
            <a:r>
              <a:rPr lang="ru-RU" baseline="0" dirty="0" smtClean="0"/>
              <a:t> </a:t>
            </a:r>
            <a:r>
              <a:rPr lang="ru-RU" dirty="0" smtClean="0"/>
              <a:t>помимо графы 15.1, графы …</a:t>
            </a:r>
          </a:p>
          <a:p>
            <a:r>
              <a:rPr lang="ru-RU" dirty="0" smtClean="0"/>
              <a:t>Теперь контроль на точное равенство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6B8285-C270-43D5-9221-37971DE541B0}" type="slidenum">
              <a:rPr lang="ru-RU" smtClean="0"/>
              <a:t>21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01913846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Что бы устранить ситуации,</a:t>
            </a:r>
            <a:r>
              <a:rPr lang="ru-RU" baseline="0" dirty="0" smtClean="0"/>
              <a:t> когда возникают разночтения или просто «забывают» заполнить разделы под контролем «больше или равно», добавлены вспомогательные строки.</a:t>
            </a:r>
          </a:p>
          <a:p>
            <a:r>
              <a:rPr lang="ru-RU" baseline="0" dirty="0" smtClean="0"/>
              <a:t>Разделы врачи, провизоры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6B8285-C270-43D5-9221-37971DE541B0}" type="slidenum">
              <a:rPr lang="ru-RU" smtClean="0"/>
              <a:t>24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8047515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Средний медицинский персонал</a:t>
            </a:r>
          </a:p>
          <a:p>
            <a:r>
              <a:rPr lang="ru-RU" dirty="0" smtClean="0"/>
              <a:t>Обратите на выделенный фрагмент – это следствие кадрового дефицита и необ</a:t>
            </a:r>
            <a:r>
              <a:rPr lang="ru-RU" baseline="0" dirty="0" smtClean="0"/>
              <a:t>ходимо для оценки, сколько перемещено среднего медперсонала «временно» замеными ведомостями на должности врачей.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6B8285-C270-43D5-9221-37971DE541B0}" type="slidenum">
              <a:rPr lang="ru-RU" smtClean="0"/>
              <a:t>25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18111286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Средний медицинский персонал</a:t>
            </a:r>
          </a:p>
          <a:p>
            <a:r>
              <a:rPr lang="ru-RU" dirty="0" smtClean="0"/>
              <a:t>Обратите на выделенный фрагмент – это следствие кадрового дефицита и необ</a:t>
            </a:r>
            <a:r>
              <a:rPr lang="ru-RU" baseline="0" dirty="0" smtClean="0"/>
              <a:t>ходимо для оценки, сколько перемещено среднего медперсонала «временно» замеными ведомостями на должности врачей.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6B8285-C270-43D5-9221-37971DE541B0}" type="slidenum">
              <a:rPr lang="ru-RU" smtClean="0"/>
              <a:t>26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18111286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6B8285-C270-43D5-9221-37971DE541B0}" type="slidenum">
              <a:rPr lang="ru-RU" smtClean="0"/>
              <a:t>27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18111286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Строка 124 также из общего числа посещений (с.60 + другие должности) </a:t>
            </a:r>
          </a:p>
          <a:p>
            <a:r>
              <a:rPr lang="ru-RU" dirty="0" smtClean="0"/>
              <a:t>Кабинеты паллиативной помощи должны появиться в структуре подведомственных</a:t>
            </a:r>
            <a:r>
              <a:rPr lang="ru-RU" baseline="0" dirty="0" smtClean="0"/>
              <a:t> </a:t>
            </a:r>
            <a:r>
              <a:rPr lang="ru-RU" dirty="0" smtClean="0"/>
              <a:t>МО только с 2019 года.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6B8285-C270-43D5-9221-37971DE541B0}" type="slidenum">
              <a:rPr lang="ru-RU" smtClean="0"/>
              <a:t>30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50179004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Таблица полностью изменена (таб.2102 «Посещения врачами пунктов (кабинетов) неотложной медицинской помощи на дому», ф.№30 за 2017 год), вышеуказанные посещения теперь указываются в таб.2100, стр. 123.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6B8285-C270-43D5-9221-37971DE541B0}" type="slidenum">
              <a:rPr lang="ru-RU" smtClean="0"/>
              <a:t>31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82354374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Обратите внимание добавлена строка 6.1 </a:t>
            </a:r>
          </a:p>
          <a:p>
            <a:r>
              <a:rPr lang="ru-RU" dirty="0" smtClean="0"/>
              <a:t>Добавлена таблица</a:t>
            </a:r>
            <a:r>
              <a:rPr lang="ru-RU" baseline="0" dirty="0" smtClean="0"/>
              <a:t> 2516 по осмотрам декретированных контингентов и занятых на тяжелом или вредном производстве.</a:t>
            </a:r>
          </a:p>
          <a:p>
            <a:r>
              <a:rPr lang="ru-RU" baseline="0" dirty="0" smtClean="0"/>
              <a:t>Т. 2516 является частью т.2510.</a:t>
            </a:r>
          </a:p>
          <a:p>
            <a:r>
              <a:rPr lang="ru-RU" baseline="0" dirty="0" smtClean="0"/>
              <a:t>Если окажутся «прочие контингенты» – расшифровать.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6B8285-C270-43D5-9221-37971DE541B0}" type="slidenum">
              <a:rPr lang="ru-RU" smtClean="0"/>
              <a:t>33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40249061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Не допускайте отрицательных значений для городских жителей.</a:t>
            </a:r>
          </a:p>
          <a:p>
            <a:r>
              <a:rPr lang="ru-RU" dirty="0" smtClean="0"/>
              <a:t>Расчетные графы имеют светло-синий</a:t>
            </a:r>
            <a:r>
              <a:rPr lang="ru-RU" baseline="0" dirty="0" smtClean="0"/>
              <a:t> фон. 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6B8285-C270-43D5-9221-37971DE541B0}" type="slidenum">
              <a:rPr lang="ru-RU" smtClean="0"/>
              <a:t>34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44007765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По</a:t>
            </a:r>
            <a:r>
              <a:rPr lang="ru-RU" baseline="0" dirty="0" smtClean="0"/>
              <a:t> некоторым профилям показатель может выходить за указанные рамки (п</a:t>
            </a:r>
            <a:r>
              <a:rPr lang="ru-RU" dirty="0" smtClean="0"/>
              <a:t>сихиатрия, наркология, гемодиализ, реанимационные</a:t>
            </a:r>
            <a:r>
              <a:rPr lang="ru-RU" baseline="0" dirty="0" smtClean="0"/>
              <a:t> койки </a:t>
            </a:r>
            <a:r>
              <a:rPr lang="ru-RU" baseline="0" dirty="0" smtClean="0"/>
              <a:t>…).</a:t>
            </a:r>
          </a:p>
          <a:p>
            <a:r>
              <a:rPr lang="ru-RU" baseline="0" dirty="0" smtClean="0"/>
              <a:t>Не должно быть большой разницы в показателях в целом по всем пациентам, и в группе больных старше трудоспособного возраста.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6B8285-C270-43D5-9221-37971DE541B0}" type="slidenum">
              <a:rPr lang="ru-RU" smtClean="0"/>
              <a:t>37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66629385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В таблицы по работе вспомогательных подразделений (физиотерапия, ЛФК, рефлексотерапия, гемосорбция), которые имеются однотипную структуру добавлена графа </a:t>
            </a:r>
          </a:p>
          <a:p>
            <a:r>
              <a:rPr lang="ru-RU" dirty="0" smtClean="0"/>
              <a:t>Потому,</a:t>
            </a:r>
            <a:r>
              <a:rPr lang="ru-RU" baseline="0" dirty="0" smtClean="0"/>
              <a:t> что несмотря на простую вроде структуру, допускается достаточно много ошибок – «теряется» стационар, либо, наоборот, забывают про АПУ и ДС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6B8285-C270-43D5-9221-37971DE541B0}" type="slidenum">
              <a:rPr lang="ru-RU" smtClean="0"/>
              <a:t>38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2435524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Если каких то прочих школ не оказалось в списке – сообщите – добавим</a:t>
            </a:r>
            <a:r>
              <a:rPr lang="ru-RU" baseline="0" dirty="0" smtClean="0"/>
              <a:t> в список.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6B8285-C270-43D5-9221-37971DE541B0}" type="slidenum">
              <a:rPr lang="ru-RU" smtClean="0"/>
              <a:t>39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2095545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Если будут данные в выделенном диапазоне – предоставить пояснительную.</a:t>
            </a:r>
          </a:p>
          <a:p>
            <a:r>
              <a:rPr lang="ru-RU" dirty="0" smtClean="0"/>
              <a:t>В материалах имеется исчерпывающий доклад главного рентгенолога России</a:t>
            </a:r>
            <a:r>
              <a:rPr lang="ru-RU" baseline="0" dirty="0" smtClean="0"/>
              <a:t> Тюрина.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6B8285-C270-43D5-9221-37971DE541B0}" type="slidenum">
              <a:rPr lang="ru-RU" smtClean="0"/>
              <a:t>40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20483176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Вниманию онкологов и ОКБ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6B8285-C270-43D5-9221-37971DE541B0}" type="slidenum">
              <a:rPr lang="ru-RU" smtClean="0"/>
              <a:t>42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86589316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Опять большие изменения в разделе по лабораторным исследованиям. Таблица</a:t>
            </a:r>
            <a:r>
              <a:rPr lang="ru-RU" baseline="0" dirty="0" smtClean="0"/>
              <a:t> 5301.</a:t>
            </a:r>
          </a:p>
          <a:p>
            <a:r>
              <a:rPr lang="ru-RU" baseline="0" dirty="0" smtClean="0"/>
              <a:t>Внесенные данные просьба согласовывать с нашим главным специалистом Корякиной Л.Б.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6B8285-C270-43D5-9221-37971DE541B0}" type="slidenum">
              <a:rPr lang="ru-RU" smtClean="0"/>
              <a:t>43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70276653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6B8285-C270-43D5-9221-37971DE541B0}" type="slidenum">
              <a:rPr lang="ru-RU" smtClean="0"/>
              <a:t>45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8453032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777240" y="0"/>
            <a:ext cx="7543800" cy="304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62000" y="3200400"/>
            <a:ext cx="7543800" cy="1524000"/>
          </a:xfrm>
        </p:spPr>
        <p:txBody>
          <a:bodyPr>
            <a:noAutofit/>
          </a:bodyPr>
          <a:lstStyle>
            <a:lvl1pPr>
              <a:defRPr sz="8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62000" y="4724400"/>
            <a:ext cx="6858000" cy="990600"/>
          </a:xfrm>
        </p:spPr>
        <p:txBody>
          <a:bodyPr anchor="t" anchorCtr="0">
            <a:normAutofit/>
          </a:bodyPr>
          <a:lstStyle>
            <a:lvl1pPr marL="0" indent="0" algn="l">
              <a:buNone/>
              <a:defRPr sz="28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E00E5B-4F8F-461B-BA2F-35E275CC34FE}" type="datetimeFigureOut">
              <a:rPr lang="ru-RU" smtClean="0"/>
              <a:t>14.12.2018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EFC920-01E2-428B-A590-CF9D07D17D89}" type="slidenum">
              <a:rPr lang="ru-RU" smtClean="0"/>
              <a:t>‹#›</a:t>
            </a:fld>
            <a:endParaRPr lang="ru-RU"/>
          </a:p>
        </p:txBody>
      </p:sp>
      <p:sp>
        <p:nvSpPr>
          <p:cNvPr id="7" name="Rectangle 6"/>
          <p:cNvSpPr/>
          <p:nvPr/>
        </p:nvSpPr>
        <p:spPr>
          <a:xfrm>
            <a:off x="777240" y="6172200"/>
            <a:ext cx="7543800" cy="2743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E00E5B-4F8F-461B-BA2F-35E275CC34FE}" type="datetimeFigureOut">
              <a:rPr lang="ru-RU" smtClean="0"/>
              <a:t>14.12.2018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EFC920-01E2-428B-A590-CF9D07D17D8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777240" y="0"/>
            <a:ext cx="7543800" cy="304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0" y="3276600"/>
            <a:ext cx="7543800" cy="1676400"/>
          </a:xfrm>
        </p:spPr>
        <p:txBody>
          <a:bodyPr anchor="b" anchorCtr="0"/>
          <a:lstStyle>
            <a:lvl1pPr algn="l">
              <a:defRPr sz="5400" b="0" cap="all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2000" y="4953000"/>
            <a:ext cx="6858000" cy="914400"/>
          </a:xfrm>
        </p:spPr>
        <p:txBody>
          <a:bodyPr anchor="t" anchorCtr="0">
            <a:normAutofit/>
          </a:bodyPr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E00E5B-4F8F-461B-BA2F-35E275CC34FE}" type="datetimeFigureOut">
              <a:rPr lang="ru-RU" smtClean="0"/>
              <a:t>14.12.2018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EFC920-01E2-428B-A590-CF9D07D17D89}" type="slidenum">
              <a:rPr lang="ru-RU" smtClean="0"/>
              <a:t>‹#›</a:t>
            </a:fld>
            <a:endParaRPr lang="ru-RU"/>
          </a:p>
        </p:txBody>
      </p:sp>
      <p:sp>
        <p:nvSpPr>
          <p:cNvPr id="8" name="Rectangle 7"/>
          <p:cNvSpPr/>
          <p:nvPr/>
        </p:nvSpPr>
        <p:spPr>
          <a:xfrm>
            <a:off x="777240" y="6172200"/>
            <a:ext cx="7543800" cy="2743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62000" y="609601"/>
            <a:ext cx="3657600" cy="376732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609601"/>
            <a:ext cx="3657600" cy="376732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E00E5B-4F8F-461B-BA2F-35E275CC34FE}" type="datetimeFigureOut">
              <a:rPr lang="ru-RU" smtClean="0"/>
              <a:t>14.12.2018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EFC920-01E2-428B-A590-CF9D07D17D8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58952" y="609600"/>
            <a:ext cx="3657600" cy="6397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58952" y="1329264"/>
            <a:ext cx="3657600" cy="3048000"/>
          </a:xfrm>
        </p:spPr>
        <p:txBody>
          <a:bodyPr anchor="t" anchorCtr="0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152" y="609600"/>
            <a:ext cx="3657600" cy="6397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152" y="1329264"/>
            <a:ext cx="3657600" cy="3048000"/>
          </a:xfrm>
        </p:spPr>
        <p:txBody>
          <a:bodyPr anchor="t" anchorCtr="0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E00E5B-4F8F-461B-BA2F-35E275CC34FE}" type="datetimeFigureOut">
              <a:rPr lang="ru-RU" smtClean="0"/>
              <a:t>14.12.2018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EFC920-01E2-428B-A590-CF9D07D17D89}" type="slidenum">
              <a:rPr lang="ru-RU" smtClean="0"/>
              <a:t>‹#›</a:t>
            </a:fld>
            <a:endParaRPr lang="ru-RU"/>
          </a:p>
        </p:txBody>
      </p:sp>
      <p:cxnSp>
        <p:nvCxnSpPr>
          <p:cNvPr id="11" name="Straight Connector 10"/>
          <p:cNvCxnSpPr/>
          <p:nvPr/>
        </p:nvCxnSpPr>
        <p:spPr>
          <a:xfrm>
            <a:off x="758952" y="1249362"/>
            <a:ext cx="365760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4645152" y="1249362"/>
            <a:ext cx="365760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E00E5B-4F8F-461B-BA2F-35E275CC34FE}" type="datetimeFigureOut">
              <a:rPr lang="ru-RU" smtClean="0"/>
              <a:t>14.12.2018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EFC920-01E2-428B-A590-CF9D07D17D8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E00E5B-4F8F-461B-BA2F-35E275CC34FE}" type="datetimeFigureOut">
              <a:rPr lang="ru-RU" smtClean="0"/>
              <a:t>14.12.2018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EFC920-01E2-428B-A590-CF9D07D17D8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0" y="4572000"/>
            <a:ext cx="6784848" cy="1600200"/>
          </a:xfrm>
        </p:spPr>
        <p:txBody>
          <a:bodyPr anchor="b">
            <a:normAutofit/>
          </a:bodyPr>
          <a:lstStyle>
            <a:lvl1pPr algn="l">
              <a:defRPr sz="5400" b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710866" y="457200"/>
            <a:ext cx="4594934" cy="4114799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62001" y="457200"/>
            <a:ext cx="2673657" cy="4114800"/>
          </a:xfrm>
        </p:spPr>
        <p:txBody>
          <a:bodyPr>
            <a:normAutofit/>
          </a:bodyPr>
          <a:lstStyle>
            <a:lvl1pPr marL="0" indent="0">
              <a:buNone/>
              <a:defRPr sz="21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E00E5B-4F8F-461B-BA2F-35E275CC34FE}" type="datetimeFigureOut">
              <a:rPr lang="ru-RU" smtClean="0"/>
              <a:t>14.12.2018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EFC920-01E2-428B-A590-CF9D07D17D89}" type="slidenum">
              <a:rPr lang="ru-RU" smtClean="0"/>
              <a:t>‹#›</a:t>
            </a:fld>
            <a:endParaRPr lang="ru-RU"/>
          </a:p>
        </p:txBody>
      </p:sp>
      <p:cxnSp>
        <p:nvCxnSpPr>
          <p:cNvPr id="10" name="Straight Connector 9"/>
          <p:cNvCxnSpPr/>
          <p:nvPr/>
        </p:nvCxnSpPr>
        <p:spPr>
          <a:xfrm rot="5400000">
            <a:off x="1677194" y="2514600"/>
            <a:ext cx="3810000" cy="1588"/>
          </a:xfrm>
          <a:prstGeom prst="line">
            <a:avLst/>
          </a:prstGeom>
          <a:ln>
            <a:solidFill>
              <a:schemeClr val="tx2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58952" y="4572000"/>
            <a:ext cx="6784848" cy="1600200"/>
          </a:xfrm>
        </p:spPr>
        <p:txBody>
          <a:bodyPr anchor="b">
            <a:normAutofit/>
          </a:bodyPr>
          <a:lstStyle>
            <a:lvl1pPr algn="l">
              <a:defRPr sz="5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777240" y="457200"/>
            <a:ext cx="7543800" cy="2895600"/>
          </a:xfrm>
          <a:ln w="6350">
            <a:solidFill>
              <a:schemeClr val="tx2"/>
            </a:solidFill>
          </a:ln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0392" y="3505200"/>
            <a:ext cx="7391400" cy="804862"/>
          </a:xfrm>
        </p:spPr>
        <p:txBody>
          <a:bodyPr anchor="t" anchorCtr="0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E00E5B-4F8F-461B-BA2F-35E275CC34FE}" type="datetimeFigureOut">
              <a:rPr lang="ru-RU" smtClean="0"/>
              <a:t>14.12.2018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EFC920-01E2-428B-A590-CF9D07D17D8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4400" y="685800"/>
            <a:ext cx="7239000" cy="3886200"/>
          </a:xfrm>
        </p:spPr>
        <p:txBody>
          <a:bodyPr vert="eaVert" anchor="t" anchorCtr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E00E5B-4F8F-461B-BA2F-35E275CC34FE}" type="datetimeFigureOut">
              <a:rPr lang="ru-RU" smtClean="0"/>
              <a:t>14.12.2018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EFC920-01E2-428B-A590-CF9D07D17D8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2000" y="685801"/>
            <a:ext cx="1828800" cy="5410199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90800" y="685801"/>
            <a:ext cx="5715000" cy="4876800"/>
          </a:xfrm>
        </p:spPr>
        <p:txBody>
          <a:bodyPr vert="eaVert" anchor="t" anchorCtr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E00E5B-4F8F-461B-BA2F-35E275CC34FE}" type="datetimeFigureOut">
              <a:rPr lang="ru-RU" smtClean="0"/>
              <a:t>14.12.2018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EFC920-01E2-428B-A590-CF9D07D17D8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62000" y="4572000"/>
            <a:ext cx="6781800" cy="16002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2000" y="685800"/>
            <a:ext cx="7543800" cy="3886200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48400" y="6208776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chemeClr val="tx2">
                    <a:lumMod val="90000"/>
                    <a:lumOff val="10000"/>
                  </a:schemeClr>
                </a:solidFill>
                <a:latin typeface="+mn-lt"/>
              </a:defRPr>
            </a:lvl1pPr>
          </a:lstStyle>
          <a:p>
            <a:fld id="{76E00E5B-4F8F-461B-BA2F-35E275CC34FE}" type="datetimeFigureOut">
              <a:rPr lang="ru-RU" smtClean="0"/>
              <a:t>14.12.2018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761999" y="6208776"/>
            <a:ext cx="487386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="1">
                <a:solidFill>
                  <a:schemeClr val="tx2">
                    <a:lumMod val="90000"/>
                    <a:lumOff val="1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20000" y="5687568"/>
            <a:ext cx="762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4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</a:defRPr>
            </a:lvl1pPr>
          </a:lstStyle>
          <a:p>
            <a:fld id="{5EEFC920-01E2-428B-A590-CF9D07D17D89}" type="slidenum">
              <a:rPr lang="ru-RU" smtClean="0"/>
              <a:t>‹#›</a:t>
            </a:fld>
            <a:endParaRPr lang="ru-RU"/>
          </a:p>
        </p:txBody>
      </p:sp>
      <p:sp>
        <p:nvSpPr>
          <p:cNvPr id="8" name="Rectangle 7"/>
          <p:cNvSpPr/>
          <p:nvPr/>
        </p:nvSpPr>
        <p:spPr>
          <a:xfrm>
            <a:off x="777240" y="0"/>
            <a:ext cx="7543800" cy="381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777240" y="6172200"/>
            <a:ext cx="7543800" cy="2743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54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94360" indent="-27432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6868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8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64592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1901952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219456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8pPr>
      <a:lvl9pPr marL="246888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6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hyperlink" Target="mailto:stat@miac-io.ru" TargetMode="External"/><Relationship Id="rId2" Type="http://schemas.openxmlformats.org/officeDocument/2006/relationships/hyperlink" Target="http://forum.miac-io.ru/" TargetMode="External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6"/>
          <p:cNvSpPr>
            <a:spLocks noGrp="1"/>
          </p:cNvSpPr>
          <p:nvPr>
            <p:ph type="title"/>
          </p:nvPr>
        </p:nvSpPr>
        <p:spPr>
          <a:xfrm>
            <a:off x="762000" y="3408784"/>
            <a:ext cx="7543800" cy="1676400"/>
          </a:xfrm>
        </p:spPr>
        <p:txBody>
          <a:bodyPr>
            <a:noAutofit/>
          </a:bodyPr>
          <a:lstStyle/>
          <a:p>
            <a:r>
              <a:rPr lang="ru-RU" sz="4400" dirty="0" smtClean="0"/>
              <a:t>Форма №30, 301 (село)</a:t>
            </a:r>
            <a:endParaRPr lang="ru-RU" sz="4400" dirty="0"/>
          </a:p>
        </p:txBody>
      </p:sp>
      <p:sp>
        <p:nvSpPr>
          <p:cNvPr id="8" name="Текст 7"/>
          <p:cNvSpPr>
            <a:spLocks noGrp="1"/>
          </p:cNvSpPr>
          <p:nvPr>
            <p:ph type="body" idx="1"/>
          </p:nvPr>
        </p:nvSpPr>
        <p:spPr>
          <a:xfrm>
            <a:off x="762000" y="5106888"/>
            <a:ext cx="6858000" cy="914400"/>
          </a:xfrm>
        </p:spPr>
        <p:txBody>
          <a:bodyPr>
            <a:normAutofit/>
          </a:bodyPr>
          <a:lstStyle/>
          <a:p>
            <a:r>
              <a:rPr lang="ru-RU" dirty="0" smtClean="0"/>
              <a:t>МИАЦ, 2018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196498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0000"/>
          <a:stretch/>
        </p:blipFill>
        <p:spPr bwMode="auto">
          <a:xfrm>
            <a:off x="144016" y="195676"/>
            <a:ext cx="8820472" cy="49615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TextBox 9"/>
          <p:cNvSpPr txBox="1"/>
          <p:nvPr/>
        </p:nvSpPr>
        <p:spPr>
          <a:xfrm>
            <a:off x="2699792" y="620688"/>
            <a:ext cx="319189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dirty="0" smtClean="0">
                <a:solidFill>
                  <a:srgbClr val="FF0000"/>
                </a:solidFill>
              </a:rPr>
              <a:t>forum.miac-io.ru</a:t>
            </a:r>
            <a:endParaRPr lang="ru-RU" sz="3200" b="1" dirty="0">
              <a:solidFill>
                <a:srgbClr val="FF0000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2123728" y="1193051"/>
            <a:ext cx="583352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solidFill>
                  <a:srgbClr val="FF0000"/>
                </a:solidFill>
              </a:rPr>
              <a:t>Медицинская </a:t>
            </a:r>
            <a:r>
              <a:rPr lang="ru-RU" b="1" dirty="0">
                <a:solidFill>
                  <a:srgbClr val="FF0000"/>
                </a:solidFill>
              </a:rPr>
              <a:t>статистика » Годовые отчеты » 2018 год</a:t>
            </a: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Ресурсы</a:t>
            </a:r>
            <a:endParaRPr lang="ru-RU" dirty="0"/>
          </a:p>
        </p:txBody>
      </p:sp>
      <p:sp>
        <p:nvSpPr>
          <p:cNvPr id="3" name="TextBox 2"/>
          <p:cNvSpPr txBox="1"/>
          <p:nvPr/>
        </p:nvSpPr>
        <p:spPr>
          <a:xfrm>
            <a:off x="4860032" y="5373216"/>
            <a:ext cx="2674130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dirty="0" smtClean="0">
                <a:solidFill>
                  <a:srgbClr val="0070C0"/>
                </a:solidFill>
              </a:rPr>
              <a:t>+ </a:t>
            </a:r>
            <a:r>
              <a:rPr lang="en-US" sz="2800" b="1" dirty="0" smtClean="0">
                <a:solidFill>
                  <a:srgbClr val="0070C0"/>
                </a:solidFill>
              </a:rPr>
              <a:t>vks.miac-io.ru</a:t>
            </a:r>
            <a:endParaRPr lang="ru-RU" sz="2800" b="1" dirty="0" smtClean="0">
              <a:solidFill>
                <a:srgbClr val="0070C0"/>
              </a:solidFill>
            </a:endParaRPr>
          </a:p>
          <a:p>
            <a:r>
              <a:rPr lang="ru-RU" b="1" dirty="0" smtClean="0">
                <a:solidFill>
                  <a:srgbClr val="0070C0"/>
                </a:solidFill>
              </a:rPr>
              <a:t>Записи вэбинаров</a:t>
            </a:r>
            <a:endParaRPr lang="ru-RU" b="1" dirty="0">
              <a:solidFill>
                <a:srgbClr val="0070C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123729" y="2676434"/>
            <a:ext cx="4608512" cy="1631216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2000" dirty="0" smtClean="0"/>
              <a:t>Регистрация закрытая:</a:t>
            </a:r>
          </a:p>
          <a:p>
            <a:r>
              <a:rPr lang="ru-RU" sz="2000" dirty="0" smtClean="0"/>
              <a:t>Для получения нового логина и пароля напишите запрос на адрес </a:t>
            </a:r>
            <a:r>
              <a:rPr lang="en-US" sz="2000" dirty="0" smtClean="0"/>
              <a:t>email: </a:t>
            </a:r>
            <a:r>
              <a:rPr lang="en-US" sz="2000" b="1" dirty="0" smtClean="0">
                <a:solidFill>
                  <a:srgbClr val="C00000"/>
                </a:solidFill>
              </a:rPr>
              <a:t>itsec@miac-io.ru</a:t>
            </a:r>
          </a:p>
          <a:p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72273841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915816" y="908720"/>
            <a:ext cx="3089307" cy="584775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pPr algn="ctr"/>
            <a:r>
              <a:rPr lang="en-US" sz="3200" dirty="0" smtClean="0"/>
              <a:t>forum.miac-io.ru </a:t>
            </a:r>
            <a:endParaRPr lang="ru-RU" sz="3200" dirty="0"/>
          </a:p>
        </p:txBody>
      </p:sp>
      <p:sp>
        <p:nvSpPr>
          <p:cNvPr id="5" name="TextBox 4"/>
          <p:cNvSpPr txBox="1"/>
          <p:nvPr/>
        </p:nvSpPr>
        <p:spPr>
          <a:xfrm>
            <a:off x="1259632" y="1844824"/>
            <a:ext cx="6696744" cy="1569660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3200" dirty="0" smtClean="0"/>
              <a:t>medinfo.miac-io.ru</a:t>
            </a:r>
            <a:endParaRPr lang="ru-RU" sz="3200" dirty="0" smtClean="0"/>
          </a:p>
          <a:p>
            <a:pPr algn="ctr"/>
            <a:r>
              <a:rPr lang="ru-RU" sz="3200" dirty="0" smtClean="0"/>
              <a:t>Сообщения/комментарии к документу</a:t>
            </a:r>
            <a:endParaRPr lang="ru-RU" sz="3200" dirty="0"/>
          </a:p>
        </p:txBody>
      </p:sp>
      <p:sp>
        <p:nvSpPr>
          <p:cNvPr id="6" name="TextBox 5"/>
          <p:cNvSpPr txBox="1"/>
          <p:nvPr/>
        </p:nvSpPr>
        <p:spPr>
          <a:xfrm>
            <a:off x="1259632" y="3789040"/>
            <a:ext cx="6696744" cy="1077218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3200" dirty="0" smtClean="0"/>
              <a:t>email:</a:t>
            </a:r>
          </a:p>
          <a:p>
            <a:pPr algn="ctr"/>
            <a:r>
              <a:rPr lang="en-US" sz="3200" dirty="0" smtClean="0"/>
              <a:t>stat@miac-io.ru</a:t>
            </a:r>
            <a:endParaRPr lang="ru-RU" sz="3200" dirty="0" smtClean="0"/>
          </a:p>
        </p:txBody>
      </p:sp>
      <p:sp>
        <p:nvSpPr>
          <p:cNvPr id="7" name="TextBox 6"/>
          <p:cNvSpPr txBox="1"/>
          <p:nvPr/>
        </p:nvSpPr>
        <p:spPr>
          <a:xfrm>
            <a:off x="1259632" y="5229200"/>
            <a:ext cx="6696744" cy="584775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3200" dirty="0" smtClean="0"/>
              <a:t>Телефон</a:t>
            </a:r>
          </a:p>
        </p:txBody>
      </p:sp>
      <p:cxnSp>
        <p:nvCxnSpPr>
          <p:cNvPr id="9" name="Прямая соединительная линия 8"/>
          <p:cNvCxnSpPr/>
          <p:nvPr/>
        </p:nvCxnSpPr>
        <p:spPr>
          <a:xfrm>
            <a:off x="755576" y="1628800"/>
            <a:ext cx="7632848" cy="0"/>
          </a:xfrm>
          <a:prstGeom prst="line">
            <a:avLst/>
          </a:prstGeom>
          <a:ln w="28575">
            <a:solidFill>
              <a:schemeClr val="accent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Прямая соединительная линия 10"/>
          <p:cNvCxnSpPr/>
          <p:nvPr/>
        </p:nvCxnSpPr>
        <p:spPr>
          <a:xfrm>
            <a:off x="755576" y="3573016"/>
            <a:ext cx="7632848" cy="0"/>
          </a:xfrm>
          <a:prstGeom prst="line">
            <a:avLst/>
          </a:prstGeom>
          <a:ln w="28575">
            <a:solidFill>
              <a:schemeClr val="accent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Прямая соединительная линия 11"/>
          <p:cNvCxnSpPr/>
          <p:nvPr/>
        </p:nvCxnSpPr>
        <p:spPr>
          <a:xfrm>
            <a:off x="755576" y="5013176"/>
            <a:ext cx="7632848" cy="0"/>
          </a:xfrm>
          <a:prstGeom prst="line">
            <a:avLst/>
          </a:prstGeom>
          <a:ln w="28575">
            <a:solidFill>
              <a:schemeClr val="accent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/>
        </p:nvSpPr>
        <p:spPr>
          <a:xfrm>
            <a:off x="755576" y="980728"/>
            <a:ext cx="41549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 smtClean="0">
                <a:solidFill>
                  <a:srgbClr val="C00000"/>
                </a:solidFill>
              </a:rPr>
              <a:t>1.</a:t>
            </a:r>
            <a:endParaRPr lang="ru-RU" sz="2400" b="1" dirty="0">
              <a:solidFill>
                <a:srgbClr val="C00000"/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755576" y="2398821"/>
            <a:ext cx="41549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 smtClean="0">
                <a:solidFill>
                  <a:srgbClr val="C00000"/>
                </a:solidFill>
              </a:rPr>
              <a:t>2.</a:t>
            </a:r>
            <a:endParaRPr lang="ru-RU" sz="2400" b="1" dirty="0">
              <a:solidFill>
                <a:srgbClr val="C00000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755576" y="4096816"/>
            <a:ext cx="41549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 smtClean="0">
                <a:solidFill>
                  <a:srgbClr val="C00000"/>
                </a:solidFill>
              </a:rPr>
              <a:t>3.</a:t>
            </a:r>
            <a:endParaRPr lang="ru-RU" sz="2400" b="1" dirty="0">
              <a:solidFill>
                <a:srgbClr val="C00000"/>
              </a:solidFill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755576" y="5317526"/>
            <a:ext cx="41549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 smtClean="0">
                <a:solidFill>
                  <a:srgbClr val="C00000"/>
                </a:solidFill>
              </a:rPr>
              <a:t>4.</a:t>
            </a:r>
            <a:endParaRPr lang="ru-RU" sz="24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150110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163" r="50000" b="12017"/>
          <a:stretch/>
        </p:blipFill>
        <p:spPr bwMode="auto">
          <a:xfrm>
            <a:off x="0" y="260648"/>
            <a:ext cx="9111563" cy="61206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5" name="Прямая со стрелкой 4"/>
          <p:cNvCxnSpPr/>
          <p:nvPr/>
        </p:nvCxnSpPr>
        <p:spPr>
          <a:xfrm>
            <a:off x="6948264" y="1556792"/>
            <a:ext cx="576064" cy="0"/>
          </a:xfrm>
          <a:prstGeom prst="straightConnector1">
            <a:avLst/>
          </a:prstGeom>
          <a:ln w="57150">
            <a:solidFill>
              <a:schemeClr val="accent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/>
          <p:cNvSpPr txBox="1"/>
          <p:nvPr/>
        </p:nvSpPr>
        <p:spPr>
          <a:xfrm>
            <a:off x="4646279" y="2129446"/>
            <a:ext cx="4032448" cy="923330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dirty="0" smtClean="0"/>
              <a:t>Проверьте, введите или исправьте свои контактные данные! </a:t>
            </a:r>
          </a:p>
          <a:p>
            <a:r>
              <a:rPr lang="ru-RU" dirty="0" smtClean="0"/>
              <a:t>Телефон, </a:t>
            </a:r>
            <a:r>
              <a:rPr lang="en-US" dirty="0" smtClean="0"/>
              <a:t>e-mail …</a:t>
            </a:r>
            <a:endParaRPr lang="ru-RU" dirty="0"/>
          </a:p>
        </p:txBody>
      </p:sp>
      <p:cxnSp>
        <p:nvCxnSpPr>
          <p:cNvPr id="8" name="Прямая со стрелкой 7"/>
          <p:cNvCxnSpPr/>
          <p:nvPr/>
        </p:nvCxnSpPr>
        <p:spPr>
          <a:xfrm flipH="1">
            <a:off x="827584" y="4857976"/>
            <a:ext cx="648072" cy="947288"/>
          </a:xfrm>
          <a:prstGeom prst="straightConnector1">
            <a:avLst/>
          </a:prstGeom>
          <a:ln w="57150">
            <a:solidFill>
              <a:schemeClr val="accent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9"/>
          <p:cNvSpPr txBox="1"/>
          <p:nvPr/>
        </p:nvSpPr>
        <p:spPr>
          <a:xfrm>
            <a:off x="1489511" y="4077072"/>
            <a:ext cx="4032448" cy="923330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dirty="0" smtClean="0"/>
              <a:t>Введенные контактные данные можно увидеть и использовать в списке сообщений к документу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7325072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375" r="49844" b="33333"/>
          <a:stretch/>
        </p:blipFill>
        <p:spPr bwMode="auto">
          <a:xfrm>
            <a:off x="1187624" y="288182"/>
            <a:ext cx="6984776" cy="6302054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cxnSp>
        <p:nvCxnSpPr>
          <p:cNvPr id="3" name="Прямая со стрелкой 2"/>
          <p:cNvCxnSpPr/>
          <p:nvPr/>
        </p:nvCxnSpPr>
        <p:spPr>
          <a:xfrm>
            <a:off x="6228184" y="1412776"/>
            <a:ext cx="576064" cy="0"/>
          </a:xfrm>
          <a:prstGeom prst="straightConnector1">
            <a:avLst/>
          </a:prstGeom>
          <a:ln w="57150">
            <a:solidFill>
              <a:schemeClr val="accent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" name="Прямая со стрелкой 3"/>
          <p:cNvCxnSpPr/>
          <p:nvPr/>
        </p:nvCxnSpPr>
        <p:spPr>
          <a:xfrm>
            <a:off x="2483768" y="2636912"/>
            <a:ext cx="576064" cy="0"/>
          </a:xfrm>
          <a:prstGeom prst="straightConnector1">
            <a:avLst/>
          </a:prstGeom>
          <a:ln w="57150">
            <a:solidFill>
              <a:schemeClr val="accent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Прямая со стрелкой 4"/>
          <p:cNvCxnSpPr/>
          <p:nvPr/>
        </p:nvCxnSpPr>
        <p:spPr>
          <a:xfrm>
            <a:off x="2483768" y="2780928"/>
            <a:ext cx="576064" cy="360040"/>
          </a:xfrm>
          <a:prstGeom prst="straightConnector1">
            <a:avLst/>
          </a:prstGeom>
          <a:ln w="57150">
            <a:solidFill>
              <a:schemeClr val="accent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Прямая со стрелкой 6"/>
          <p:cNvCxnSpPr/>
          <p:nvPr/>
        </p:nvCxnSpPr>
        <p:spPr>
          <a:xfrm>
            <a:off x="2483768" y="2960948"/>
            <a:ext cx="570346" cy="768970"/>
          </a:xfrm>
          <a:prstGeom prst="straightConnector1">
            <a:avLst/>
          </a:prstGeom>
          <a:ln w="57150">
            <a:solidFill>
              <a:schemeClr val="accent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Прямая со стрелкой 8"/>
          <p:cNvCxnSpPr/>
          <p:nvPr/>
        </p:nvCxnSpPr>
        <p:spPr>
          <a:xfrm>
            <a:off x="2493962" y="3299080"/>
            <a:ext cx="570346" cy="1282048"/>
          </a:xfrm>
          <a:prstGeom prst="straightConnector1">
            <a:avLst/>
          </a:prstGeom>
          <a:ln w="57150">
            <a:solidFill>
              <a:schemeClr val="accent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6428352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Разделы</a:t>
            </a:r>
            <a:endParaRPr lang="ru-RU" dirty="0"/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611560" y="404664"/>
            <a:ext cx="7848872" cy="4896544"/>
          </a:xfrm>
        </p:spPr>
        <p:txBody>
          <a:bodyPr>
            <a:normAutofit fontScale="92500" lnSpcReduction="10000"/>
          </a:bodyPr>
          <a:lstStyle/>
          <a:p>
            <a:r>
              <a:rPr lang="ru-RU" b="1" dirty="0">
                <a:solidFill>
                  <a:srgbClr val="FF0000"/>
                </a:solidFill>
              </a:rPr>
              <a:t>Раздел 1</a:t>
            </a:r>
            <a:r>
              <a:rPr lang="ru-RU" dirty="0"/>
              <a:t>. тт. 1000-1003, 1009, 5117-5118, 5126, 5302, 5404, 5450, 5460, 5600, 8000-8003 (Корешкова Н.М., Нестеренко О.А.) </a:t>
            </a:r>
            <a:endParaRPr lang="ru-RU" dirty="0" smtClean="0"/>
          </a:p>
          <a:p>
            <a:r>
              <a:rPr lang="ru-RU" b="1" dirty="0">
                <a:solidFill>
                  <a:srgbClr val="FF0000"/>
                </a:solidFill>
              </a:rPr>
              <a:t>Раздел 2.</a:t>
            </a:r>
            <a:r>
              <a:rPr lang="ru-RU" dirty="0"/>
              <a:t> тт. 1100-1109 (Кашпур Л.А.) </a:t>
            </a:r>
            <a:endParaRPr lang="ru-RU" dirty="0" smtClean="0"/>
          </a:p>
          <a:p>
            <a:r>
              <a:rPr lang="ru-RU" b="1" dirty="0">
                <a:solidFill>
                  <a:srgbClr val="FF0000"/>
                </a:solidFill>
              </a:rPr>
              <a:t>Раздел 3.</a:t>
            </a:r>
            <a:r>
              <a:rPr lang="ru-RU" dirty="0"/>
              <a:t> тт. 1010, 1050, 1080-1090, 2100-2106, 2400, 2401, 2512-2515, 2700-3150, 4806, </a:t>
            </a:r>
            <a:r>
              <a:rPr lang="ru-RU" dirty="0" smtClean="0"/>
              <a:t>5114</a:t>
            </a:r>
            <a:r>
              <a:rPr lang="ru-RU" dirty="0"/>
              <a:t>, 5116 (Шамеев А.Ю.) </a:t>
            </a:r>
            <a:endParaRPr lang="ru-RU" dirty="0" smtClean="0"/>
          </a:p>
          <a:p>
            <a:r>
              <a:rPr lang="ru-RU" b="1" dirty="0">
                <a:solidFill>
                  <a:srgbClr val="FF0000"/>
                </a:solidFill>
              </a:rPr>
              <a:t>Раздел 4.</a:t>
            </a:r>
            <a:r>
              <a:rPr lang="ru-RU" dirty="0"/>
              <a:t> тт. 1006,1008, 1060, 2120-2350, 5461-5505 (Тимофеева Т.А.) </a:t>
            </a:r>
            <a:endParaRPr lang="ru-RU" dirty="0" smtClean="0"/>
          </a:p>
          <a:p>
            <a:r>
              <a:rPr lang="ru-RU" b="1" dirty="0">
                <a:solidFill>
                  <a:srgbClr val="FF0000"/>
                </a:solidFill>
              </a:rPr>
              <a:t>Раздел 5.</a:t>
            </a:r>
            <a:r>
              <a:rPr lang="ru-RU" dirty="0"/>
              <a:t> тт. 2510-2511, 2516, 4201-4805, 4809 (Житова С.А.) </a:t>
            </a:r>
            <a:endParaRPr lang="ru-RU" dirty="0" smtClean="0"/>
          </a:p>
          <a:p>
            <a:r>
              <a:rPr lang="ru-RU" b="1" dirty="0">
                <a:solidFill>
                  <a:srgbClr val="FF0000"/>
                </a:solidFill>
              </a:rPr>
              <a:t>Раздел 6.</a:t>
            </a:r>
            <a:r>
              <a:rPr lang="ru-RU" dirty="0"/>
              <a:t> т. 2600 (Ляпунова И.Б.) </a:t>
            </a:r>
            <a:endParaRPr lang="ru-RU" dirty="0" smtClean="0"/>
          </a:p>
          <a:p>
            <a:r>
              <a:rPr lang="ru-RU" b="1" dirty="0">
                <a:solidFill>
                  <a:srgbClr val="FF0000"/>
                </a:solidFill>
              </a:rPr>
              <a:t>Раздел 7.</a:t>
            </a:r>
            <a:r>
              <a:rPr lang="ru-RU" dirty="0"/>
              <a:t> тт. 5100-5113, 5115, 5119-5120, 5122-5125, 5401-5402 (Зимина Т.М.) </a:t>
            </a:r>
            <a:endParaRPr lang="ru-RU" dirty="0" smtClean="0"/>
          </a:p>
          <a:p>
            <a:r>
              <a:rPr lang="ru-RU" b="1" dirty="0">
                <a:solidFill>
                  <a:srgbClr val="FF0000"/>
                </a:solidFill>
              </a:rPr>
              <a:t>Раздел 8.</a:t>
            </a:r>
            <a:r>
              <a:rPr lang="ru-RU" dirty="0"/>
              <a:t> тт. 5453, 7000-7003 (Компьютеры и МИС) </a:t>
            </a:r>
            <a:endParaRPr lang="ru-RU" dirty="0" smtClean="0"/>
          </a:p>
          <a:p>
            <a:r>
              <a:rPr lang="ru-RU" b="1" dirty="0">
                <a:solidFill>
                  <a:srgbClr val="FF0000"/>
                </a:solidFill>
              </a:rPr>
              <a:t>Раздел 9.</a:t>
            </a:r>
            <a:r>
              <a:rPr lang="ru-RU" dirty="0"/>
              <a:t> т. 7004 (Телемедицина) 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3923928" y="5301208"/>
            <a:ext cx="4464496" cy="923330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rgbClr val="FF0000"/>
                </a:solidFill>
              </a:rPr>
              <a:t>При прием отдельного раздела данные в нем фиксируются и защищаются от изменений!</a:t>
            </a:r>
            <a:endParaRPr lang="ru-RU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2265679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27584" y="4581128"/>
            <a:ext cx="6781800" cy="1600200"/>
          </a:xfrm>
        </p:spPr>
        <p:txBody>
          <a:bodyPr/>
          <a:lstStyle/>
          <a:p>
            <a:r>
              <a:rPr lang="ru-RU" dirty="0" smtClean="0"/>
              <a:t>Согласование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62000" y="548680"/>
            <a:ext cx="7543800" cy="2167136"/>
          </a:xfrm>
        </p:spPr>
        <p:txBody>
          <a:bodyPr>
            <a:normAutofit lnSpcReduction="10000"/>
          </a:bodyPr>
          <a:lstStyle/>
          <a:p>
            <a:r>
              <a:rPr lang="ru-RU" sz="1800" b="1" dirty="0" smtClean="0">
                <a:solidFill>
                  <a:srgbClr val="FF0000"/>
                </a:solidFill>
              </a:rPr>
              <a:t>Т. 1100, 2100, 2120, 2350 (число безрезультатных вызовов) 3100 (+ форма 14-ДС) </a:t>
            </a:r>
            <a:r>
              <a:rPr lang="ru-RU" sz="1800" dirty="0" smtClean="0"/>
              <a:t>- отдел </a:t>
            </a:r>
            <a:r>
              <a:rPr lang="ru-RU" sz="1800" dirty="0"/>
              <a:t>формирования сводного </a:t>
            </a:r>
            <a:r>
              <a:rPr lang="ru-RU" sz="1800" dirty="0" smtClean="0"/>
              <a:t>бюджета</a:t>
            </a:r>
          </a:p>
          <a:p>
            <a:r>
              <a:rPr lang="ru-RU" sz="1800" b="1" dirty="0" smtClean="0">
                <a:solidFill>
                  <a:srgbClr val="FF0000"/>
                </a:solidFill>
              </a:rPr>
              <a:t>Т. 2512, 5114 </a:t>
            </a:r>
            <a:r>
              <a:rPr lang="ru-RU" sz="1800" dirty="0" smtClean="0"/>
              <a:t>– фтизиатрическая служба</a:t>
            </a:r>
          </a:p>
          <a:p>
            <a:r>
              <a:rPr lang="ru-RU" sz="1800" b="1" dirty="0" smtClean="0">
                <a:solidFill>
                  <a:srgbClr val="FF0000"/>
                </a:solidFill>
              </a:rPr>
              <a:t>Т. 8000</a:t>
            </a:r>
            <a:r>
              <a:rPr lang="ru-RU" sz="1800" b="1" dirty="0">
                <a:solidFill>
                  <a:srgbClr val="FF0000"/>
                </a:solidFill>
              </a:rPr>
              <a:t>, 8001, </a:t>
            </a:r>
            <a:r>
              <a:rPr lang="ru-RU" sz="1800" b="1" dirty="0" smtClean="0">
                <a:solidFill>
                  <a:srgbClr val="FF0000"/>
                </a:solidFill>
              </a:rPr>
              <a:t>8002, </a:t>
            </a:r>
            <a:r>
              <a:rPr lang="ru-RU" sz="1800" b="1" dirty="0">
                <a:solidFill>
                  <a:srgbClr val="FF0000"/>
                </a:solidFill>
              </a:rPr>
              <a:t>8003 </a:t>
            </a:r>
            <a:r>
              <a:rPr lang="ru-RU" sz="1800" dirty="0"/>
              <a:t>– </a:t>
            </a:r>
            <a:r>
              <a:rPr lang="ru-RU" sz="1800" dirty="0" smtClean="0"/>
              <a:t>отдел </a:t>
            </a:r>
            <a:r>
              <a:rPr lang="ru-RU" sz="1800" dirty="0"/>
              <a:t>ресурсного обеспечения и технического контроля </a:t>
            </a:r>
            <a:r>
              <a:rPr lang="ru-RU" sz="1800" dirty="0" smtClean="0"/>
              <a:t>  </a:t>
            </a:r>
          </a:p>
          <a:p>
            <a:r>
              <a:rPr lang="ru-RU" sz="1800" b="1" dirty="0" smtClean="0">
                <a:solidFill>
                  <a:srgbClr val="FF0000"/>
                </a:solidFill>
              </a:rPr>
              <a:t>Т. 1100</a:t>
            </a:r>
            <a:r>
              <a:rPr lang="ru-RU" sz="1800" b="1" dirty="0">
                <a:solidFill>
                  <a:srgbClr val="FF0000"/>
                </a:solidFill>
              </a:rPr>
              <a:t>, 1109 </a:t>
            </a:r>
            <a:r>
              <a:rPr lang="ru-RU" sz="1800" dirty="0"/>
              <a:t>- </a:t>
            </a:r>
            <a:r>
              <a:rPr lang="ru-RU" sz="1800" dirty="0" smtClean="0"/>
              <a:t>отдел </a:t>
            </a:r>
            <a:r>
              <a:rPr lang="ru-RU" sz="1800" dirty="0"/>
              <a:t>государственной гражданской службы, кадровой </a:t>
            </a:r>
            <a:r>
              <a:rPr lang="ru-RU" sz="1800" dirty="0" smtClean="0"/>
              <a:t>работы</a:t>
            </a:r>
            <a:endParaRPr lang="ru-RU" sz="1800" dirty="0"/>
          </a:p>
        </p:txBody>
      </p:sp>
      <p:sp>
        <p:nvSpPr>
          <p:cNvPr id="4" name="TextBox 3"/>
          <p:cNvSpPr txBox="1"/>
          <p:nvPr/>
        </p:nvSpPr>
        <p:spPr>
          <a:xfrm>
            <a:off x="611560" y="2780928"/>
            <a:ext cx="8064896" cy="2585323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dirty="0" smtClean="0"/>
              <a:t>Допускается распечатка таблиц необходимых для согласования отдельно от основного экземпляра формы. </a:t>
            </a:r>
          </a:p>
          <a:p>
            <a:r>
              <a:rPr lang="ru-RU" dirty="0" smtClean="0"/>
              <a:t>Раздел (+титульный лист и последний лист формы) распечатывается исполнителем в двух экземплярах, </a:t>
            </a:r>
            <a:r>
              <a:rPr lang="ru-RU" dirty="0"/>
              <a:t>на обеих сторонах листа, </a:t>
            </a:r>
            <a:r>
              <a:rPr lang="ru-RU" dirty="0" smtClean="0"/>
              <a:t>сшивается</a:t>
            </a:r>
            <a:r>
              <a:rPr lang="ru-RU" dirty="0"/>
              <a:t>, </a:t>
            </a:r>
            <a:r>
              <a:rPr lang="ru-RU" dirty="0" smtClean="0"/>
              <a:t>подписывается </a:t>
            </a:r>
            <a:r>
              <a:rPr lang="ru-RU" dirty="0"/>
              <a:t>у руководителя и </a:t>
            </a:r>
            <a:r>
              <a:rPr lang="ru-RU" dirty="0" smtClean="0"/>
              <a:t>заверяется </a:t>
            </a:r>
            <a:r>
              <a:rPr lang="ru-RU" dirty="0"/>
              <a:t>печатью медицинской организации</a:t>
            </a:r>
            <a:r>
              <a:rPr lang="ru-RU" dirty="0" smtClean="0"/>
              <a:t>.</a:t>
            </a:r>
          </a:p>
          <a:p>
            <a:r>
              <a:rPr lang="ru-RU" dirty="0" smtClean="0"/>
              <a:t>При согласовании специалист Министерства здравоохранения должен заверить своей подписью </a:t>
            </a:r>
            <a:r>
              <a:rPr lang="ru-RU" b="1" dirty="0" smtClean="0">
                <a:solidFill>
                  <a:srgbClr val="FF0000"/>
                </a:solidFill>
              </a:rPr>
              <a:t>все листы</a:t>
            </a:r>
            <a:r>
              <a:rPr lang="ru-RU" dirty="0" smtClean="0"/>
              <a:t>.</a:t>
            </a:r>
          </a:p>
          <a:p>
            <a:r>
              <a:rPr lang="ru-RU" dirty="0" smtClean="0"/>
              <a:t>При замечаниях, исправления вносятся непосредственно в распечатанный экземпляр</a:t>
            </a:r>
          </a:p>
        </p:txBody>
      </p:sp>
    </p:spTree>
    <p:extLst>
      <p:ext uri="{BB962C8B-B14F-4D97-AF65-F5344CB8AC3E}">
        <p14:creationId xmlns:p14="http://schemas.microsoft.com/office/powerpoint/2010/main" val="63277842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30 </a:t>
            </a:r>
            <a:r>
              <a:rPr lang="en-US" dirty="0" smtClean="0"/>
              <a:t>&gt;</a:t>
            </a:r>
            <a:r>
              <a:rPr lang="ru-RU" dirty="0" smtClean="0">
                <a:solidFill>
                  <a:srgbClr val="FF0000"/>
                </a:solidFill>
              </a:rPr>
              <a:t>=</a:t>
            </a:r>
            <a:r>
              <a:rPr lang="ru-RU" dirty="0" smtClean="0"/>
              <a:t> 301 (село)</a:t>
            </a:r>
            <a:endParaRPr lang="ru-RU" dirty="0"/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762000" y="685800"/>
            <a:ext cx="7543800" cy="4399384"/>
          </a:xfrm>
        </p:spPr>
        <p:txBody>
          <a:bodyPr>
            <a:normAutofit fontScale="92500"/>
          </a:bodyPr>
          <a:lstStyle/>
          <a:p>
            <a:r>
              <a:rPr lang="ru-RU" dirty="0"/>
              <a:t>По структурным показателям (кол-во отделов, кабинетов, штаты, оборудование, здания …) медицинских организаций или подразделениям, которые </a:t>
            </a:r>
            <a:r>
              <a:rPr lang="ru-RU" b="1" dirty="0">
                <a:solidFill>
                  <a:srgbClr val="FF0000"/>
                </a:solidFill>
              </a:rPr>
              <a:t>расположены в сельской местности </a:t>
            </a:r>
            <a:r>
              <a:rPr lang="ru-RU" dirty="0"/>
              <a:t>разрезы формы 30 </a:t>
            </a:r>
            <a:r>
              <a:rPr lang="ru-RU" sz="2800" b="1" dirty="0" smtClean="0">
                <a:solidFill>
                  <a:srgbClr val="FF0000"/>
                </a:solidFill>
              </a:rPr>
              <a:t>совпадают</a:t>
            </a:r>
            <a:endParaRPr lang="ru-RU" dirty="0" smtClean="0"/>
          </a:p>
          <a:p>
            <a:r>
              <a:rPr lang="ru-RU" dirty="0" smtClean="0"/>
              <a:t>По </a:t>
            </a:r>
            <a:r>
              <a:rPr lang="ru-RU" dirty="0" smtClean="0"/>
              <a:t>объемным показателям (выполненная работа) основной разрез формы 30 всегда больше (или </a:t>
            </a:r>
            <a:r>
              <a:rPr lang="ru-RU" dirty="0" smtClean="0">
                <a:solidFill>
                  <a:srgbClr val="FF0000"/>
                </a:solidFill>
              </a:rPr>
              <a:t>иногда</a:t>
            </a:r>
            <a:r>
              <a:rPr lang="ru-RU" dirty="0" smtClean="0"/>
              <a:t> равен</a:t>
            </a:r>
            <a:r>
              <a:rPr lang="ru-RU" dirty="0" smtClean="0"/>
              <a:t>) разрезу 301 (село) за счет помощи выполненной городским жителям:</a:t>
            </a:r>
          </a:p>
          <a:p>
            <a:pPr lvl="2"/>
            <a:r>
              <a:rPr lang="ru-RU" dirty="0" smtClean="0">
                <a:solidFill>
                  <a:srgbClr val="FF0000"/>
                </a:solidFill>
              </a:rPr>
              <a:t>тт. 2100, 2101, 3100, 2120, 5113, 5114, 5119</a:t>
            </a:r>
          </a:p>
          <a:p>
            <a:r>
              <a:rPr lang="ru-RU" dirty="0" smtClean="0"/>
              <a:t>Это положение касается МО и подразделений, расположенных в сельской местности: </a:t>
            </a:r>
            <a:r>
              <a:rPr lang="ru-RU" b="1" dirty="0" smtClean="0">
                <a:solidFill>
                  <a:srgbClr val="FF0000"/>
                </a:solidFill>
              </a:rPr>
              <a:t>городские жители могут получать медицинскую помощь на селе</a:t>
            </a:r>
            <a:r>
              <a:rPr lang="ru-RU" dirty="0" smtClean="0"/>
              <a:t>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64511227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Т1001 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ru-RU" sz="3200" dirty="0"/>
              <a:t>При заполнении таблицы необходимо учесть, что отделения, которые оказывают медицинскую помощь в стационарных условиях, в таблицу не включают.</a:t>
            </a:r>
            <a:br>
              <a:rPr lang="ru-RU" sz="3200" dirty="0"/>
            </a:br>
            <a:r>
              <a:rPr lang="ru-RU" sz="2600" b="1" dirty="0">
                <a:solidFill>
                  <a:srgbClr val="FF0000"/>
                </a:solidFill>
              </a:rPr>
              <a:t>Исключение – строка 71 </a:t>
            </a:r>
            <a:r>
              <a:rPr lang="ru-RU" sz="2600" b="1" dirty="0" smtClean="0">
                <a:solidFill>
                  <a:srgbClr val="FF0000"/>
                </a:solidFill>
              </a:rPr>
              <a:t>– «Отделения </a:t>
            </a:r>
            <a:r>
              <a:rPr lang="ru-RU" sz="2600" b="1" dirty="0">
                <a:solidFill>
                  <a:srgbClr val="FF0000"/>
                </a:solidFill>
              </a:rPr>
              <a:t>скорой медицинской помощи (стационарные</a:t>
            </a:r>
            <a:r>
              <a:rPr lang="ru-RU" sz="2600" b="1" dirty="0" smtClean="0">
                <a:solidFill>
                  <a:srgbClr val="FF0000"/>
                </a:solidFill>
              </a:rPr>
              <a:t>)»</a:t>
            </a:r>
          </a:p>
          <a:p>
            <a:pPr lvl="0"/>
            <a:r>
              <a:rPr lang="ru-RU" sz="3200" dirty="0"/>
              <a:t>Строку 13 </a:t>
            </a:r>
            <a:r>
              <a:rPr lang="ru-RU" b="1" dirty="0" smtClean="0">
                <a:solidFill>
                  <a:srgbClr val="FF0000"/>
                </a:solidFill>
              </a:rPr>
              <a:t>«</a:t>
            </a:r>
            <a:r>
              <a:rPr lang="ru-RU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Детские </a:t>
            </a:r>
            <a:r>
              <a:rPr lang="ru-RU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поликлиники (отделения, </a:t>
            </a:r>
            <a:r>
              <a:rPr lang="ru-RU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кабинеты)»</a:t>
            </a:r>
            <a:r>
              <a:rPr lang="ru-RU" sz="3200" dirty="0" smtClean="0"/>
              <a:t> и строку 90 </a:t>
            </a:r>
            <a:r>
              <a:rPr lang="ru-RU" sz="2600" b="1" dirty="0" smtClean="0">
                <a:solidFill>
                  <a:srgbClr val="FF0000"/>
                </a:solidFill>
              </a:rPr>
              <a:t>«Поликлиники»</a:t>
            </a:r>
            <a:r>
              <a:rPr lang="ru-RU" sz="3200" dirty="0" smtClean="0"/>
              <a:t> заполняют </a:t>
            </a:r>
            <a:r>
              <a:rPr lang="ru-RU" sz="3200" dirty="0"/>
              <a:t>только медицинские организации, оказывающие </a:t>
            </a:r>
            <a:r>
              <a:rPr lang="ru-RU" sz="3200" dirty="0" smtClean="0"/>
              <a:t>первичную медико-санитарную помощь</a:t>
            </a: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24874726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62000" y="5157192"/>
            <a:ext cx="6781800" cy="1015008"/>
          </a:xfrm>
        </p:spPr>
        <p:txBody>
          <a:bodyPr/>
          <a:lstStyle/>
          <a:p>
            <a:r>
              <a:rPr lang="ru-RU" dirty="0" smtClean="0"/>
              <a:t>Т1001 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62000" y="685800"/>
            <a:ext cx="7543800" cy="4471392"/>
          </a:xfrm>
        </p:spPr>
        <p:txBody>
          <a:bodyPr>
            <a:normAutofit fontScale="85000" lnSpcReduction="20000"/>
          </a:bodyPr>
          <a:lstStyle/>
          <a:p>
            <a:r>
              <a:rPr lang="ru-RU" sz="3200" dirty="0" smtClean="0"/>
              <a:t>Изменен состав строки 34 «Лаборатории». </a:t>
            </a:r>
            <a:r>
              <a:rPr lang="ru-RU" sz="2000" dirty="0" smtClean="0"/>
              <a:t>Удалены из перечня </a:t>
            </a:r>
            <a:r>
              <a:rPr lang="ru-RU" sz="2000" dirty="0" smtClean="0"/>
              <a:t>биохимические, иммунологические</a:t>
            </a:r>
            <a:r>
              <a:rPr lang="ru-RU" sz="2000" dirty="0"/>
              <a:t>, коагулологические. </a:t>
            </a:r>
            <a:r>
              <a:rPr lang="ru-RU" sz="3200" dirty="0"/>
              <a:t/>
            </a:r>
            <a:br>
              <a:rPr lang="ru-RU" sz="3200" dirty="0"/>
            </a:br>
            <a:r>
              <a:rPr lang="ru-RU" sz="2600" b="1" dirty="0" smtClean="0">
                <a:solidFill>
                  <a:srgbClr val="FF0000"/>
                </a:solidFill>
              </a:rPr>
              <a:t>Если </a:t>
            </a:r>
            <a:r>
              <a:rPr lang="ru-RU" sz="2600" b="1" dirty="0">
                <a:solidFill>
                  <a:srgbClr val="FF0000"/>
                </a:solidFill>
              </a:rPr>
              <a:t>той или иной лаборатории нет в перечне, ее следует указывать в строке 34.2 - клинико-диагностическая</a:t>
            </a:r>
            <a:endParaRPr lang="ru-RU" sz="2600" b="1" dirty="0" smtClean="0">
              <a:solidFill>
                <a:srgbClr val="FF0000"/>
              </a:solidFill>
            </a:endParaRPr>
          </a:p>
          <a:p>
            <a:r>
              <a:rPr lang="ru-RU" sz="3200" dirty="0" smtClean="0"/>
              <a:t>Добавлена строка 85 </a:t>
            </a:r>
            <a:r>
              <a:rPr lang="ru-RU" sz="3200" b="1" dirty="0" smtClean="0">
                <a:solidFill>
                  <a:srgbClr val="00B050"/>
                </a:solidFill>
              </a:rPr>
              <a:t>«Паллиативной помощи»</a:t>
            </a:r>
          </a:p>
          <a:p>
            <a:r>
              <a:rPr lang="ru-RU" sz="3200" dirty="0" smtClean="0"/>
              <a:t>Есть две строки </a:t>
            </a:r>
            <a:r>
              <a:rPr lang="ru-RU" sz="3200" dirty="0" smtClean="0">
                <a:solidFill>
                  <a:srgbClr val="C00000"/>
                </a:solidFill>
              </a:rPr>
              <a:t>«</a:t>
            </a:r>
            <a:r>
              <a:rPr lang="ru-RU" sz="3200" dirty="0">
                <a:solidFill>
                  <a:srgbClr val="C00000"/>
                </a:solidFill>
              </a:rPr>
              <a:t>ортопедической </a:t>
            </a:r>
            <a:r>
              <a:rPr lang="ru-RU" sz="3200" dirty="0" smtClean="0">
                <a:solidFill>
                  <a:srgbClr val="C00000"/>
                </a:solidFill>
              </a:rPr>
              <a:t>стоматологии»</a:t>
            </a:r>
            <a:r>
              <a:rPr lang="ru-RU" sz="3200" dirty="0" smtClean="0"/>
              <a:t> 115.1 – заполняется МО, имеющими в составе данные отделения (РБ, поликлиники …)</a:t>
            </a:r>
            <a:br>
              <a:rPr lang="ru-RU" sz="3200" dirty="0" smtClean="0"/>
            </a:br>
            <a:r>
              <a:rPr lang="ru-RU" sz="3200" dirty="0" smtClean="0"/>
              <a:t>143 – заполняется стоматологическими поликлиниками</a:t>
            </a:r>
          </a:p>
          <a:p>
            <a:endParaRPr lang="ru-RU" sz="3200" b="1" dirty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528504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62000" y="5157192"/>
            <a:ext cx="6781800" cy="1015008"/>
          </a:xfrm>
        </p:spPr>
        <p:txBody>
          <a:bodyPr/>
          <a:lstStyle/>
          <a:p>
            <a:r>
              <a:rPr lang="ru-RU" dirty="0" smtClean="0"/>
              <a:t>Т1003 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62000" y="685800"/>
            <a:ext cx="7543800" cy="4471392"/>
          </a:xfrm>
        </p:spPr>
        <p:txBody>
          <a:bodyPr>
            <a:normAutofit/>
          </a:bodyPr>
          <a:lstStyle/>
          <a:p>
            <a:r>
              <a:rPr lang="ru-RU" sz="3200" dirty="0" smtClean="0"/>
              <a:t>Добавлена графа 5 </a:t>
            </a:r>
            <a:r>
              <a:rPr lang="ru-RU" sz="3200" b="1" dirty="0" smtClean="0">
                <a:solidFill>
                  <a:srgbClr val="00B050"/>
                </a:solidFill>
              </a:rPr>
              <a:t>«Число выездов»</a:t>
            </a:r>
          </a:p>
          <a:p>
            <a:r>
              <a:rPr lang="ru-RU" sz="3200" dirty="0" smtClean="0"/>
              <a:t>Данные должны быть сверены с соответствующим мониторингом</a:t>
            </a:r>
          </a:p>
          <a:p>
            <a:endParaRPr lang="ru-RU" sz="3200" b="1" dirty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889991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Т1006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2800" dirty="0" smtClean="0"/>
              <a:t>Изменилось </a:t>
            </a:r>
            <a:r>
              <a:rPr lang="ru-RU" sz="2800" dirty="0"/>
              <a:t>название строки 1: </a:t>
            </a:r>
            <a:r>
              <a:rPr lang="ru-RU" sz="2800" dirty="0" smtClean="0"/>
              <a:t>«Круглосуточные </a:t>
            </a:r>
            <a:r>
              <a:rPr lang="ru-RU" sz="2800" dirty="0"/>
              <a:t>отделения для </a:t>
            </a:r>
            <a:r>
              <a:rPr lang="ru-RU" sz="2800" dirty="0" smtClean="0"/>
              <a:t/>
            </a:r>
            <a:br>
              <a:rPr lang="ru-RU" sz="2800" dirty="0" smtClean="0"/>
            </a:br>
            <a:r>
              <a:rPr lang="ru-RU" sz="2800" dirty="0" smtClean="0"/>
              <a:t>ИОВ</a:t>
            </a:r>
            <a:r>
              <a:rPr lang="ru-RU" sz="2800" b="1" dirty="0">
                <a:solidFill>
                  <a:srgbClr val="FF0000"/>
                </a:solidFill>
              </a:rPr>
              <a:t>, УОВ и ВОВ</a:t>
            </a:r>
            <a:r>
              <a:rPr lang="ru-RU" sz="2800" dirty="0"/>
              <a:t>, </a:t>
            </a:r>
            <a:r>
              <a:rPr lang="ru-RU" sz="2800" dirty="0" smtClean="0"/>
              <a:t>ед.»</a:t>
            </a:r>
          </a:p>
          <a:p>
            <a:r>
              <a:rPr lang="ru-RU" sz="2800" dirty="0" smtClean="0"/>
              <a:t>Госпиталь ветеранов не заполняет эти данные</a:t>
            </a:r>
            <a:endParaRPr lang="ru-RU" sz="2800" dirty="0"/>
          </a:p>
          <a:p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24312878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Т1010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62000" y="685800"/>
            <a:ext cx="7543800" cy="4615408"/>
          </a:xfrm>
        </p:spPr>
        <p:txBody>
          <a:bodyPr>
            <a:normAutofit fontScale="85000" lnSpcReduction="10000"/>
          </a:bodyPr>
          <a:lstStyle/>
          <a:p>
            <a:r>
              <a:rPr lang="ru-RU" dirty="0"/>
              <a:t>плановая мощность поликлиники (число посещений в смену) – </a:t>
            </a:r>
            <a:r>
              <a:rPr lang="ru-RU" dirty="0" smtClean="0"/>
              <a:t>это     </a:t>
            </a:r>
            <a:r>
              <a:rPr lang="ru-RU" dirty="0"/>
              <a:t>пропускная способность амбулаторно-поликлинического учреждения </a:t>
            </a:r>
            <a:r>
              <a:rPr lang="ru-RU" dirty="0" smtClean="0"/>
              <a:t>с     </a:t>
            </a:r>
            <a:r>
              <a:rPr lang="ru-RU" dirty="0"/>
              <a:t>сохранением санитарно-эпидемиологического режима;</a:t>
            </a:r>
          </a:p>
          <a:p>
            <a:r>
              <a:rPr lang="ru-RU" dirty="0" smtClean="0"/>
              <a:t> </a:t>
            </a:r>
            <a:r>
              <a:rPr lang="ru-RU" dirty="0"/>
              <a:t>основанием для заполнения этого раздела является паспорт </a:t>
            </a:r>
            <a:r>
              <a:rPr lang="ru-RU" dirty="0" smtClean="0"/>
              <a:t>медицинской     </a:t>
            </a:r>
            <a:r>
              <a:rPr lang="ru-RU" dirty="0"/>
              <a:t>организации, где содержится проектная и рабочая площадь здания </a:t>
            </a:r>
            <a:r>
              <a:rPr lang="ru-RU" dirty="0" smtClean="0"/>
              <a:t>и кабинетов </a:t>
            </a:r>
            <a:r>
              <a:rPr lang="ru-RU" dirty="0"/>
              <a:t>в квадратных метрах.  С учетом требований площади </a:t>
            </a:r>
            <a:r>
              <a:rPr lang="ru-RU" dirty="0" smtClean="0"/>
              <a:t>на одно </a:t>
            </a:r>
            <a:r>
              <a:rPr lang="ru-RU" dirty="0"/>
              <a:t>посещение рассчитывают плановую мощность (число посещений </a:t>
            </a:r>
            <a:r>
              <a:rPr lang="ru-RU" dirty="0" smtClean="0"/>
              <a:t>в     </a:t>
            </a:r>
            <a:r>
              <a:rPr lang="ru-RU" dirty="0"/>
              <a:t>смену) подразделений медицинских организаций, </a:t>
            </a:r>
            <a:r>
              <a:rPr lang="ru-RU" dirty="0" smtClean="0"/>
              <a:t>оказывающих медицинскую </a:t>
            </a:r>
            <a:r>
              <a:rPr lang="ru-RU" dirty="0"/>
              <a:t>помощь в амбулаторных условиях</a:t>
            </a:r>
            <a:r>
              <a:rPr lang="ru-RU" dirty="0" smtClean="0"/>
              <a:t>;</a:t>
            </a:r>
          </a:p>
          <a:p>
            <a:r>
              <a:rPr lang="ru-RU" dirty="0" smtClean="0"/>
              <a:t>Если </a:t>
            </a:r>
            <a:r>
              <a:rPr lang="ru-RU" b="1" dirty="0" smtClean="0">
                <a:solidFill>
                  <a:srgbClr val="FF0000"/>
                </a:solidFill>
              </a:rPr>
              <a:t>в т.1001 </a:t>
            </a:r>
            <a:r>
              <a:rPr lang="ru-RU" b="1" dirty="0">
                <a:solidFill>
                  <a:srgbClr val="FF0000"/>
                </a:solidFill>
              </a:rPr>
              <a:t>заполнена строка </a:t>
            </a:r>
            <a:r>
              <a:rPr lang="ru-RU" b="1" dirty="0" smtClean="0">
                <a:solidFill>
                  <a:srgbClr val="FF0000"/>
                </a:solidFill>
              </a:rPr>
              <a:t>13 «Детские </a:t>
            </a:r>
            <a:r>
              <a:rPr lang="ru-RU" b="1" dirty="0">
                <a:solidFill>
                  <a:srgbClr val="FF0000"/>
                </a:solidFill>
              </a:rPr>
              <a:t>поликлиники (отделения, кабинеты</a:t>
            </a:r>
            <a:r>
              <a:rPr lang="ru-RU" b="1" dirty="0" smtClean="0">
                <a:solidFill>
                  <a:srgbClr val="FF0000"/>
                </a:solidFill>
              </a:rPr>
              <a:t>)» </a:t>
            </a:r>
            <a:r>
              <a:rPr lang="ru-RU" dirty="0" smtClean="0"/>
              <a:t>в независимости от того, что утверждено в структуре МО, показываем </a:t>
            </a:r>
            <a:r>
              <a:rPr lang="ru-RU" b="1" dirty="0" smtClean="0">
                <a:solidFill>
                  <a:srgbClr val="FF0000"/>
                </a:solidFill>
              </a:rPr>
              <a:t>мощность детской поликлиники в строке 3 таблицы 1010 </a:t>
            </a:r>
            <a:endParaRPr lang="ru-RU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8738871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1100 </a:t>
            </a:r>
            <a:r>
              <a:rPr lang="ru-RU" dirty="0" smtClean="0"/>
              <a:t>Штаты</a:t>
            </a:r>
            <a:endParaRPr lang="ru-RU" dirty="0"/>
          </a:p>
        </p:txBody>
      </p:sp>
      <p:sp>
        <p:nvSpPr>
          <p:cNvPr id="4" name="Объект 3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ru-RU" sz="3200" dirty="0" smtClean="0"/>
              <a:t>«Официально» </a:t>
            </a:r>
            <a:r>
              <a:rPr lang="ru-RU" sz="3200" dirty="0"/>
              <a:t>добавлена </a:t>
            </a:r>
            <a:r>
              <a:rPr lang="ru-RU" sz="3200" b="1" dirty="0">
                <a:solidFill>
                  <a:srgbClr val="00B050"/>
                </a:solidFill>
              </a:rPr>
              <a:t>графа 16 </a:t>
            </a:r>
            <a:r>
              <a:rPr lang="ru-RU" sz="3200" b="1" dirty="0" smtClean="0">
                <a:solidFill>
                  <a:srgbClr val="00B050"/>
                </a:solidFill>
              </a:rPr>
              <a:t>«Имеют </a:t>
            </a:r>
            <a:r>
              <a:rPr lang="ru-RU" sz="3200" b="1" dirty="0">
                <a:solidFill>
                  <a:srgbClr val="00B050"/>
                </a:solidFill>
              </a:rPr>
              <a:t>свидетельство об аккредитации (из гр.9</a:t>
            </a:r>
            <a:r>
              <a:rPr lang="ru-RU" sz="3200" b="1" dirty="0" smtClean="0">
                <a:solidFill>
                  <a:srgbClr val="00B050"/>
                </a:solidFill>
              </a:rPr>
              <a:t>)»</a:t>
            </a:r>
          </a:p>
          <a:p>
            <a:r>
              <a:rPr lang="ru-RU" sz="3200" dirty="0" smtClean="0">
                <a:solidFill>
                  <a:schemeClr val="tx1"/>
                </a:solidFill>
              </a:rPr>
              <a:t>Добавлена</a:t>
            </a:r>
            <a:r>
              <a:rPr lang="ru-RU" sz="3200" b="1" dirty="0">
                <a:solidFill>
                  <a:srgbClr val="00B050"/>
                </a:solidFill>
              </a:rPr>
              <a:t> графа 17 </a:t>
            </a:r>
            <a:r>
              <a:rPr lang="ru-RU" sz="3200" b="1" dirty="0" smtClean="0">
                <a:solidFill>
                  <a:srgbClr val="00B050"/>
                </a:solidFill>
              </a:rPr>
              <a:t>«Находятся </a:t>
            </a:r>
            <a:r>
              <a:rPr lang="ru-RU" sz="3200" b="1" dirty="0">
                <a:solidFill>
                  <a:srgbClr val="00B050"/>
                </a:solidFill>
              </a:rPr>
              <a:t>в декретном и долгосрочном отпуске (из гр.9</a:t>
            </a:r>
            <a:r>
              <a:rPr lang="ru-RU" sz="3200" b="1" dirty="0" smtClean="0">
                <a:solidFill>
                  <a:srgbClr val="00B050"/>
                </a:solidFill>
              </a:rPr>
              <a:t>)» – </a:t>
            </a:r>
            <a:r>
              <a:rPr lang="ru-RU" sz="3200" b="1" dirty="0" smtClean="0">
                <a:solidFill>
                  <a:srgbClr val="FF0000"/>
                </a:solidFill>
              </a:rPr>
              <a:t>удалена таблица 1110</a:t>
            </a:r>
          </a:p>
          <a:p>
            <a:r>
              <a:rPr lang="ru-RU" sz="3200" dirty="0" smtClean="0">
                <a:solidFill>
                  <a:schemeClr val="tx1"/>
                </a:solidFill>
              </a:rPr>
              <a:t>Для </a:t>
            </a:r>
            <a:r>
              <a:rPr lang="ru-RU" sz="3200" dirty="0">
                <a:solidFill>
                  <a:schemeClr val="tx1"/>
                </a:solidFill>
              </a:rPr>
              <a:t>контроля добавлена </a:t>
            </a:r>
            <a:r>
              <a:rPr lang="ru-RU" sz="3200" b="1" dirty="0">
                <a:solidFill>
                  <a:srgbClr val="00B050"/>
                </a:solidFill>
              </a:rPr>
              <a:t>графа 15.1 </a:t>
            </a:r>
            <a:r>
              <a:rPr lang="ru-RU" sz="3200" dirty="0" smtClean="0">
                <a:solidFill>
                  <a:srgbClr val="00B050"/>
                </a:solidFill>
              </a:rPr>
              <a:t>– «Не </a:t>
            </a:r>
            <a:r>
              <a:rPr lang="ru-RU" sz="3200" dirty="0">
                <a:solidFill>
                  <a:srgbClr val="00B050"/>
                </a:solidFill>
              </a:rPr>
              <a:t>имеют ни сертификата, ни </a:t>
            </a:r>
            <a:r>
              <a:rPr lang="ru-RU" sz="3200" dirty="0" smtClean="0">
                <a:solidFill>
                  <a:srgbClr val="00B050"/>
                </a:solidFill>
              </a:rPr>
              <a:t>аккредитации»</a:t>
            </a:r>
            <a:endParaRPr lang="ru-RU" sz="3200" b="1" dirty="0">
              <a:solidFill>
                <a:srgbClr val="00B05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899592" y="4705980"/>
            <a:ext cx="7281993" cy="523220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ru-RU" sz="2800" b="1" dirty="0" smtClean="0">
                <a:solidFill>
                  <a:srgbClr val="FF0000"/>
                </a:solidFill>
              </a:rPr>
              <a:t>Графа 9 = Графа 15 + </a:t>
            </a:r>
            <a:r>
              <a:rPr lang="ru-RU" sz="2800" b="1" dirty="0">
                <a:solidFill>
                  <a:srgbClr val="FF0000"/>
                </a:solidFill>
              </a:rPr>
              <a:t>Графа </a:t>
            </a:r>
            <a:r>
              <a:rPr lang="ru-RU" sz="2800" b="1" dirty="0" smtClean="0">
                <a:solidFill>
                  <a:srgbClr val="FF0000"/>
                </a:solidFill>
              </a:rPr>
              <a:t>16 + Графа 15.1</a:t>
            </a:r>
            <a:endParaRPr lang="ru-RU" sz="28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2496362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1100 Штаты </a:t>
            </a:r>
            <a:r>
              <a:rPr lang="ru-RU" sz="3200" dirty="0" smtClean="0"/>
              <a:t>Аккредитация </a:t>
            </a:r>
            <a:r>
              <a:rPr lang="ru-RU" sz="3200" dirty="0" smtClean="0"/>
              <a:t>врачей в 2018 </a:t>
            </a:r>
            <a:r>
              <a:rPr lang="ru-RU" sz="3200" dirty="0" smtClean="0"/>
              <a:t>году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62000" y="476672"/>
            <a:ext cx="7914456" cy="4320480"/>
          </a:xfrm>
        </p:spPr>
        <p:txBody>
          <a:bodyPr>
            <a:noAutofit/>
          </a:bodyPr>
          <a:lstStyle/>
          <a:p>
            <a:r>
              <a:rPr lang="ru-RU" sz="2000" b="1" dirty="0"/>
              <a:t> "Врач-стоматолог" </a:t>
            </a:r>
            <a:r>
              <a:rPr lang="ru-RU" sz="2000" dirty="0"/>
              <a:t>(специальность "Стоматология общей практики"), </a:t>
            </a:r>
          </a:p>
          <a:p>
            <a:r>
              <a:rPr lang="ru-RU" sz="2000" b="1" dirty="0"/>
              <a:t>"Врач-терапевт участковый" </a:t>
            </a:r>
            <a:r>
              <a:rPr lang="ru-RU" sz="1800" dirty="0"/>
              <a:t>(специальность "Лечебное дело"), </a:t>
            </a:r>
          </a:p>
          <a:p>
            <a:r>
              <a:rPr lang="ru-RU" sz="2000" b="1" dirty="0"/>
              <a:t>"Врач-педиатр участковый" </a:t>
            </a:r>
            <a:r>
              <a:rPr lang="ru-RU" sz="2000" dirty="0"/>
              <a:t>(специальность "Педиатрия"), </a:t>
            </a:r>
          </a:p>
          <a:p>
            <a:r>
              <a:rPr lang="ru-RU" sz="2000" b="1" dirty="0"/>
              <a:t>"Врач клинической лабораторной диагностики" </a:t>
            </a:r>
            <a:r>
              <a:rPr lang="ru-RU" sz="2000" dirty="0"/>
              <a:t>(специальность "Медицинская биохимия"), </a:t>
            </a:r>
          </a:p>
          <a:p>
            <a:r>
              <a:rPr lang="ru-RU" sz="2000" b="1" dirty="0"/>
              <a:t>"Врач функциональной диагностики"</a:t>
            </a:r>
            <a:r>
              <a:rPr lang="ru-RU" sz="2000" dirty="0"/>
              <a:t> (специальность "Медицинская биофизика"), </a:t>
            </a:r>
          </a:p>
          <a:p>
            <a:r>
              <a:rPr lang="ru-RU" sz="2000" b="1" dirty="0"/>
              <a:t>"Врач-статистик" </a:t>
            </a:r>
            <a:r>
              <a:rPr lang="ru-RU" sz="2000" dirty="0"/>
              <a:t>(специальность "Медицинская кибернетика"), </a:t>
            </a:r>
          </a:p>
          <a:p>
            <a:r>
              <a:rPr lang="ru-RU" sz="2000" b="1" dirty="0"/>
              <a:t>"Врач-эпидемиолог" и "Врач по общей гигиене" </a:t>
            </a:r>
            <a:r>
              <a:rPr lang="ru-RU" sz="2000" dirty="0"/>
              <a:t>(специальность "Медико-профилактическое дело") </a:t>
            </a:r>
          </a:p>
          <a:p>
            <a:r>
              <a:rPr lang="ru-RU" sz="2000" b="1" dirty="0"/>
              <a:t>"Провизор" и "Провизор-технолог" </a:t>
            </a:r>
            <a:r>
              <a:rPr lang="ru-RU" sz="2000" dirty="0"/>
              <a:t>(специальность "Фармация</a:t>
            </a:r>
            <a:r>
              <a:rPr lang="ru-RU" sz="2000" dirty="0" smtClean="0"/>
              <a:t>") </a:t>
            </a: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230783725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62000" y="5078288"/>
            <a:ext cx="6781800" cy="1159024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1100 Штаты </a:t>
            </a:r>
            <a:r>
              <a:rPr lang="ru-RU" sz="3200" dirty="0" smtClean="0"/>
              <a:t>Аккредитация </a:t>
            </a:r>
            <a:r>
              <a:rPr lang="ru-RU" sz="3200" dirty="0" smtClean="0"/>
              <a:t>средних медработников </a:t>
            </a:r>
            <a:r>
              <a:rPr lang="ru-RU" sz="3200" dirty="0"/>
              <a:t>в </a:t>
            </a:r>
            <a:r>
              <a:rPr lang="ru-RU" sz="3200" dirty="0" smtClean="0"/>
              <a:t>2018 </a:t>
            </a:r>
            <a:r>
              <a:rPr lang="ru-RU" sz="3200" dirty="0" smtClean="0"/>
              <a:t>году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62000" y="404664"/>
            <a:ext cx="8130480" cy="4680520"/>
          </a:xfrm>
        </p:spPr>
        <p:txBody>
          <a:bodyPr>
            <a:noAutofit/>
          </a:bodyPr>
          <a:lstStyle/>
          <a:p>
            <a:r>
              <a:rPr lang="ru-RU" sz="1600" dirty="0"/>
              <a:t> </a:t>
            </a:r>
            <a:r>
              <a:rPr lang="ru-RU" sz="1600" b="1" dirty="0"/>
              <a:t>«Фельдшер» </a:t>
            </a:r>
            <a:r>
              <a:rPr lang="ru-RU" sz="1600" dirty="0" smtClean="0"/>
              <a:t>(</a:t>
            </a:r>
            <a:r>
              <a:rPr lang="ru-RU" sz="1600" dirty="0"/>
              <a:t>специальность «Лечебное дело»)</a:t>
            </a:r>
          </a:p>
          <a:p>
            <a:r>
              <a:rPr lang="ru-RU" sz="1600" b="1" dirty="0"/>
              <a:t> «Медицинская сестра», «Медицинская сестра участковая», «Медицинская сестра патронажная», «Медицинская сестра приемного отделения», «Медицинская сестра палатная (постовая)», «Медицинская сестра перевязочной», «Медицинская сестра процедурной», «Медицинская сестра стерилизационной»   </a:t>
            </a:r>
            <a:r>
              <a:rPr lang="ru-RU" sz="1600" dirty="0"/>
              <a:t>(специальность «Сестринское дело»)</a:t>
            </a:r>
          </a:p>
          <a:p>
            <a:r>
              <a:rPr lang="ru-RU" sz="1600" b="1" dirty="0"/>
              <a:t>«Фармацевт» </a:t>
            </a:r>
            <a:r>
              <a:rPr lang="ru-RU" sz="1600" dirty="0" smtClean="0"/>
              <a:t>(</a:t>
            </a:r>
            <a:r>
              <a:rPr lang="ru-RU" sz="1600" dirty="0"/>
              <a:t>специальность «Фармация») </a:t>
            </a:r>
          </a:p>
          <a:p>
            <a:r>
              <a:rPr lang="ru-RU" sz="1600" b="1" dirty="0"/>
              <a:t>«Акушерка» </a:t>
            </a:r>
            <a:r>
              <a:rPr lang="ru-RU" sz="1600" dirty="0" smtClean="0"/>
              <a:t>(специальность </a:t>
            </a:r>
            <a:r>
              <a:rPr lang="ru-RU" sz="1600" dirty="0"/>
              <a:t>«Акушерское дело») </a:t>
            </a:r>
          </a:p>
          <a:p>
            <a:r>
              <a:rPr lang="ru-RU" sz="1600" b="1" dirty="0"/>
              <a:t>«Медицинская сестра по массажу/медицинский брат по массажу» </a:t>
            </a:r>
            <a:r>
              <a:rPr lang="ru-RU" sz="1600" dirty="0" smtClean="0"/>
              <a:t>(</a:t>
            </a:r>
            <a:r>
              <a:rPr lang="ru-RU" sz="1600" dirty="0"/>
              <a:t>специальность «Медицинский массаж») </a:t>
            </a:r>
          </a:p>
          <a:p>
            <a:r>
              <a:rPr lang="ru-RU" sz="1600" b="1" dirty="0"/>
              <a:t>«Зубной техник» </a:t>
            </a:r>
            <a:r>
              <a:rPr lang="ru-RU" sz="1600" dirty="0" smtClean="0"/>
              <a:t>(</a:t>
            </a:r>
            <a:r>
              <a:rPr lang="ru-RU" sz="1600" dirty="0"/>
              <a:t>специальность «Стоматология ортопедическая») </a:t>
            </a:r>
          </a:p>
          <a:p>
            <a:r>
              <a:rPr lang="ru-RU" sz="1600" b="1" dirty="0"/>
              <a:t>«Медицинский технолог», «Медицинский лабораторный техник (фельдшер-лаборант)» и «Лаборант</a:t>
            </a:r>
            <a:r>
              <a:rPr lang="ru-RU" sz="1600" b="1" dirty="0" smtClean="0"/>
              <a:t>» </a:t>
            </a:r>
            <a:r>
              <a:rPr lang="ru-RU" sz="1600" dirty="0" smtClean="0"/>
              <a:t>(</a:t>
            </a:r>
            <a:r>
              <a:rPr lang="ru-RU" sz="1600" dirty="0"/>
              <a:t>специальность «Лабораторная    диагностика»)</a:t>
            </a:r>
          </a:p>
          <a:p>
            <a:r>
              <a:rPr lang="ru-RU" sz="1600" b="1" dirty="0"/>
              <a:t>«Гигиенист стоматологический» </a:t>
            </a:r>
            <a:r>
              <a:rPr lang="ru-RU" sz="1600" dirty="0" smtClean="0"/>
              <a:t>(</a:t>
            </a:r>
            <a:r>
              <a:rPr lang="ru-RU" sz="1600" dirty="0"/>
              <a:t>специальность «Стоматология </a:t>
            </a:r>
            <a:r>
              <a:rPr lang="ru-RU" sz="1600" dirty="0" smtClean="0"/>
              <a:t>профилактическая</a:t>
            </a:r>
            <a:r>
              <a:rPr lang="ru-RU" sz="1600" dirty="0"/>
              <a:t>»)</a:t>
            </a:r>
          </a:p>
          <a:p>
            <a:r>
              <a:rPr lang="ru-RU" sz="1600" b="1" dirty="0"/>
              <a:t>«Медицинский </a:t>
            </a:r>
            <a:r>
              <a:rPr lang="ru-RU" sz="1600" b="1" dirty="0" smtClean="0"/>
              <a:t>оптик-</a:t>
            </a:r>
            <a:r>
              <a:rPr lang="ru-RU" sz="1600" b="1" dirty="0" err="1" smtClean="0"/>
              <a:t>оптометрист</a:t>
            </a:r>
            <a:r>
              <a:rPr lang="ru-RU" sz="1600" b="1" dirty="0" smtClean="0"/>
              <a:t>» </a:t>
            </a:r>
            <a:r>
              <a:rPr lang="ru-RU" sz="1600" dirty="0" smtClean="0"/>
              <a:t>(</a:t>
            </a:r>
            <a:r>
              <a:rPr lang="ru-RU" sz="1600" dirty="0"/>
              <a:t>специальность «Медицинская </a:t>
            </a:r>
            <a:r>
              <a:rPr lang="ru-RU" sz="1600" dirty="0" smtClean="0"/>
              <a:t>оптика</a:t>
            </a:r>
            <a:r>
              <a:rPr lang="ru-RU" sz="1600" dirty="0"/>
              <a:t>»)</a:t>
            </a:r>
          </a:p>
          <a:p>
            <a:r>
              <a:rPr lang="ru-RU" sz="1600" b="1" dirty="0"/>
              <a:t>«Помощник врача по эпидемиологии» и «Помощник врача по гигиене</a:t>
            </a:r>
            <a:r>
              <a:rPr lang="ru-RU" sz="1600" b="1" dirty="0" smtClean="0"/>
              <a:t>» </a:t>
            </a:r>
            <a:r>
              <a:rPr lang="ru-RU" sz="1600" dirty="0" smtClean="0"/>
              <a:t>(</a:t>
            </a:r>
            <a:r>
              <a:rPr lang="ru-RU" sz="1600" dirty="0"/>
              <a:t>специальность «Медико-профилактическое дело</a:t>
            </a:r>
            <a:r>
              <a:rPr lang="ru-RU" sz="1600" dirty="0" smtClean="0"/>
              <a:t>»)</a:t>
            </a:r>
            <a:endParaRPr lang="ru-RU" sz="1600" dirty="0"/>
          </a:p>
        </p:txBody>
      </p:sp>
    </p:spTree>
    <p:extLst>
      <p:ext uri="{BB962C8B-B14F-4D97-AF65-F5344CB8AC3E}">
        <p14:creationId xmlns:p14="http://schemas.microsoft.com/office/powerpoint/2010/main" val="345892282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/>
              <a:t>Строка 26 «Лаборанты</a:t>
            </a:r>
            <a:r>
              <a:rPr lang="ru-RU" dirty="0" smtClean="0"/>
              <a:t>»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ru-RU" dirty="0"/>
              <a:t>В соответствии с ранее действовавшими приказами Минздрава СССР от 21.10.1974  №990 и от 13.07.1989 №418 лица, получившие </a:t>
            </a:r>
            <a:r>
              <a:rPr lang="ru-RU" dirty="0">
                <a:solidFill>
                  <a:srgbClr val="FF0000"/>
                </a:solidFill>
              </a:rPr>
              <a:t>высшее профессиональное </a:t>
            </a:r>
            <a:r>
              <a:rPr lang="ru-RU" dirty="0" smtClean="0">
                <a:solidFill>
                  <a:srgbClr val="FF0000"/>
                </a:solidFill>
              </a:rPr>
              <a:t>(немедицинское) </a:t>
            </a:r>
            <a:r>
              <a:rPr lang="ru-RU" dirty="0">
                <a:solidFill>
                  <a:srgbClr val="FF0000"/>
                </a:solidFill>
              </a:rPr>
              <a:t>образование</a:t>
            </a:r>
            <a:r>
              <a:rPr lang="ru-RU" dirty="0"/>
              <a:t>, могли замещать в учреждениях здравоохранения должности врачей-лаборантов</a:t>
            </a:r>
            <a:r>
              <a:rPr lang="ru-RU" dirty="0" smtClean="0"/>
              <a:t>. </a:t>
            </a:r>
          </a:p>
          <a:p>
            <a:r>
              <a:rPr lang="ru-RU" dirty="0" smtClean="0"/>
              <a:t>Приказом </a:t>
            </a:r>
            <a:r>
              <a:rPr lang="ru-RU" dirty="0"/>
              <a:t>Минздрава России от 25.12.1997 №380 к замещению должности врача клинической лабораторной диагностики были допущены лица с высшим медицинским образованием и сертификатом по специальности «Клиническая лабораторная диагностика</a:t>
            </a:r>
            <a:r>
              <a:rPr lang="ru-RU" dirty="0" smtClean="0"/>
              <a:t>»</a:t>
            </a:r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827584" y="4766753"/>
            <a:ext cx="7182223" cy="461665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ru-RU" sz="2400" b="1" dirty="0" smtClean="0">
                <a:solidFill>
                  <a:srgbClr val="FF0000"/>
                </a:solidFill>
              </a:rPr>
              <a:t>«Прошлый год» больше или равен «Текущий год»</a:t>
            </a:r>
            <a:endParaRPr lang="ru-RU" sz="24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5480226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61999" y="4572000"/>
            <a:ext cx="7914457" cy="1600200"/>
          </a:xfrm>
        </p:spPr>
        <p:txBody>
          <a:bodyPr>
            <a:normAutofit/>
          </a:bodyPr>
          <a:lstStyle/>
          <a:p>
            <a:r>
              <a:rPr lang="ru-RU" dirty="0"/>
              <a:t>Строка 83 </a:t>
            </a:r>
            <a:r>
              <a:rPr lang="ru-RU" sz="2000" dirty="0"/>
              <a:t>«скорой медицинской </a:t>
            </a:r>
            <a:r>
              <a:rPr lang="ru-RU" sz="2000" dirty="0" smtClean="0"/>
              <a:t>помощи»</a:t>
            </a:r>
            <a:endParaRPr lang="ru-RU" sz="20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Убраны «кресты» из АПУ и стационара (гр. 5-8)</a:t>
            </a:r>
          </a:p>
          <a:p>
            <a:r>
              <a:rPr lang="ru-RU" dirty="0" smtClean="0"/>
              <a:t>Врачи </a:t>
            </a:r>
            <a:r>
              <a:rPr lang="ru-RU" dirty="0"/>
              <a:t>«скорой медицинской помощи», работающие в кабинетах неотложной помощи или в больницах скорой медицинской помощи указываются по графам «в амбулаторных условиях» или «в стационарных условиях» соответственно, при условии наличия должности «врач скорой медицинской помощи» в штатном расписании медицинской организации</a:t>
            </a:r>
          </a:p>
        </p:txBody>
      </p:sp>
    </p:spTree>
    <p:extLst>
      <p:ext uri="{BB962C8B-B14F-4D97-AF65-F5344CB8AC3E}">
        <p14:creationId xmlns:p14="http://schemas.microsoft.com/office/powerpoint/2010/main" val="87013170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Строки 127-138 ВНО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eaLnBrk="0" fontAlgn="t" hangingPunct="0">
              <a:buNone/>
            </a:pPr>
            <a:r>
              <a:rPr lang="ru-RU" sz="2800" b="1" dirty="0" smtClean="0"/>
              <a:t>Добавлены строки:</a:t>
            </a:r>
          </a:p>
          <a:p>
            <a:pPr lvl="1" eaLnBrk="0" fontAlgn="t" hangingPunct="0"/>
            <a:r>
              <a:rPr lang="ru-RU" sz="2400" b="1" dirty="0" smtClean="0">
                <a:solidFill>
                  <a:srgbClr val="00B050"/>
                </a:solidFill>
              </a:rPr>
              <a:t>135 зоолог</a:t>
            </a:r>
            <a:endParaRPr lang="ru-RU" sz="2400" b="1" dirty="0">
              <a:solidFill>
                <a:srgbClr val="00B050"/>
              </a:solidFill>
            </a:endParaRPr>
          </a:p>
          <a:p>
            <a:pPr lvl="1" eaLnBrk="0" fontAlgn="t" hangingPunct="0"/>
            <a:r>
              <a:rPr lang="ru-RU" sz="2400" b="1" dirty="0" smtClean="0">
                <a:solidFill>
                  <a:srgbClr val="00B050"/>
                </a:solidFill>
              </a:rPr>
              <a:t>136 эксперт-физик</a:t>
            </a:r>
            <a:endParaRPr lang="ru-RU" sz="2400" b="1" dirty="0">
              <a:solidFill>
                <a:srgbClr val="00B050"/>
              </a:solidFill>
            </a:endParaRPr>
          </a:p>
          <a:p>
            <a:pPr lvl="1" eaLnBrk="0" fontAlgn="t" hangingPunct="0"/>
            <a:r>
              <a:rPr lang="ru-RU" sz="2400" b="1" dirty="0" smtClean="0">
                <a:solidFill>
                  <a:srgbClr val="00B050"/>
                </a:solidFill>
              </a:rPr>
              <a:t>137 эмбриолог</a:t>
            </a:r>
            <a:endParaRPr lang="ru-RU" sz="2400" b="1" dirty="0">
              <a:solidFill>
                <a:srgbClr val="00B050"/>
              </a:solidFill>
            </a:endParaRPr>
          </a:p>
          <a:p>
            <a:pPr lvl="1" eaLnBrk="0" fontAlgn="t" hangingPunct="0"/>
            <a:r>
              <a:rPr lang="ru-RU" sz="2400" b="1" dirty="0" smtClean="0">
                <a:solidFill>
                  <a:srgbClr val="00B050"/>
                </a:solidFill>
              </a:rPr>
              <a:t>138 энтомолог</a:t>
            </a:r>
            <a:endParaRPr lang="ru-RU" sz="2400" b="1" dirty="0">
              <a:solidFill>
                <a:srgbClr val="00B05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259632" y="4293096"/>
            <a:ext cx="6120680" cy="40011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000" b="1" dirty="0">
                <a:solidFill>
                  <a:srgbClr val="FF0000"/>
                </a:solidFill>
              </a:rPr>
              <a:t>Строка 127 равна сумме строк с 128 по </a:t>
            </a:r>
            <a:r>
              <a:rPr lang="ru-RU" sz="2000" b="1" dirty="0" smtClean="0">
                <a:solidFill>
                  <a:srgbClr val="FF0000"/>
                </a:solidFill>
              </a:rPr>
              <a:t>138</a:t>
            </a:r>
            <a:endParaRPr lang="ru-RU" sz="20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2617273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1100 </a:t>
            </a:r>
            <a:r>
              <a:rPr lang="ru-RU" dirty="0" smtClean="0"/>
              <a:t>Штаты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99592" y="404664"/>
            <a:ext cx="7776864" cy="4968552"/>
          </a:xfrm>
        </p:spPr>
        <p:txBody>
          <a:bodyPr>
            <a:normAutofit fontScale="85000" lnSpcReduction="10000"/>
          </a:bodyPr>
          <a:lstStyle/>
          <a:p>
            <a:r>
              <a:rPr lang="ru-RU" dirty="0"/>
              <a:t>Строка 147 </a:t>
            </a:r>
            <a:r>
              <a:rPr lang="ru-RU" dirty="0" smtClean="0"/>
              <a:t>«организаторы </a:t>
            </a:r>
            <a:r>
              <a:rPr lang="ru-RU" dirty="0"/>
              <a:t>сестринского дела </a:t>
            </a:r>
            <a:r>
              <a:rPr lang="ru-RU" dirty="0" smtClean="0"/>
              <a:t>(</a:t>
            </a:r>
            <a:r>
              <a:rPr lang="ru-RU" dirty="0"/>
              <a:t>из стр. 143</a:t>
            </a:r>
            <a:r>
              <a:rPr lang="ru-RU" dirty="0" smtClean="0"/>
              <a:t>)» - </a:t>
            </a:r>
            <a:r>
              <a:rPr lang="ru-RU" b="1" dirty="0" smtClean="0">
                <a:solidFill>
                  <a:srgbClr val="FF0000"/>
                </a:solidFill>
              </a:rPr>
              <a:t>заполняется полностью</a:t>
            </a:r>
            <a:endParaRPr lang="ru-RU" b="1" dirty="0">
              <a:solidFill>
                <a:srgbClr val="FF0000"/>
              </a:solidFill>
            </a:endParaRPr>
          </a:p>
          <a:p>
            <a:r>
              <a:rPr lang="ru-RU" dirty="0"/>
              <a:t>Удалена строка </a:t>
            </a:r>
            <a:r>
              <a:rPr lang="ru-RU" dirty="0">
                <a:solidFill>
                  <a:srgbClr val="FF0000"/>
                </a:solidFill>
              </a:rPr>
              <a:t>«Инструкторы по лечебной физкультуре (без среднего медицинского образования)» </a:t>
            </a:r>
            <a:r>
              <a:rPr lang="ru-RU" dirty="0"/>
              <a:t>(ранее </a:t>
            </a:r>
            <a:r>
              <a:rPr lang="ru-RU" dirty="0">
                <a:solidFill>
                  <a:srgbClr val="FF0000"/>
                </a:solidFill>
              </a:rPr>
              <a:t>строка 213</a:t>
            </a:r>
            <a:r>
              <a:rPr lang="ru-RU" dirty="0"/>
              <a:t>, ф.№30 за 2017 год</a:t>
            </a:r>
            <a:r>
              <a:rPr lang="ru-RU" dirty="0" smtClean="0"/>
              <a:t>)</a:t>
            </a:r>
          </a:p>
          <a:p>
            <a:r>
              <a:rPr lang="ru-RU" dirty="0"/>
              <a:t>Добавлены </a:t>
            </a:r>
            <a:r>
              <a:rPr lang="ru-RU" b="1" dirty="0">
                <a:solidFill>
                  <a:srgbClr val="00B050"/>
                </a:solidFill>
              </a:rPr>
              <a:t>строки 229-232 </a:t>
            </a:r>
            <a:r>
              <a:rPr lang="ru-RU" b="1" dirty="0" smtClean="0">
                <a:solidFill>
                  <a:srgbClr val="00B050"/>
                </a:solidFill>
              </a:rPr>
              <a:t>«</a:t>
            </a:r>
            <a:r>
              <a:rPr lang="ru-RU" b="1" u="sng" dirty="0" smtClean="0">
                <a:solidFill>
                  <a:srgbClr val="00B050"/>
                </a:solidFill>
              </a:rPr>
              <a:t>Кроме</a:t>
            </a:r>
            <a:r>
              <a:rPr lang="ru-RU" b="1" dirty="0" smtClean="0">
                <a:solidFill>
                  <a:srgbClr val="00B050"/>
                </a:solidFill>
              </a:rPr>
              <a:t> </a:t>
            </a:r>
            <a:r>
              <a:rPr lang="ru-RU" b="1" dirty="0">
                <a:solidFill>
                  <a:srgbClr val="00B050"/>
                </a:solidFill>
              </a:rPr>
              <a:t>того, число физических лиц без медицинского образования занимающих должности среднего персонала»</a:t>
            </a:r>
            <a:br>
              <a:rPr lang="ru-RU" b="1" dirty="0">
                <a:solidFill>
                  <a:srgbClr val="00B050"/>
                </a:solidFill>
              </a:rPr>
            </a:br>
            <a:r>
              <a:rPr lang="ru-RU" dirty="0">
                <a:solidFill>
                  <a:schemeClr val="tx1"/>
                </a:solidFill>
              </a:rPr>
              <a:t>В 9,10,11 графах показывают </a:t>
            </a:r>
            <a:r>
              <a:rPr lang="ru-RU" u="sng" dirty="0">
                <a:solidFill>
                  <a:srgbClr val="FF0000"/>
                </a:solidFill>
              </a:rPr>
              <a:t>физические лица </a:t>
            </a:r>
            <a:r>
              <a:rPr lang="ru-RU" dirty="0">
                <a:solidFill>
                  <a:schemeClr val="tx1"/>
                </a:solidFill>
              </a:rPr>
              <a:t>без медицинского образования и занимающие должности медицинских регистраторов, медицинских дезинфекторов, инструкторов по лечебной физкультуре. Должности занимаемые ими показываются в графах 3-8 соответствующих строк 196, 194, 157.</a:t>
            </a:r>
            <a:br>
              <a:rPr lang="ru-RU" dirty="0">
                <a:solidFill>
                  <a:schemeClr val="tx1"/>
                </a:solidFill>
              </a:rPr>
            </a:br>
            <a:r>
              <a:rPr lang="ru-RU" dirty="0">
                <a:solidFill>
                  <a:schemeClr val="tx1"/>
                </a:solidFill>
              </a:rPr>
              <a:t>В </a:t>
            </a:r>
            <a:r>
              <a:rPr lang="ru-RU" dirty="0" smtClean="0">
                <a:solidFill>
                  <a:schemeClr val="tx1"/>
                </a:solidFill>
              </a:rPr>
              <a:t>строке </a:t>
            </a:r>
            <a:r>
              <a:rPr lang="ru-RU" dirty="0">
                <a:solidFill>
                  <a:schemeClr val="tx1"/>
                </a:solidFill>
              </a:rPr>
              <a:t>229 показывают физические лица без медицинского образования (в том числе </a:t>
            </a:r>
            <a:r>
              <a:rPr lang="ru-RU" u="sng" dirty="0">
                <a:solidFill>
                  <a:srgbClr val="FF0000"/>
                </a:solidFill>
              </a:rPr>
              <a:t>студентов медицинских Вузов</a:t>
            </a:r>
            <a:r>
              <a:rPr lang="ru-RU" dirty="0">
                <a:solidFill>
                  <a:schemeClr val="tx1"/>
                </a:solidFill>
              </a:rPr>
              <a:t>, имеющих допуск к должности среднего медперсонала, </a:t>
            </a:r>
            <a:r>
              <a:rPr lang="ru-RU" u="sng" dirty="0">
                <a:solidFill>
                  <a:srgbClr val="FF0000"/>
                </a:solidFill>
              </a:rPr>
              <a:t>медицинские сестры «Красный Крест</a:t>
            </a:r>
            <a:r>
              <a:rPr lang="ru-RU" u="sng" dirty="0" smtClean="0">
                <a:solidFill>
                  <a:srgbClr val="FF0000"/>
                </a:solidFill>
              </a:rPr>
              <a:t>»</a:t>
            </a:r>
            <a:r>
              <a:rPr lang="ru-RU" dirty="0" smtClean="0">
                <a:solidFill>
                  <a:schemeClr val="tx1"/>
                </a:solidFill>
              </a:rPr>
              <a:t>)</a:t>
            </a:r>
            <a:endParaRPr lang="ru-RU" dirty="0"/>
          </a:p>
        </p:txBody>
      </p:sp>
      <p:sp>
        <p:nvSpPr>
          <p:cNvPr id="5" name="TextBox 4"/>
          <p:cNvSpPr txBox="1"/>
          <p:nvPr/>
        </p:nvSpPr>
        <p:spPr>
          <a:xfrm>
            <a:off x="4844923" y="5157192"/>
            <a:ext cx="3816424" cy="923330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dirty="0">
                <a:solidFill>
                  <a:srgbClr val="FF0000"/>
                </a:solidFill>
              </a:rPr>
              <a:t>Всего физических лиц в медицинских организациях равно сумме строк 224+225+229</a:t>
            </a:r>
          </a:p>
        </p:txBody>
      </p:sp>
    </p:spTree>
    <p:extLst>
      <p:ext uri="{BB962C8B-B14F-4D97-AF65-F5344CB8AC3E}">
        <p14:creationId xmlns:p14="http://schemas.microsoft.com/office/powerpoint/2010/main" val="196044751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Т1100 </a:t>
            </a:r>
            <a:r>
              <a:rPr lang="ru-RU" sz="3200" dirty="0" smtClean="0"/>
              <a:t>дополнительные графы</a:t>
            </a:r>
            <a:endParaRPr lang="ru-RU" sz="3200" dirty="0"/>
          </a:p>
        </p:txBody>
      </p:sp>
      <p:sp>
        <p:nvSpPr>
          <p:cNvPr id="4" name="TextBox 3"/>
          <p:cNvSpPr txBox="1"/>
          <p:nvPr/>
        </p:nvSpPr>
        <p:spPr>
          <a:xfrm>
            <a:off x="1033979" y="908720"/>
            <a:ext cx="76040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/>
              <a:t>Всего</a:t>
            </a:r>
            <a:endParaRPr lang="ru-RU" b="1" dirty="0"/>
          </a:p>
        </p:txBody>
      </p:sp>
      <p:sp>
        <p:nvSpPr>
          <p:cNvPr id="5" name="TextBox 4"/>
          <p:cNvSpPr txBox="1"/>
          <p:nvPr/>
        </p:nvSpPr>
        <p:spPr>
          <a:xfrm>
            <a:off x="2330123" y="908720"/>
            <a:ext cx="69506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/>
              <a:t>АПУ</a:t>
            </a:r>
            <a:endParaRPr lang="ru-RU" b="1" dirty="0"/>
          </a:p>
        </p:txBody>
      </p:sp>
      <p:sp>
        <p:nvSpPr>
          <p:cNvPr id="6" name="TextBox 5"/>
          <p:cNvSpPr txBox="1"/>
          <p:nvPr/>
        </p:nvSpPr>
        <p:spPr>
          <a:xfrm>
            <a:off x="3554259" y="908720"/>
            <a:ext cx="133863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/>
              <a:t>Стационар</a:t>
            </a:r>
            <a:endParaRPr lang="ru-RU" b="1" dirty="0"/>
          </a:p>
        </p:txBody>
      </p:sp>
      <p:sp>
        <p:nvSpPr>
          <p:cNvPr id="7" name="TextBox 6"/>
          <p:cNvSpPr txBox="1"/>
          <p:nvPr/>
        </p:nvSpPr>
        <p:spPr>
          <a:xfrm>
            <a:off x="5426467" y="908720"/>
            <a:ext cx="74892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/>
              <a:t>СПМ</a:t>
            </a:r>
            <a:endParaRPr lang="ru-RU" b="1" dirty="0"/>
          </a:p>
        </p:txBody>
      </p:sp>
      <p:sp>
        <p:nvSpPr>
          <p:cNvPr id="8" name="TextBox 7"/>
          <p:cNvSpPr txBox="1"/>
          <p:nvPr/>
        </p:nvSpPr>
        <p:spPr>
          <a:xfrm>
            <a:off x="6938635" y="908720"/>
            <a:ext cx="96738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/>
              <a:t>Прочие</a:t>
            </a:r>
            <a:endParaRPr lang="ru-RU" b="1" dirty="0"/>
          </a:p>
        </p:txBody>
      </p:sp>
      <p:sp>
        <p:nvSpPr>
          <p:cNvPr id="9" name="TextBox 8"/>
          <p:cNvSpPr txBox="1"/>
          <p:nvPr/>
        </p:nvSpPr>
        <p:spPr>
          <a:xfrm>
            <a:off x="1146466" y="1484784"/>
            <a:ext cx="76174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solidFill>
                  <a:srgbClr val="0070C0"/>
                </a:solidFill>
              </a:rPr>
              <a:t>3, 4, 9</a:t>
            </a:r>
            <a:endParaRPr lang="ru-RU" b="1" dirty="0">
              <a:solidFill>
                <a:srgbClr val="0070C0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409025" y="1484784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solidFill>
                  <a:srgbClr val="0070C0"/>
                </a:solidFill>
              </a:rPr>
              <a:t>5, 6, 10</a:t>
            </a:r>
            <a:endParaRPr lang="ru-RU" b="1" dirty="0">
              <a:solidFill>
                <a:srgbClr val="0070C0"/>
              </a:solidFill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145861" y="1484784"/>
            <a:ext cx="90108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/>
              <a:t>Графы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3851920" y="1484784"/>
            <a:ext cx="86857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solidFill>
                  <a:srgbClr val="0070C0"/>
                </a:solidFill>
              </a:rPr>
              <a:t>7, 8, 11</a:t>
            </a:r>
            <a:endParaRPr lang="ru-RU" b="1" dirty="0">
              <a:solidFill>
                <a:srgbClr val="0070C0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5220072" y="1484784"/>
            <a:ext cx="128112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solidFill>
                  <a:srgbClr val="00B050"/>
                </a:solidFill>
              </a:rPr>
              <a:t>3.1, 4.1, 9.1</a:t>
            </a:r>
            <a:endParaRPr lang="ru-RU" b="1" dirty="0">
              <a:solidFill>
                <a:srgbClr val="00B050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6756918" y="1484784"/>
            <a:ext cx="128112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solidFill>
                  <a:srgbClr val="00B050"/>
                </a:solidFill>
              </a:rPr>
              <a:t>3.2, 4.2, 9.2</a:t>
            </a:r>
            <a:endParaRPr lang="ru-RU" b="1" dirty="0">
              <a:solidFill>
                <a:srgbClr val="00B050"/>
              </a:solidFill>
            </a:endParaRPr>
          </a:p>
        </p:txBody>
      </p:sp>
      <p:sp>
        <p:nvSpPr>
          <p:cNvPr id="15" name="Левая фигурная скобка 14"/>
          <p:cNvSpPr/>
          <p:nvPr/>
        </p:nvSpPr>
        <p:spPr>
          <a:xfrm rot="16200000">
            <a:off x="5716616" y="1520788"/>
            <a:ext cx="288032" cy="1224136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Левая фигурная скобка 15"/>
          <p:cNvSpPr/>
          <p:nvPr/>
        </p:nvSpPr>
        <p:spPr>
          <a:xfrm rot="16200000">
            <a:off x="7281954" y="1520788"/>
            <a:ext cx="288032" cy="1224136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Прямоугольник 16"/>
          <p:cNvSpPr/>
          <p:nvPr/>
        </p:nvSpPr>
        <p:spPr>
          <a:xfrm>
            <a:off x="4158208" y="2492896"/>
            <a:ext cx="264604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станции (отделения) скорой  медицинской помощи</a:t>
            </a:r>
          </a:p>
        </p:txBody>
      </p:sp>
      <p:sp>
        <p:nvSpPr>
          <p:cNvPr id="18" name="Прямоугольник 17"/>
          <p:cNvSpPr/>
          <p:nvPr/>
        </p:nvSpPr>
        <p:spPr>
          <a:xfrm>
            <a:off x="6851693" y="2492896"/>
            <a:ext cx="2040787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МО особого типа (бюро, ЦМК, ЦМП, МИАЦ, «Резерв»), СПК, </a:t>
            </a:r>
            <a:r>
              <a:rPr lang="ru-RU" dirty="0"/>
              <a:t>санаторно- курортные </a:t>
            </a:r>
            <a:r>
              <a:rPr lang="ru-RU" dirty="0" smtClean="0"/>
              <a:t>организации и отделения, </a:t>
            </a:r>
            <a:r>
              <a:rPr lang="ru-RU" dirty="0"/>
              <a:t>дома </a:t>
            </a:r>
            <a:r>
              <a:rPr lang="ru-RU" dirty="0" smtClean="0"/>
              <a:t>ребенка</a:t>
            </a:r>
            <a:endParaRPr lang="ru-RU" dirty="0"/>
          </a:p>
        </p:txBody>
      </p:sp>
      <p:sp>
        <p:nvSpPr>
          <p:cNvPr id="19" name="TextBox 18"/>
          <p:cNvSpPr txBox="1"/>
          <p:nvPr/>
        </p:nvSpPr>
        <p:spPr>
          <a:xfrm>
            <a:off x="692013" y="3789040"/>
            <a:ext cx="3957815" cy="1200329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ru-RU" sz="2400" dirty="0" smtClean="0">
                <a:solidFill>
                  <a:srgbClr val="FF0000"/>
                </a:solidFill>
              </a:rPr>
              <a:t>Графа 3 = 5 + 7 + 3.1 + 3.2</a:t>
            </a:r>
          </a:p>
          <a:p>
            <a:r>
              <a:rPr lang="ru-RU" sz="2400" dirty="0" smtClean="0">
                <a:solidFill>
                  <a:srgbClr val="FF0000"/>
                </a:solidFill>
              </a:rPr>
              <a:t>Графа 4 = 6 + 8 + 4.1 + 4.2</a:t>
            </a:r>
          </a:p>
          <a:p>
            <a:r>
              <a:rPr lang="ru-RU" sz="2400" dirty="0" smtClean="0">
                <a:solidFill>
                  <a:srgbClr val="FF0000"/>
                </a:solidFill>
              </a:rPr>
              <a:t>Графа 9 = 10 + 11 + 9.1 + 9.2 </a:t>
            </a:r>
            <a:endParaRPr lang="ru-RU" sz="2400" dirty="0">
              <a:solidFill>
                <a:srgbClr val="FF0000"/>
              </a:solidFill>
            </a:endParaRPr>
          </a:p>
        </p:txBody>
      </p:sp>
      <p:sp>
        <p:nvSpPr>
          <p:cNvPr id="20" name="Стрелка вниз 19"/>
          <p:cNvSpPr/>
          <p:nvPr/>
        </p:nvSpPr>
        <p:spPr>
          <a:xfrm>
            <a:off x="5906591" y="3212976"/>
            <a:ext cx="151528" cy="57606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TextBox 20"/>
          <p:cNvSpPr txBox="1"/>
          <p:nvPr/>
        </p:nvSpPr>
        <p:spPr>
          <a:xfrm>
            <a:off x="5330461" y="3865984"/>
            <a:ext cx="121187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dirty="0" smtClean="0">
                <a:solidFill>
                  <a:srgbClr val="C00000"/>
                </a:solidFill>
              </a:rPr>
              <a:t>т. 1105</a:t>
            </a:r>
            <a:endParaRPr lang="ru-RU" sz="28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8703129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1100 </a:t>
            </a:r>
            <a:r>
              <a:rPr lang="ru-RU" dirty="0" smtClean="0"/>
              <a:t>Штаты</a:t>
            </a:r>
            <a:endParaRPr lang="ru-RU" dirty="0"/>
          </a:p>
        </p:txBody>
      </p:sp>
      <p:sp>
        <p:nvSpPr>
          <p:cNvPr id="4" name="Объект 3"/>
          <p:cNvSpPr>
            <a:spLocks noGrp="1"/>
          </p:cNvSpPr>
          <p:nvPr>
            <p:ph idx="1"/>
          </p:nvPr>
        </p:nvSpPr>
        <p:spPr>
          <a:xfrm>
            <a:off x="683568" y="550912"/>
            <a:ext cx="7543800" cy="453427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3200" b="1" dirty="0" smtClean="0">
                <a:solidFill>
                  <a:srgbClr val="FF0000"/>
                </a:solidFill>
              </a:rPr>
              <a:t>Сопоставление таблиц 1100 и 1105</a:t>
            </a:r>
          </a:p>
          <a:p>
            <a:r>
              <a:rPr lang="ru-RU" sz="3200" dirty="0" smtClean="0"/>
              <a:t>т. 1100 </a:t>
            </a:r>
            <a:r>
              <a:rPr lang="ru-RU" sz="3200" dirty="0" smtClean="0"/>
              <a:t>г.3.1 = </a:t>
            </a:r>
            <a:r>
              <a:rPr lang="ru-RU" sz="3200" dirty="0" smtClean="0"/>
              <a:t>т.1105 с.1</a:t>
            </a:r>
          </a:p>
          <a:p>
            <a:r>
              <a:rPr lang="ru-RU" sz="3200" dirty="0" smtClean="0"/>
              <a:t>т</a:t>
            </a:r>
            <a:r>
              <a:rPr lang="ru-RU" sz="3200" dirty="0"/>
              <a:t>. 1100 </a:t>
            </a:r>
            <a:r>
              <a:rPr lang="ru-RU" sz="3200" dirty="0" smtClean="0"/>
              <a:t>г.4.1 = </a:t>
            </a:r>
            <a:r>
              <a:rPr lang="ru-RU" sz="3200" dirty="0"/>
              <a:t>т.1105 </a:t>
            </a:r>
            <a:r>
              <a:rPr lang="ru-RU" sz="3200" dirty="0" smtClean="0"/>
              <a:t>с.2</a:t>
            </a:r>
          </a:p>
          <a:p>
            <a:r>
              <a:rPr lang="ru-RU" sz="3200" dirty="0"/>
              <a:t>т. 1100 </a:t>
            </a:r>
            <a:r>
              <a:rPr lang="ru-RU" sz="3200" dirty="0" smtClean="0"/>
              <a:t>г.9.1 = </a:t>
            </a:r>
            <a:r>
              <a:rPr lang="ru-RU" sz="3200" dirty="0"/>
              <a:t>т.1105 </a:t>
            </a:r>
            <a:r>
              <a:rPr lang="ru-RU" sz="3200" dirty="0" smtClean="0"/>
              <a:t>с.3</a:t>
            </a:r>
            <a:endParaRPr lang="ru-RU" sz="3200" dirty="0" smtClean="0"/>
          </a:p>
        </p:txBody>
      </p:sp>
    </p:spTree>
    <p:extLst>
      <p:ext uri="{BB962C8B-B14F-4D97-AF65-F5344CB8AC3E}">
        <p14:creationId xmlns:p14="http://schemas.microsoft.com/office/powerpoint/2010/main" val="266039802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1100 </a:t>
            </a:r>
            <a:r>
              <a:rPr lang="ru-RU" dirty="0" smtClean="0"/>
              <a:t>Штаты</a:t>
            </a:r>
            <a:endParaRPr lang="ru-RU" dirty="0"/>
          </a:p>
        </p:txBody>
      </p:sp>
      <p:sp>
        <p:nvSpPr>
          <p:cNvPr id="4" name="Объект 3"/>
          <p:cNvSpPr>
            <a:spLocks noGrp="1"/>
          </p:cNvSpPr>
          <p:nvPr>
            <p:ph idx="1"/>
          </p:nvPr>
        </p:nvSpPr>
        <p:spPr>
          <a:xfrm>
            <a:off x="683568" y="550912"/>
            <a:ext cx="7543800" cy="4534272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ru-RU" sz="3200" b="1" dirty="0" smtClean="0">
                <a:solidFill>
                  <a:srgbClr val="FF0000"/>
                </a:solidFill>
              </a:rPr>
              <a:t>Сопоставление таблиц 1100 и 1107</a:t>
            </a:r>
          </a:p>
          <a:p>
            <a:r>
              <a:rPr lang="ru-RU" sz="3200" dirty="0" smtClean="0"/>
              <a:t>т. 1100 с.97 = т.1107 с.1</a:t>
            </a:r>
          </a:p>
          <a:p>
            <a:r>
              <a:rPr lang="ru-RU" sz="3200" dirty="0" smtClean="0"/>
              <a:t>т</a:t>
            </a:r>
            <a:r>
              <a:rPr lang="ru-RU" sz="3200" dirty="0"/>
              <a:t>. 1100 </a:t>
            </a:r>
            <a:r>
              <a:rPr lang="ru-RU" sz="3200" dirty="0" smtClean="0"/>
              <a:t>с.35 = т.1107 с.4</a:t>
            </a:r>
          </a:p>
          <a:p>
            <a:r>
              <a:rPr lang="ru-RU" sz="3200" dirty="0"/>
              <a:t>т. 1100 </a:t>
            </a:r>
            <a:r>
              <a:rPr lang="ru-RU" sz="3200" dirty="0" smtClean="0"/>
              <a:t>с.46 = т.1107 с.5</a:t>
            </a:r>
          </a:p>
          <a:p>
            <a:pPr marL="0" indent="0">
              <a:buNone/>
            </a:pPr>
            <a:r>
              <a:rPr lang="ru-RU" sz="3200" b="1" dirty="0" smtClean="0">
                <a:solidFill>
                  <a:srgbClr val="FF0000"/>
                </a:solidFill>
              </a:rPr>
              <a:t>Внимание!</a:t>
            </a:r>
            <a:r>
              <a:rPr lang="ru-RU" sz="3200" dirty="0" smtClean="0"/>
              <a:t> Данные показатели </a:t>
            </a:r>
            <a:r>
              <a:rPr lang="ru-RU" sz="3200" dirty="0" smtClean="0"/>
              <a:t>напрямую </a:t>
            </a:r>
            <a:r>
              <a:rPr lang="ru-RU" sz="3200" dirty="0" smtClean="0"/>
              <a:t>сверяются </a:t>
            </a:r>
            <a:r>
              <a:rPr lang="ru-RU" sz="3200" dirty="0" smtClean="0"/>
              <a:t>с мониторингом по участковой службе</a:t>
            </a:r>
          </a:p>
          <a:p>
            <a:pPr marL="0" indent="0">
              <a:buNone/>
            </a:pPr>
            <a:r>
              <a:rPr lang="ru-RU" sz="3200" dirty="0" smtClean="0"/>
              <a:t>Также количество </a:t>
            </a:r>
            <a:r>
              <a:rPr lang="ru-RU" sz="3200" dirty="0" smtClean="0"/>
              <a:t>участков </a:t>
            </a:r>
            <a:r>
              <a:rPr lang="ru-RU" sz="3200" dirty="0" smtClean="0"/>
              <a:t>должно сопоставляется с </a:t>
            </a:r>
            <a:r>
              <a:rPr lang="ru-RU" sz="3200" dirty="0" smtClean="0"/>
              <a:t>прикрепленным населением и данными прошлого года</a:t>
            </a: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262496635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Т1100 </a:t>
            </a:r>
            <a:r>
              <a:rPr lang="ru-RU" sz="3200" dirty="0" smtClean="0"/>
              <a:t>дополнительные строки</a:t>
            </a:r>
            <a:endParaRPr lang="ru-RU" sz="32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62000" y="404664"/>
            <a:ext cx="7986464" cy="4896544"/>
          </a:xfrm>
        </p:spPr>
        <p:txBody>
          <a:bodyPr>
            <a:normAutofit/>
          </a:bodyPr>
          <a:lstStyle/>
          <a:p>
            <a:r>
              <a:rPr lang="ru-RU" sz="2000" dirty="0"/>
              <a:t>из стр. 45: заведующие и врачи-педиатры	</a:t>
            </a:r>
            <a:r>
              <a:rPr lang="ru-RU" sz="2000" dirty="0" smtClean="0"/>
              <a:t>	45.1</a:t>
            </a:r>
            <a:endParaRPr lang="ru-RU" sz="2000" dirty="0"/>
          </a:p>
          <a:p>
            <a:r>
              <a:rPr lang="ru-RU" sz="2000" dirty="0"/>
              <a:t>из стр. 67: заведующие и врачи-психиатры	</a:t>
            </a:r>
            <a:r>
              <a:rPr lang="ru-RU" sz="2000" dirty="0" smtClean="0"/>
              <a:t>	67.1</a:t>
            </a:r>
            <a:endParaRPr lang="ru-RU" sz="2000" dirty="0"/>
          </a:p>
          <a:p>
            <a:r>
              <a:rPr lang="ru-RU" sz="2000" dirty="0"/>
              <a:t>из стр. 69: заведующие и врачи-психиатры	</a:t>
            </a:r>
            <a:r>
              <a:rPr lang="ru-RU" sz="2000" dirty="0" smtClean="0"/>
              <a:t>	69.1</a:t>
            </a:r>
            <a:endParaRPr lang="ru-RU" sz="2000" dirty="0"/>
          </a:p>
          <a:p>
            <a:r>
              <a:rPr lang="ru-RU" sz="2000" dirty="0"/>
              <a:t>из стр. 71: заведующие и психиатры подростковые	71.1;</a:t>
            </a:r>
          </a:p>
          <a:p>
            <a:r>
              <a:rPr lang="ru-RU" sz="2000" dirty="0"/>
              <a:t>из стр. 73: заведующие и психиатры наркологи	</a:t>
            </a:r>
            <a:r>
              <a:rPr lang="ru-RU" sz="2000" dirty="0" smtClean="0"/>
              <a:t>	73.1</a:t>
            </a:r>
            <a:endParaRPr lang="ru-RU" sz="2000" dirty="0"/>
          </a:p>
          <a:p>
            <a:r>
              <a:rPr lang="ru-RU" sz="2000" dirty="0"/>
              <a:t>из стр. 96: заведующие терапевтическими отделениями </a:t>
            </a: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>и </a:t>
            </a:r>
            <a:r>
              <a:rPr lang="ru-RU" sz="2000" dirty="0"/>
              <a:t>врачи-терапевты	</a:t>
            </a:r>
            <a:r>
              <a:rPr lang="ru-RU" sz="2000" dirty="0" smtClean="0"/>
              <a:t>				96.1</a:t>
            </a:r>
            <a:endParaRPr lang="ru-RU" sz="2000" dirty="0"/>
          </a:p>
          <a:p>
            <a:r>
              <a:rPr lang="ru-RU" sz="2000" dirty="0"/>
              <a:t>из стр. 109: заведующие и врачи-фтизиатры	</a:t>
            </a:r>
            <a:r>
              <a:rPr lang="ru-RU" sz="2000" dirty="0" smtClean="0"/>
              <a:t>	109.1</a:t>
            </a:r>
            <a:endParaRPr lang="ru-RU" sz="2000" dirty="0"/>
          </a:p>
          <a:p>
            <a:r>
              <a:rPr lang="ru-RU" sz="2000" dirty="0"/>
              <a:t>другие специальности провизоров	</a:t>
            </a:r>
            <a:r>
              <a:rPr lang="ru-RU" sz="2000" dirty="0" smtClean="0"/>
              <a:t>		139.1</a:t>
            </a: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1646341384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Т1100 </a:t>
            </a:r>
            <a:r>
              <a:rPr lang="ru-RU" sz="3200" dirty="0" smtClean="0"/>
              <a:t>дополнительные строки</a:t>
            </a:r>
            <a:endParaRPr lang="ru-RU" sz="32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62000" y="404664"/>
            <a:ext cx="7986464" cy="4896544"/>
          </a:xfrm>
        </p:spPr>
        <p:txBody>
          <a:bodyPr>
            <a:normAutofit fontScale="62500" lnSpcReduction="20000"/>
          </a:bodyPr>
          <a:lstStyle/>
          <a:p>
            <a:r>
              <a:rPr lang="ru-RU" dirty="0" smtClean="0"/>
              <a:t>из </a:t>
            </a:r>
            <a:r>
              <a:rPr lang="ru-RU" dirty="0"/>
              <a:t>стр. 150: зав. молочной кухней, здравпунктом, кабинетом медпрофилактики - (фельдшер, медсестра), отделом, отделением, лабораторией, кабинетом зубопротезирования	</a:t>
            </a:r>
            <a:r>
              <a:rPr lang="ru-RU" dirty="0" smtClean="0"/>
              <a:t>150.1</a:t>
            </a:r>
            <a:endParaRPr lang="ru-RU" dirty="0"/>
          </a:p>
          <a:p>
            <a:r>
              <a:rPr lang="ru-RU" dirty="0"/>
              <a:t>из стр. 159: бактериология	</a:t>
            </a:r>
            <a:r>
              <a:rPr lang="ru-RU" dirty="0" smtClean="0"/>
              <a:t>					159.1</a:t>
            </a:r>
            <a:endParaRPr lang="ru-RU" dirty="0"/>
          </a:p>
          <a:p>
            <a:r>
              <a:rPr lang="ru-RU" dirty="0"/>
              <a:t>из стр. 159: судебно-медицинская экспертиза	</a:t>
            </a:r>
            <a:r>
              <a:rPr lang="ru-RU" dirty="0" smtClean="0"/>
              <a:t>			159.2</a:t>
            </a:r>
            <a:endParaRPr lang="ru-RU" dirty="0"/>
          </a:p>
          <a:p>
            <a:r>
              <a:rPr lang="ru-RU" dirty="0"/>
              <a:t>из стр. 163: бактериология	</a:t>
            </a:r>
            <a:r>
              <a:rPr lang="ru-RU" dirty="0" smtClean="0"/>
              <a:t>					163.1</a:t>
            </a:r>
            <a:endParaRPr lang="ru-RU" dirty="0"/>
          </a:p>
          <a:p>
            <a:r>
              <a:rPr lang="ru-RU" dirty="0"/>
              <a:t>из стр. 163: судебно-медицинская экспертиза	</a:t>
            </a:r>
            <a:r>
              <a:rPr lang="ru-RU" dirty="0" smtClean="0"/>
              <a:t>			163.2</a:t>
            </a:r>
            <a:endParaRPr lang="ru-RU" dirty="0"/>
          </a:p>
          <a:p>
            <a:r>
              <a:rPr lang="ru-RU" dirty="0"/>
              <a:t>из стр. 167: другие специальности высшего сестринского образования	</a:t>
            </a:r>
            <a:r>
              <a:rPr lang="ru-RU" dirty="0" smtClean="0"/>
              <a:t>	170.1</a:t>
            </a:r>
            <a:endParaRPr lang="ru-RU" dirty="0"/>
          </a:p>
          <a:p>
            <a:r>
              <a:rPr lang="ru-RU" dirty="0"/>
              <a:t>из стр. 167: скорая и неотложная помощь	</a:t>
            </a:r>
            <a:r>
              <a:rPr lang="ru-RU" dirty="0" smtClean="0"/>
              <a:t>				167.1</a:t>
            </a:r>
            <a:endParaRPr lang="ru-RU" dirty="0"/>
          </a:p>
          <a:p>
            <a:r>
              <a:rPr lang="ru-RU" dirty="0"/>
              <a:t>из стр. 167: лечебное дело	</a:t>
            </a:r>
            <a:r>
              <a:rPr lang="ru-RU" dirty="0" smtClean="0"/>
              <a:t>					167.2</a:t>
            </a:r>
            <a:endParaRPr lang="ru-RU" dirty="0"/>
          </a:p>
          <a:p>
            <a:r>
              <a:rPr lang="ru-RU" dirty="0"/>
              <a:t>из стр. 167: другие специальности среднего сестринского образования	</a:t>
            </a:r>
            <a:r>
              <a:rPr lang="ru-RU" dirty="0" smtClean="0"/>
              <a:t>	167.3</a:t>
            </a:r>
            <a:endParaRPr lang="ru-RU" dirty="0"/>
          </a:p>
          <a:p>
            <a:r>
              <a:rPr lang="ru-RU" dirty="0"/>
              <a:t>из стр.167: главные и прочие медсестры	</a:t>
            </a:r>
            <a:r>
              <a:rPr lang="ru-RU" dirty="0" smtClean="0"/>
              <a:t>				167.4</a:t>
            </a:r>
            <a:endParaRPr lang="ru-RU" dirty="0"/>
          </a:p>
          <a:p>
            <a:r>
              <a:rPr lang="ru-RU" dirty="0"/>
              <a:t>из стр. 198: бактериология	</a:t>
            </a:r>
            <a:r>
              <a:rPr lang="ru-RU" dirty="0" smtClean="0"/>
              <a:t>					198.1</a:t>
            </a:r>
            <a:endParaRPr lang="ru-RU" dirty="0"/>
          </a:p>
          <a:p>
            <a:r>
              <a:rPr lang="ru-RU" dirty="0"/>
              <a:t>из стр. 198: судебно-медицинская экспертиза	</a:t>
            </a:r>
            <a:r>
              <a:rPr lang="ru-RU" dirty="0" smtClean="0"/>
              <a:t>			198.2</a:t>
            </a:r>
            <a:endParaRPr lang="ru-RU" dirty="0"/>
          </a:p>
          <a:p>
            <a:r>
              <a:rPr lang="ru-RU" dirty="0">
                <a:solidFill>
                  <a:srgbClr val="FF0000"/>
                </a:solidFill>
              </a:rPr>
              <a:t>из стр. 208: фельдшера, замещающие врачей общей практики	</a:t>
            </a:r>
            <a:r>
              <a:rPr lang="ru-RU" dirty="0" smtClean="0">
                <a:solidFill>
                  <a:srgbClr val="FF0000"/>
                </a:solidFill>
              </a:rPr>
              <a:t>		208.1</a:t>
            </a:r>
            <a:endParaRPr lang="ru-RU" dirty="0">
              <a:solidFill>
                <a:srgbClr val="FF0000"/>
              </a:solidFill>
            </a:endParaRPr>
          </a:p>
          <a:p>
            <a:r>
              <a:rPr lang="ru-RU" dirty="0">
                <a:solidFill>
                  <a:srgbClr val="FF0000"/>
                </a:solidFill>
              </a:rPr>
              <a:t>из стр. 208: фельдшера, замещающие врачей–педиатров участковых	</a:t>
            </a:r>
            <a:r>
              <a:rPr lang="ru-RU" dirty="0" smtClean="0">
                <a:solidFill>
                  <a:srgbClr val="FF0000"/>
                </a:solidFill>
              </a:rPr>
              <a:t>	208.2</a:t>
            </a:r>
            <a:endParaRPr lang="ru-RU" dirty="0">
              <a:solidFill>
                <a:srgbClr val="FF0000"/>
              </a:solidFill>
            </a:endParaRPr>
          </a:p>
          <a:p>
            <a:r>
              <a:rPr lang="ru-RU" dirty="0">
                <a:solidFill>
                  <a:srgbClr val="FF0000"/>
                </a:solidFill>
              </a:rPr>
              <a:t>из стр. 208: фельдшера, замещающие врачей-терапевтов участковых	</a:t>
            </a:r>
            <a:r>
              <a:rPr lang="ru-RU" dirty="0" smtClean="0">
                <a:solidFill>
                  <a:srgbClr val="FF0000"/>
                </a:solidFill>
              </a:rPr>
              <a:t>	208.3</a:t>
            </a:r>
            <a:endParaRPr lang="ru-RU" dirty="0">
              <a:solidFill>
                <a:srgbClr val="FF0000"/>
              </a:solidFill>
            </a:endParaRPr>
          </a:p>
          <a:p>
            <a:r>
              <a:rPr lang="ru-RU" dirty="0">
                <a:solidFill>
                  <a:srgbClr val="FF0000"/>
                </a:solidFill>
              </a:rPr>
              <a:t>из стр. 208: фельдшера, замещающие другие должности врачей	</a:t>
            </a:r>
            <a:r>
              <a:rPr lang="ru-RU" dirty="0" smtClean="0">
                <a:solidFill>
                  <a:srgbClr val="FF0000"/>
                </a:solidFill>
              </a:rPr>
              <a:t>		208.4</a:t>
            </a:r>
            <a:endParaRPr lang="ru-RU" dirty="0">
              <a:solidFill>
                <a:srgbClr val="FF0000"/>
              </a:solidFill>
            </a:endParaRPr>
          </a:p>
          <a:p>
            <a:r>
              <a:rPr lang="ru-RU" dirty="0"/>
              <a:t>из стр. 208: прочие должности фельдшеров	</a:t>
            </a:r>
            <a:r>
              <a:rPr lang="ru-RU" dirty="0" smtClean="0"/>
              <a:t>			208.5</a:t>
            </a:r>
            <a:endParaRPr lang="ru-RU" dirty="0"/>
          </a:p>
          <a:p>
            <a:r>
              <a:rPr lang="ru-RU" dirty="0" smtClean="0"/>
              <a:t>из </a:t>
            </a:r>
            <a:r>
              <a:rPr lang="ru-RU" dirty="0"/>
              <a:t>стр. 217: сестра-хозяйка	</a:t>
            </a:r>
            <a:r>
              <a:rPr lang="ru-RU" dirty="0" smtClean="0"/>
              <a:t>					217.1</a:t>
            </a:r>
            <a:endParaRPr lang="ru-RU" dirty="0"/>
          </a:p>
          <a:p>
            <a:r>
              <a:rPr lang="ru-RU" dirty="0"/>
              <a:t>санитар-водитель	</a:t>
            </a:r>
            <a:r>
              <a:rPr lang="ru-RU" dirty="0" smtClean="0"/>
              <a:t>						217.2</a:t>
            </a:r>
            <a:endParaRPr lang="ru-RU" dirty="0"/>
          </a:p>
          <a:p>
            <a:r>
              <a:rPr lang="ru-RU" dirty="0"/>
              <a:t>фасовщик	</a:t>
            </a:r>
            <a:r>
              <a:rPr lang="ru-RU" dirty="0" smtClean="0"/>
              <a:t>						217.3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197004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62000" y="4709120"/>
            <a:ext cx="6781800" cy="1600200"/>
          </a:xfrm>
        </p:spPr>
        <p:txBody>
          <a:bodyPr>
            <a:normAutofit/>
          </a:bodyPr>
          <a:lstStyle/>
          <a:p>
            <a:r>
              <a:rPr lang="ru-RU" dirty="0" smtClean="0"/>
              <a:t>Т1100 </a:t>
            </a:r>
            <a:r>
              <a:rPr lang="ru-RU" sz="3200" dirty="0" smtClean="0"/>
              <a:t>Прочий персонал</a:t>
            </a:r>
            <a:endParaRPr lang="ru-RU" sz="32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3528" y="260648"/>
            <a:ext cx="8640960" cy="5400600"/>
          </a:xfrm>
        </p:spPr>
        <p:txBody>
          <a:bodyPr>
            <a:normAutofit fontScale="55000" lnSpcReduction="20000"/>
          </a:bodyPr>
          <a:lstStyle/>
          <a:p>
            <a:pPr>
              <a:lnSpc>
                <a:spcPct val="120000"/>
              </a:lnSpc>
            </a:pPr>
            <a:r>
              <a:rPr lang="ru-RU" dirty="0"/>
              <a:t>из стр. 220: Заместитель главного врача (за исключением включенных в строку 4 т.1100)</a:t>
            </a:r>
          </a:p>
          <a:p>
            <a:pPr>
              <a:lnSpc>
                <a:spcPct val="120000"/>
              </a:lnSpc>
            </a:pPr>
            <a:r>
              <a:rPr lang="ru-RU" dirty="0"/>
              <a:t>в том числе, директор организации</a:t>
            </a:r>
          </a:p>
          <a:p>
            <a:pPr>
              <a:lnSpc>
                <a:spcPct val="120000"/>
              </a:lnSpc>
            </a:pPr>
            <a:r>
              <a:rPr lang="ru-RU" dirty="0"/>
              <a:t>Из стр. 220 сотрудники отделов (подразделений): информационно-аналитических, по обработке статистической информации и работе с ТФОМС, платных услуг, информационных систем, автоматизированного учета</a:t>
            </a:r>
          </a:p>
          <a:p>
            <a:pPr>
              <a:lnSpc>
                <a:spcPct val="120000"/>
              </a:lnSpc>
            </a:pPr>
            <a:r>
              <a:rPr lang="ru-RU" dirty="0"/>
              <a:t>медицинских подразделений (аптеки, отделений лучевой диагностики, гемодиализа, восстановительного лечения (ОВЛ), рентгенологического, метрологии, химического анализа, КТ, МРТ)</a:t>
            </a:r>
          </a:p>
          <a:p>
            <a:pPr>
              <a:lnSpc>
                <a:spcPct val="120000"/>
              </a:lnSpc>
            </a:pPr>
            <a:r>
              <a:rPr lang="ru-RU" dirty="0"/>
              <a:t>по комплектации, эксплуатации, обслуживания и ремонта кислородных установок и медицинского оборудования (фасовщик, инженер, (мед)техник, дозиметрист, лаборант и т.д.)</a:t>
            </a:r>
          </a:p>
          <a:p>
            <a:pPr>
              <a:lnSpc>
                <a:spcPct val="120000"/>
              </a:lnSpc>
            </a:pPr>
            <a:r>
              <a:rPr lang="ru-RU" b="1" dirty="0" smtClean="0">
                <a:solidFill>
                  <a:srgbClr val="FF0000"/>
                </a:solidFill>
              </a:rPr>
              <a:t>С. 220.5 регистраторы </a:t>
            </a:r>
            <a:r>
              <a:rPr lang="ru-RU" b="1" dirty="0">
                <a:solidFill>
                  <a:srgbClr val="FF0000"/>
                </a:solidFill>
              </a:rPr>
              <a:t>без профессиональной ПОДГОТОВКИ и УДОСТОВЕРЕНИЯ</a:t>
            </a:r>
          </a:p>
          <a:p>
            <a:pPr>
              <a:lnSpc>
                <a:spcPct val="120000"/>
              </a:lnSpc>
            </a:pPr>
            <a:r>
              <a:rPr lang="ru-RU" b="1" dirty="0" smtClean="0">
                <a:solidFill>
                  <a:srgbClr val="FF0000"/>
                </a:solidFill>
              </a:rPr>
              <a:t>С. 220.6 дезинфекторы </a:t>
            </a:r>
            <a:r>
              <a:rPr lang="ru-RU" b="1" dirty="0">
                <a:solidFill>
                  <a:srgbClr val="FF0000"/>
                </a:solidFill>
              </a:rPr>
              <a:t>без профессиональной ПОДГОТОВКИ и УДОСТОВЕРЕНИЯ</a:t>
            </a:r>
          </a:p>
          <a:p>
            <a:pPr>
              <a:lnSpc>
                <a:spcPct val="120000"/>
              </a:lnSpc>
            </a:pPr>
            <a:r>
              <a:rPr lang="ru-RU" dirty="0"/>
              <a:t>бухгалтерии ((главный) бухгалтер, ревизор, кассир и т.д.)</a:t>
            </a:r>
          </a:p>
          <a:p>
            <a:pPr>
              <a:lnSpc>
                <a:spcPct val="120000"/>
              </a:lnSpc>
            </a:pPr>
            <a:r>
              <a:rPr lang="ru-RU" dirty="0"/>
              <a:t>плановых отделов (экономист, маркетолог, агент, техник и т.д.)</a:t>
            </a:r>
          </a:p>
          <a:p>
            <a:pPr>
              <a:lnSpc>
                <a:spcPct val="120000"/>
              </a:lnSpc>
            </a:pPr>
            <a:r>
              <a:rPr lang="ru-RU" dirty="0"/>
              <a:t>финансово-экономической службы</a:t>
            </a:r>
          </a:p>
          <a:p>
            <a:pPr>
              <a:lnSpc>
                <a:spcPct val="120000"/>
              </a:lnSpc>
            </a:pPr>
            <a:r>
              <a:rPr lang="ru-RU" dirty="0"/>
              <a:t>организации закупок и торгов, контрактной службы, размещения заказов (экономист, маркетолог, агент, техник и т.д.)</a:t>
            </a:r>
          </a:p>
          <a:p>
            <a:pPr>
              <a:lnSpc>
                <a:spcPct val="120000"/>
              </a:lnSpc>
            </a:pPr>
            <a:r>
              <a:rPr lang="ru-RU" dirty="0"/>
              <a:t>материально-технического снабжения</a:t>
            </a:r>
          </a:p>
          <a:p>
            <a:pPr>
              <a:lnSpc>
                <a:spcPct val="120000"/>
              </a:lnSpc>
            </a:pPr>
            <a:r>
              <a:rPr lang="ru-RU" dirty="0"/>
              <a:t>отдела кадров (инспектор, табельщик и т.д.)</a:t>
            </a:r>
          </a:p>
          <a:p>
            <a:pPr>
              <a:lnSpc>
                <a:spcPct val="120000"/>
              </a:lnSpc>
            </a:pPr>
            <a:r>
              <a:rPr lang="ru-RU" dirty="0"/>
              <a:t>военно-учетного стола (ВУС) (инспектор, табельщик и т.д.)</a:t>
            </a:r>
          </a:p>
          <a:p>
            <a:pPr>
              <a:lnSpc>
                <a:spcPct val="120000"/>
              </a:lnSpc>
            </a:pPr>
            <a:r>
              <a:rPr lang="ru-RU" dirty="0"/>
              <a:t>юридической, правового обеспечения и договорной работы (юрист, агент и т.д.)</a:t>
            </a:r>
          </a:p>
          <a:p>
            <a:pPr>
              <a:lnSpc>
                <a:spcPct val="120000"/>
              </a:lnSpc>
            </a:pPr>
            <a:r>
              <a:rPr lang="ru-RU" b="1" dirty="0" smtClean="0">
                <a:solidFill>
                  <a:srgbClr val="FF0000"/>
                </a:solidFill>
              </a:rPr>
              <a:t>С. 220.15 педагогических </a:t>
            </a:r>
            <a:r>
              <a:rPr lang="ru-RU" b="1" dirty="0">
                <a:solidFill>
                  <a:srgbClr val="FF0000"/>
                </a:solidFill>
              </a:rPr>
              <a:t>(воспитатель, педагог, учитель, логопед, инструктор производственного обучения, музыкальный работник (руководитель), культорганизатор, дежурный по режиму и т.д</a:t>
            </a:r>
            <a:r>
              <a:rPr lang="ru-RU" b="1" dirty="0" smtClean="0">
                <a:solidFill>
                  <a:srgbClr val="FF0000"/>
                </a:solidFill>
              </a:rPr>
              <a:t>.) – </a:t>
            </a:r>
            <a:r>
              <a:rPr lang="ru-RU" b="1" u="sng" dirty="0" smtClean="0">
                <a:solidFill>
                  <a:srgbClr val="FF0000"/>
                </a:solidFill>
              </a:rPr>
              <a:t>показать наличие категорий и сертификатов у педагогов </a:t>
            </a:r>
            <a:r>
              <a:rPr lang="ru-RU" b="1" dirty="0" smtClean="0">
                <a:solidFill>
                  <a:srgbClr val="FF0000"/>
                </a:solidFill>
              </a:rPr>
              <a:t>(</a:t>
            </a:r>
            <a:r>
              <a:rPr lang="ru-RU" b="1" dirty="0" err="1" smtClean="0">
                <a:solidFill>
                  <a:srgbClr val="FF0000"/>
                </a:solidFill>
              </a:rPr>
              <a:t>Минобр</a:t>
            </a:r>
            <a:r>
              <a:rPr lang="ru-RU" b="1" dirty="0" smtClean="0">
                <a:solidFill>
                  <a:srgbClr val="FF0000"/>
                </a:solidFill>
              </a:rPr>
              <a:t>.)</a:t>
            </a:r>
            <a:endParaRPr lang="ru-RU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658213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Т1100 </a:t>
            </a:r>
            <a:r>
              <a:rPr lang="ru-RU" sz="3200" dirty="0" smtClean="0"/>
              <a:t>Прочий персонал</a:t>
            </a:r>
            <a:endParaRPr lang="ru-RU" sz="32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3528" y="476672"/>
            <a:ext cx="8568952" cy="4896544"/>
          </a:xfrm>
        </p:spPr>
        <p:txBody>
          <a:bodyPr>
            <a:normAutofit fontScale="55000" lnSpcReduction="20000"/>
          </a:bodyPr>
          <a:lstStyle/>
          <a:p>
            <a:r>
              <a:rPr lang="ru-RU" dirty="0" smtClean="0"/>
              <a:t>службы ГО, мобилизационной работы, ЧС, безопасности (командир, начальник бюро, инженер и </a:t>
            </a:r>
            <a:r>
              <a:rPr lang="ru-RU" dirty="0" err="1" smtClean="0"/>
              <a:t>тд</a:t>
            </a:r>
            <a:r>
              <a:rPr lang="ru-RU" dirty="0" smtClean="0"/>
              <a:t>.)</a:t>
            </a:r>
          </a:p>
          <a:p>
            <a:r>
              <a:rPr lang="ru-RU" dirty="0" smtClean="0"/>
              <a:t>противопожарной безопасности</a:t>
            </a:r>
          </a:p>
          <a:p>
            <a:r>
              <a:rPr lang="ru-RU" dirty="0" smtClean="0"/>
              <a:t>охраны труда и техники безопасности</a:t>
            </a:r>
          </a:p>
          <a:p>
            <a:r>
              <a:rPr lang="ru-RU" dirty="0" smtClean="0"/>
              <a:t>водитель автомобиля неотложной помощи, рентгеновского, санитарного транспорта</a:t>
            </a:r>
          </a:p>
          <a:p>
            <a:r>
              <a:rPr lang="ru-RU" dirty="0" smtClean="0"/>
              <a:t>водитель легкового, грузового, уборочного, мототранспортного средства, машинист, тракторист</a:t>
            </a:r>
          </a:p>
          <a:p>
            <a:r>
              <a:rPr lang="ru-RU" dirty="0" smtClean="0"/>
              <a:t>автотранспортного отделения, гаража (инженер, механик, слесарь, диспетчер, аккумуляторщик, вулканизаторщик, автоэлектрик, монтажник, жестянщик, рабочий, мойщик, полировщик и т.д.)</a:t>
            </a:r>
          </a:p>
          <a:p>
            <a:r>
              <a:rPr lang="ru-RU" dirty="0" smtClean="0"/>
              <a:t>службы питания, пищеблока (повар, изготовитель пищевых полуфабрикатов, чистильщик плодоовощей, коренщик, мойщик посуды, разнорабочий и т.д.)</a:t>
            </a:r>
          </a:p>
          <a:p>
            <a:r>
              <a:rPr lang="ru-RU" dirty="0" smtClean="0"/>
              <a:t>прачечной (сортировщик, комплектовщик белья, машинист стиральных машин, гладильщик, оператор парогенератора, рабочий по стирке и ремонту спецодежды, швея и т.д.)</a:t>
            </a:r>
          </a:p>
          <a:p>
            <a:r>
              <a:rPr lang="ru-RU" dirty="0" smtClean="0"/>
              <a:t>связи, радиосвязи (радист, техник, телефонист, оператор, инженер и т.д.)</a:t>
            </a:r>
          </a:p>
          <a:p>
            <a:r>
              <a:rPr lang="ru-RU" dirty="0" smtClean="0"/>
              <a:t>связи с общественностью, пропаганды (редактор, социолог, менеджер, диспетчер, дежурный по выдаче справок, по льготному лекарственному обеспечению, по обслуживанию посетительской, </a:t>
            </a:r>
            <a:r>
              <a:rPr lang="ru-RU" dirty="0" err="1" smtClean="0"/>
              <a:t>колл</a:t>
            </a:r>
            <a:r>
              <a:rPr lang="ru-RU" dirty="0" smtClean="0"/>
              <a:t>-центра и т.д.)</a:t>
            </a:r>
          </a:p>
          <a:p>
            <a:r>
              <a:rPr lang="ru-RU" dirty="0" smtClean="0"/>
              <a:t>делопроизводства, канцелярии, архива (стенографистка, машинистка, оператор копировального аппарата, секретарь, делопроизводитель, архивариус, документовед, переплетчик, курьер, агент по доставке документов и т.д.)</a:t>
            </a:r>
          </a:p>
          <a:p>
            <a:r>
              <a:rPr lang="ru-RU" dirty="0" smtClean="0"/>
              <a:t>бытовой сферы (заведующий общежитием, комендант, библиотекарь, парикмахер и т.д.)</a:t>
            </a:r>
          </a:p>
          <a:p>
            <a:r>
              <a:rPr lang="ru-RU" dirty="0" smtClean="0"/>
              <a:t>капитального строительства, технического надзора</a:t>
            </a:r>
          </a:p>
          <a:p>
            <a:r>
              <a:rPr lang="ru-RU" dirty="0" smtClean="0"/>
              <a:t>лифтовой, энергетической, газовой службы, кондиционирования, вентиляции, отопления, водопровода, канализации, очистных сооружений</a:t>
            </a:r>
          </a:p>
          <a:p>
            <a:r>
              <a:rPr lang="ru-RU" b="1" dirty="0" smtClean="0">
                <a:solidFill>
                  <a:srgbClr val="FF0000"/>
                </a:solidFill>
              </a:rPr>
              <a:t>С. 220.30 административно-хозяйственного отделения, инвентаризации (включая уборщиц)</a:t>
            </a:r>
          </a:p>
          <a:p>
            <a:r>
              <a:rPr lang="ru-RU" dirty="0" smtClean="0"/>
              <a:t>обслуживания, эксплуатации и ремонта, технического содержания зданий, сооружений, бассейна, оборудования, территории, благоустройства и озеленения</a:t>
            </a:r>
          </a:p>
          <a:p>
            <a:r>
              <a:rPr lang="ru-RU" dirty="0" smtClean="0"/>
              <a:t>охраны (сторож, вахтер, оператор видеонаблюдения, механик КПП, заведующий камерой хранения, гардеробщик и т.д.)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743471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Т1101 </a:t>
            </a:r>
            <a:r>
              <a:rPr lang="ru-RU" sz="3200" dirty="0" smtClean="0"/>
              <a:t>штаты отделений (кабинетов) медпрофилактики </a:t>
            </a:r>
            <a:endParaRPr lang="ru-RU" sz="3200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762" y="1772816"/>
            <a:ext cx="8370887" cy="2663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385762" y="836712"/>
            <a:ext cx="584242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>
                <a:solidFill>
                  <a:srgbClr val="00B050"/>
                </a:solidFill>
              </a:rPr>
              <a:t>Добавлены графы «штатные должности», «физические лица»</a:t>
            </a:r>
          </a:p>
        </p:txBody>
      </p:sp>
    </p:spTree>
    <p:extLst>
      <p:ext uri="{BB962C8B-B14F-4D97-AF65-F5344CB8AC3E}">
        <p14:creationId xmlns:p14="http://schemas.microsoft.com/office/powerpoint/2010/main" val="131070469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62000" y="4572000"/>
            <a:ext cx="7770440" cy="1600200"/>
          </a:xfrm>
        </p:spPr>
        <p:txBody>
          <a:bodyPr/>
          <a:lstStyle/>
          <a:p>
            <a:r>
              <a:rPr lang="ru-RU" dirty="0" smtClean="0"/>
              <a:t>Т.1102 Персонал ФАП, ФП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2800" dirty="0" smtClean="0"/>
              <a:t>Добавлена </a:t>
            </a:r>
            <a:r>
              <a:rPr lang="ru-RU" sz="2800" b="1" dirty="0" smtClean="0">
                <a:solidFill>
                  <a:srgbClr val="00B050"/>
                </a:solidFill>
              </a:rPr>
              <a:t>строка 4 «Медицинские сестры»</a:t>
            </a:r>
            <a:br>
              <a:rPr lang="ru-RU" sz="2800" b="1" dirty="0" smtClean="0">
                <a:solidFill>
                  <a:srgbClr val="00B050"/>
                </a:solidFill>
              </a:rPr>
            </a:br>
            <a:r>
              <a:rPr lang="ru-RU" sz="2800" dirty="0" smtClean="0"/>
              <a:t>указывать необходимо, включая м/с заведующих ФАП, ФП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1250052465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Т2100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62000" y="332656"/>
            <a:ext cx="7543800" cy="5040560"/>
          </a:xfrm>
        </p:spPr>
        <p:txBody>
          <a:bodyPr>
            <a:normAutofit fontScale="92500"/>
          </a:bodyPr>
          <a:lstStyle/>
          <a:p>
            <a:r>
              <a:rPr lang="ru-RU" dirty="0" smtClean="0"/>
              <a:t>Добавлена </a:t>
            </a:r>
            <a:r>
              <a:rPr lang="ru-RU" b="1" dirty="0">
                <a:solidFill>
                  <a:srgbClr val="00B050"/>
                </a:solidFill>
              </a:rPr>
              <a:t>строка 123 </a:t>
            </a:r>
            <a:r>
              <a:rPr lang="ru-RU" b="1" dirty="0" smtClean="0">
                <a:solidFill>
                  <a:srgbClr val="00B050"/>
                </a:solidFill>
              </a:rPr>
              <a:t>«Из </a:t>
            </a:r>
            <a:r>
              <a:rPr lang="ru-RU" b="1" dirty="0">
                <a:solidFill>
                  <a:srgbClr val="00B050"/>
                </a:solidFill>
              </a:rPr>
              <a:t>общего числа посещений (стр.1): в отделениях, кабинетах, пунктах неотложной медпомощи»</a:t>
            </a:r>
            <a:br>
              <a:rPr lang="ru-RU" b="1" dirty="0">
                <a:solidFill>
                  <a:srgbClr val="00B050"/>
                </a:solidFill>
              </a:rPr>
            </a:br>
            <a:r>
              <a:rPr lang="ru-RU" sz="2000" dirty="0"/>
              <a:t>вносятся посещения врачей-специалистов, оказывающих помощь в отделении (кабинете) неотложной медицинской помощи (при наличии его в структуре поликлиники медицинской организации), а также при оказании неотложной медицинской помощи на дому </a:t>
            </a:r>
            <a:r>
              <a:rPr lang="ru-RU" sz="2000" b="1" dirty="0">
                <a:solidFill>
                  <a:srgbClr val="FF0000"/>
                </a:solidFill>
              </a:rPr>
              <a:t>(посещения, которые ранее вносились в таб. 2102</a:t>
            </a:r>
            <a:r>
              <a:rPr lang="ru-RU" sz="2000" b="1" dirty="0" smtClean="0">
                <a:solidFill>
                  <a:srgbClr val="FF0000"/>
                </a:solidFill>
              </a:rPr>
              <a:t>)</a:t>
            </a:r>
          </a:p>
          <a:p>
            <a:r>
              <a:rPr lang="ru-RU" dirty="0" smtClean="0"/>
              <a:t>Добавлена </a:t>
            </a:r>
            <a:r>
              <a:rPr lang="ru-RU" b="1" dirty="0" smtClean="0">
                <a:solidFill>
                  <a:srgbClr val="00B050"/>
                </a:solidFill>
              </a:rPr>
              <a:t>строка </a:t>
            </a:r>
            <a:r>
              <a:rPr lang="ru-RU" b="1" dirty="0">
                <a:solidFill>
                  <a:srgbClr val="00B050"/>
                </a:solidFill>
              </a:rPr>
              <a:t>124 </a:t>
            </a:r>
            <a:r>
              <a:rPr lang="ru-RU" b="1" dirty="0" smtClean="0">
                <a:solidFill>
                  <a:srgbClr val="00B050"/>
                </a:solidFill>
              </a:rPr>
              <a:t>«в </a:t>
            </a:r>
            <a:r>
              <a:rPr lang="ru-RU" b="1" dirty="0">
                <a:solidFill>
                  <a:srgbClr val="00B050"/>
                </a:solidFill>
              </a:rPr>
              <a:t>отделениях, кабинетах паллиативной медпомощи</a:t>
            </a:r>
            <a:r>
              <a:rPr lang="ru-RU" b="1" dirty="0" smtClean="0">
                <a:solidFill>
                  <a:srgbClr val="00B050"/>
                </a:solidFill>
              </a:rPr>
              <a:t>»</a:t>
            </a:r>
            <a:r>
              <a:rPr lang="ru-RU" b="1" dirty="0">
                <a:solidFill>
                  <a:srgbClr val="00B050"/>
                </a:solidFill>
              </a:rPr>
              <a:t/>
            </a:r>
            <a:br>
              <a:rPr lang="ru-RU" b="1" dirty="0">
                <a:solidFill>
                  <a:srgbClr val="00B050"/>
                </a:solidFill>
              </a:rPr>
            </a:br>
            <a:r>
              <a:rPr lang="ru-RU" sz="2000" dirty="0">
                <a:solidFill>
                  <a:schemeClr val="tx1"/>
                </a:solidFill>
              </a:rPr>
              <a:t>В строку 124 вносятся посещения врачей-специалистов, оказывающих паллиативную медицинскую помощь в отделении (кабинете) паллиативной медицинской помощи (при наличии его в структуре поликлиники медицинской организации). Посещения только с профилактической </a:t>
            </a:r>
            <a:r>
              <a:rPr lang="ru-RU" sz="2000" dirty="0" smtClean="0">
                <a:solidFill>
                  <a:schemeClr val="tx1"/>
                </a:solidFill>
              </a:rPr>
              <a:t>целью – </a:t>
            </a:r>
            <a:r>
              <a:rPr lang="ru-RU" sz="2000" b="1" dirty="0" smtClean="0">
                <a:solidFill>
                  <a:srgbClr val="FF0000"/>
                </a:solidFill>
              </a:rPr>
              <a:t>будут с 2019 года</a:t>
            </a:r>
            <a:endParaRPr lang="ru-RU" sz="20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063785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Т2102 </a:t>
            </a:r>
            <a:r>
              <a:rPr lang="ru-RU" sz="4000" b="1" dirty="0" smtClean="0">
                <a:solidFill>
                  <a:srgbClr val="00B050"/>
                </a:solidFill>
              </a:rPr>
              <a:t>Выездная патронажная служба паллиативной помощи</a:t>
            </a:r>
            <a:endParaRPr lang="ru-RU" b="1" dirty="0">
              <a:solidFill>
                <a:srgbClr val="00B05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В таблицу вносятся посещения патронажной службой паллиативной помощи врачей-специалистов, оказывающих паллиативную медицинскую помощь на дому: всего, из них </a:t>
            </a:r>
            <a:r>
              <a:rPr lang="ru-RU" dirty="0" smtClean="0"/>
              <a:t>детям</a:t>
            </a:r>
          </a:p>
          <a:p>
            <a:r>
              <a:rPr lang="ru-RU" b="1" dirty="0" smtClean="0">
                <a:solidFill>
                  <a:srgbClr val="FF0000"/>
                </a:solidFill>
              </a:rPr>
              <a:t>т. 2102 (ранее </a:t>
            </a:r>
            <a:r>
              <a:rPr lang="ru-RU" b="1" dirty="0">
                <a:solidFill>
                  <a:srgbClr val="FF0000"/>
                </a:solidFill>
              </a:rPr>
              <a:t>неотложная </a:t>
            </a:r>
            <a:r>
              <a:rPr lang="ru-RU" b="1" dirty="0" smtClean="0">
                <a:solidFill>
                  <a:srgbClr val="FF0000"/>
                </a:solidFill>
              </a:rPr>
              <a:t>помощь) </a:t>
            </a:r>
            <a:r>
              <a:rPr lang="en-US" b="1" dirty="0" smtClean="0">
                <a:solidFill>
                  <a:srgbClr val="FF0000"/>
                </a:solidFill>
              </a:rPr>
              <a:t>&gt;</a:t>
            </a:r>
            <a:r>
              <a:rPr lang="ru-RU" b="1" dirty="0" smtClean="0">
                <a:solidFill>
                  <a:srgbClr val="FF0000"/>
                </a:solidFill>
              </a:rPr>
              <a:t> т. 2100 с.123</a:t>
            </a:r>
            <a:endParaRPr lang="ru-RU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445468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Т2103 </a:t>
            </a:r>
            <a:r>
              <a:rPr lang="ru-RU" sz="3600" dirty="0" smtClean="0"/>
              <a:t>Центры здоровья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3200" b="1" dirty="0" smtClean="0">
                <a:solidFill>
                  <a:srgbClr val="FF0000"/>
                </a:solidFill>
              </a:rPr>
              <a:t>Таблица удалена</a:t>
            </a:r>
          </a:p>
          <a:p>
            <a:r>
              <a:rPr lang="ru-RU" sz="3200" dirty="0" smtClean="0"/>
              <a:t>Данные показываются </a:t>
            </a:r>
            <a:r>
              <a:rPr lang="ru-RU" sz="3200" b="1" dirty="0" smtClean="0">
                <a:solidFill>
                  <a:srgbClr val="00B050"/>
                </a:solidFill>
              </a:rPr>
              <a:t>строке 9 т. 2105</a:t>
            </a:r>
            <a:endParaRPr lang="ru-RU" sz="3200" b="1" dirty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58835870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Т2510 и </a:t>
            </a:r>
            <a:r>
              <a:rPr lang="ru-RU" dirty="0" smtClean="0">
                <a:solidFill>
                  <a:srgbClr val="00B050"/>
                </a:solidFill>
              </a:rPr>
              <a:t>2516</a:t>
            </a:r>
            <a:endParaRPr lang="ru-RU" dirty="0">
              <a:solidFill>
                <a:srgbClr val="00B05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ru-RU" sz="2800" dirty="0"/>
              <a:t>Добавлена строка 6.1 - </a:t>
            </a:r>
            <a:r>
              <a:rPr lang="ru-RU" sz="2800" b="1" dirty="0">
                <a:solidFill>
                  <a:srgbClr val="00B050"/>
                </a:solidFill>
              </a:rPr>
              <a:t>из них: старше трудоспособного </a:t>
            </a:r>
            <a:r>
              <a:rPr lang="ru-RU" sz="2800" b="1" dirty="0" smtClean="0">
                <a:solidFill>
                  <a:srgbClr val="00B050"/>
                </a:solidFill>
              </a:rPr>
              <a:t>возраста</a:t>
            </a:r>
          </a:p>
          <a:p>
            <a:r>
              <a:rPr lang="ru-RU" sz="2800" dirty="0">
                <a:solidFill>
                  <a:schemeClr val="tx1"/>
                </a:solidFill>
              </a:rPr>
              <a:t>Добавлена таблица 2516 </a:t>
            </a:r>
            <a:r>
              <a:rPr lang="ru-RU" sz="2800" b="1" dirty="0">
                <a:solidFill>
                  <a:srgbClr val="00B050"/>
                </a:solidFill>
              </a:rPr>
              <a:t>«Обязательные предварительные и периодические осмотры, проведенные медицинской </a:t>
            </a:r>
            <a:r>
              <a:rPr lang="ru-RU" sz="2800" b="1" dirty="0" smtClean="0">
                <a:solidFill>
                  <a:srgbClr val="00B050"/>
                </a:solidFill>
              </a:rPr>
              <a:t>организацией»</a:t>
            </a:r>
          </a:p>
          <a:p>
            <a:r>
              <a:rPr lang="ru-RU" sz="2800" dirty="0" smtClean="0">
                <a:solidFill>
                  <a:schemeClr val="tx1"/>
                </a:solidFill>
              </a:rPr>
              <a:t>Таблица 2510 включает сведения т. 2516</a:t>
            </a:r>
          </a:p>
          <a:p>
            <a:r>
              <a:rPr lang="ru-RU" sz="2800" dirty="0" smtClean="0">
                <a:solidFill>
                  <a:schemeClr val="tx1"/>
                </a:solidFill>
              </a:rPr>
              <a:t>Строку 1.3 расшифровать «Прочие контингенты»</a:t>
            </a:r>
            <a:endParaRPr lang="ru-RU" sz="28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72497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Т2512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В таблице приводятся данные по скрининговой выявлению туберкулеза у всего контингента и отдельно по сельским жителям</a:t>
            </a:r>
          </a:p>
          <a:p>
            <a:r>
              <a:rPr lang="ru-RU" dirty="0" smtClean="0"/>
              <a:t>В прошлом году в ряде отчетов при заполнении были выявлены ошибки с «отрицательными» значением по городским жителям (= всего минус сельские)</a:t>
            </a:r>
          </a:p>
          <a:p>
            <a:r>
              <a:rPr lang="ru-RU" dirty="0" smtClean="0"/>
              <a:t>Для дополнительного контроля добавлены расчетные графы 3.1 и 5.1 для городских жителей – </a:t>
            </a:r>
            <a:r>
              <a:rPr lang="ru-RU" dirty="0" smtClean="0">
                <a:solidFill>
                  <a:srgbClr val="FF0000"/>
                </a:solidFill>
              </a:rPr>
              <a:t>выполняйте расчет и контроль</a:t>
            </a:r>
            <a:r>
              <a:rPr lang="ru-RU" dirty="0" smtClean="0"/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472350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Т5114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62000" y="910952"/>
            <a:ext cx="7543800" cy="3886200"/>
          </a:xfrm>
        </p:spPr>
        <p:txBody>
          <a:bodyPr>
            <a:noAutofit/>
          </a:bodyPr>
          <a:lstStyle/>
          <a:p>
            <a:r>
              <a:rPr lang="ru-RU" sz="2800" dirty="0"/>
              <a:t>на пленочных </a:t>
            </a:r>
            <a:r>
              <a:rPr lang="ru-RU" sz="2800" dirty="0" smtClean="0"/>
              <a:t>флюорографах		2</a:t>
            </a:r>
            <a:endParaRPr lang="ru-RU" sz="2800" dirty="0"/>
          </a:p>
          <a:p>
            <a:r>
              <a:rPr lang="ru-RU" sz="2800" dirty="0"/>
              <a:t>на цифровых аппаратах и системах  компьютерной радиографии </a:t>
            </a:r>
            <a:r>
              <a:rPr lang="ru-RU" sz="2800" dirty="0" smtClean="0"/>
              <a:t>		3</a:t>
            </a:r>
            <a:endParaRPr lang="ru-RU" sz="2800" dirty="0"/>
          </a:p>
          <a:p>
            <a:r>
              <a:rPr lang="ru-RU" sz="2800" dirty="0"/>
              <a:t>рентгенографий на пленке	</a:t>
            </a:r>
            <a:r>
              <a:rPr lang="ru-RU" sz="2800" dirty="0" smtClean="0"/>
              <a:t>		4</a:t>
            </a:r>
            <a:endParaRPr lang="ru-RU" sz="2800" dirty="0"/>
          </a:p>
          <a:p>
            <a:r>
              <a:rPr lang="ru-RU" sz="2800" dirty="0"/>
              <a:t>на передвижных флюорографических </a:t>
            </a:r>
            <a:r>
              <a:rPr lang="ru-RU" sz="2800" dirty="0" smtClean="0"/>
              <a:t>установках</a:t>
            </a:r>
            <a:r>
              <a:rPr lang="ru-RU" sz="2800" dirty="0"/>
              <a:t>	</a:t>
            </a:r>
            <a:r>
              <a:rPr lang="ru-RU" sz="2800" dirty="0" smtClean="0"/>
              <a:t>				5</a:t>
            </a:r>
            <a:endParaRPr lang="ru-RU" sz="2800" dirty="0"/>
          </a:p>
        </p:txBody>
      </p:sp>
      <p:sp>
        <p:nvSpPr>
          <p:cNvPr id="5" name="TextBox 4"/>
          <p:cNvSpPr txBox="1"/>
          <p:nvPr/>
        </p:nvSpPr>
        <p:spPr>
          <a:xfrm>
            <a:off x="899592" y="692696"/>
            <a:ext cx="727280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/>
              <a:t>Из строки </a:t>
            </a:r>
            <a:r>
              <a:rPr lang="ru-RU" sz="2000" b="1" dirty="0"/>
              <a:t>1 «Число рентгенологических профилактических исследований органов грудной клетки »: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39727" y="4470211"/>
            <a:ext cx="5997796" cy="830997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ru-RU" sz="2400" dirty="0" smtClean="0">
                <a:solidFill>
                  <a:srgbClr val="FF0000"/>
                </a:solidFill>
              </a:rPr>
              <a:t>Строка 1 = Строка 2 + Строка 3 + Строка 4</a:t>
            </a:r>
          </a:p>
          <a:p>
            <a:r>
              <a:rPr lang="ru-RU" sz="2400" dirty="0" smtClean="0">
                <a:solidFill>
                  <a:srgbClr val="FF0000"/>
                </a:solidFill>
              </a:rPr>
              <a:t>Строка 5 из Строки 1</a:t>
            </a:r>
            <a:endParaRPr lang="ru-RU" sz="24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16229366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Т2600, 2610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2800" dirty="0"/>
              <a:t>Численность детей-инвалидов, указанная в </a:t>
            </a:r>
            <a:r>
              <a:rPr lang="ru-RU" sz="2800" dirty="0" smtClean="0"/>
              <a:t>строке </a:t>
            </a:r>
            <a:r>
              <a:rPr lang="ru-RU" sz="2800" dirty="0"/>
              <a:t>1 </a:t>
            </a:r>
            <a:r>
              <a:rPr lang="ru-RU" sz="2800" dirty="0" smtClean="0"/>
              <a:t>т.2610 должна </a:t>
            </a:r>
            <a:r>
              <a:rPr lang="ru-RU" sz="2800" dirty="0"/>
              <a:t>быть равна сведениям, указанным в ф</a:t>
            </a:r>
            <a:r>
              <a:rPr lang="ru-RU" sz="2800" dirty="0" smtClean="0"/>
              <a:t>.№</a:t>
            </a:r>
            <a:r>
              <a:rPr lang="ru-RU" sz="2800" dirty="0"/>
              <a:t>19 «Сведения о детях-инвалидах</a:t>
            </a:r>
            <a:r>
              <a:rPr lang="ru-RU" sz="2800" dirty="0" smtClean="0"/>
              <a:t>»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4208941042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71600" y="620688"/>
            <a:ext cx="6624736" cy="31947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eaLnBrk="0" hangingPunct="0">
              <a:lnSpc>
                <a:spcPct val="90000"/>
              </a:lnSpc>
              <a:spcBef>
                <a:spcPct val="20000"/>
              </a:spcBef>
              <a:buClr>
                <a:schemeClr val="bg2"/>
              </a:buClr>
              <a:buSzPct val="75000"/>
              <a:buFont typeface="Wingdings" pitchFamily="2" charset="2"/>
              <a:buNone/>
            </a:pPr>
            <a:r>
              <a:rPr lang="ru-RU" altLang="ru-RU" dirty="0" smtClean="0"/>
              <a:t>Данный </a:t>
            </a:r>
            <a:r>
              <a:rPr lang="ru-RU" altLang="ru-RU" dirty="0"/>
              <a:t>показатель  не должен превышать рекомендованный по ТПГГ (</a:t>
            </a:r>
            <a:r>
              <a:rPr lang="ru-RU" altLang="ru-RU" b="1" dirty="0">
                <a:solidFill>
                  <a:srgbClr val="FF0000"/>
                </a:solidFill>
              </a:rPr>
              <a:t>330 дней</a:t>
            </a:r>
            <a:r>
              <a:rPr lang="ru-RU" altLang="ru-RU" dirty="0"/>
              <a:t>) в целом по субъекту РФ и, соответственно, рекомендованные по профилям коек. </a:t>
            </a:r>
          </a:p>
          <a:p>
            <a:pPr marL="342900" indent="-342900" eaLnBrk="0" hangingPunct="0">
              <a:lnSpc>
                <a:spcPct val="90000"/>
              </a:lnSpc>
              <a:spcBef>
                <a:spcPct val="20000"/>
              </a:spcBef>
              <a:buClr>
                <a:schemeClr val="bg2"/>
              </a:buClr>
              <a:buSzPct val="75000"/>
              <a:buFont typeface="Wingdings" pitchFamily="2" charset="2"/>
              <a:buNone/>
            </a:pPr>
            <a:r>
              <a:rPr lang="ru-RU" altLang="ru-RU" dirty="0"/>
              <a:t>Предоставить пояснительные записки (за подписью </a:t>
            </a:r>
            <a:r>
              <a:rPr lang="ru-RU" altLang="ru-RU" dirty="0" smtClean="0"/>
              <a:t>главного врача) </a:t>
            </a:r>
            <a:r>
              <a:rPr lang="ru-RU" altLang="ru-RU" dirty="0"/>
              <a:t>при работе койки в целом по </a:t>
            </a:r>
            <a:r>
              <a:rPr lang="ru-RU" altLang="ru-RU" dirty="0" smtClean="0"/>
              <a:t>медицинской по </a:t>
            </a:r>
            <a:r>
              <a:rPr lang="ru-RU" altLang="ru-RU" dirty="0"/>
              <a:t>профилю выше </a:t>
            </a:r>
            <a:r>
              <a:rPr lang="ru-RU" altLang="ru-RU" b="1" dirty="0">
                <a:solidFill>
                  <a:srgbClr val="FF0000"/>
                </a:solidFill>
              </a:rPr>
              <a:t>350</a:t>
            </a:r>
            <a:r>
              <a:rPr lang="ru-RU" altLang="ru-RU" dirty="0"/>
              <a:t> дней и ниже </a:t>
            </a:r>
            <a:r>
              <a:rPr lang="ru-RU" altLang="ru-RU" b="1" dirty="0">
                <a:solidFill>
                  <a:srgbClr val="FF0000"/>
                </a:solidFill>
              </a:rPr>
              <a:t>280</a:t>
            </a:r>
            <a:r>
              <a:rPr lang="ru-RU" altLang="ru-RU" dirty="0"/>
              <a:t> дней </a:t>
            </a:r>
            <a:endParaRPr lang="ru-RU" altLang="ru-RU" dirty="0" smtClean="0"/>
          </a:p>
          <a:p>
            <a:pPr marL="342900" indent="-342900" eaLnBrk="0" hangingPunct="0">
              <a:lnSpc>
                <a:spcPct val="90000"/>
              </a:lnSpc>
              <a:spcBef>
                <a:spcPct val="20000"/>
              </a:spcBef>
              <a:buClr>
                <a:schemeClr val="bg2"/>
              </a:buClr>
              <a:buSzPct val="75000"/>
              <a:buFont typeface="Wingdings" pitchFamily="2" charset="2"/>
              <a:buNone/>
            </a:pPr>
            <a:r>
              <a:rPr lang="ru-RU" altLang="ru-RU" dirty="0" smtClean="0"/>
              <a:t>В таблице имеются расчетные графы для основных показателей работы стационара. Обратите внимание на среднюю длительность пребыванию больного в стационаре в целом для всех пациентов (графа 19) и для больных старше трудоспособного возраста (графа 20). Данные должны коррелировать.</a:t>
            </a:r>
            <a:endParaRPr lang="ru-RU" alt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899592" y="4221088"/>
            <a:ext cx="72008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solidFill>
                  <a:srgbClr val="FF0000"/>
                </a:solidFill>
              </a:rPr>
              <a:t>С. 45 «Реанимационные койки» заполняется обязательно!</a:t>
            </a:r>
          </a:p>
          <a:p>
            <a:r>
              <a:rPr lang="ru-RU" sz="2000" b="1" dirty="0" smtClean="0">
                <a:solidFill>
                  <a:srgbClr val="FF0000"/>
                </a:solidFill>
              </a:rPr>
              <a:t>Движение больных при этом показывать не обязательно (только койко-дни)</a:t>
            </a:r>
            <a:endParaRPr lang="ru-RU" sz="2000" b="1" dirty="0">
              <a:solidFill>
                <a:srgbClr val="FF0000"/>
              </a:solidFill>
            </a:endParaRPr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Т3100</a:t>
            </a:r>
            <a:endParaRPr lang="ru-RU" sz="4400" dirty="0"/>
          </a:p>
        </p:txBody>
      </p:sp>
      <p:sp>
        <p:nvSpPr>
          <p:cNvPr id="3" name="TextBox 2"/>
          <p:cNvSpPr txBox="1"/>
          <p:nvPr/>
        </p:nvSpPr>
        <p:spPr>
          <a:xfrm>
            <a:off x="971600" y="332656"/>
            <a:ext cx="190565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b="1" dirty="0" smtClean="0">
                <a:solidFill>
                  <a:srgbClr val="FF0000"/>
                </a:solidFill>
              </a:rPr>
              <a:t>Работа койки: </a:t>
            </a:r>
            <a:endParaRPr lang="ru-RU" sz="20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44579314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Т4601, 4701, 4801, 4805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3200" dirty="0" smtClean="0"/>
              <a:t>В эти таблицы добавлена дополнительная вспомогательная графа: </a:t>
            </a:r>
            <a:br>
              <a:rPr lang="ru-RU" sz="3200" dirty="0" smtClean="0"/>
            </a:br>
            <a:r>
              <a:rPr lang="ru-RU" sz="3200" b="1" dirty="0" smtClean="0">
                <a:solidFill>
                  <a:srgbClr val="00B050"/>
                </a:solidFill>
              </a:rPr>
              <a:t>«В круглосуточном стационаре»</a:t>
            </a:r>
            <a:endParaRPr lang="ru-RU" sz="3200" b="1" dirty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10257636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Т4809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Добавлены строки </a:t>
            </a:r>
            <a:r>
              <a:rPr lang="ru-RU" b="1" dirty="0" smtClean="0">
                <a:solidFill>
                  <a:srgbClr val="00B050"/>
                </a:solidFill>
              </a:rPr>
              <a:t>12 «школа </a:t>
            </a:r>
            <a:r>
              <a:rPr lang="ru-RU" b="1" dirty="0">
                <a:solidFill>
                  <a:srgbClr val="00B050"/>
                </a:solidFill>
              </a:rPr>
              <a:t>для пациентов с ишемической болезнью сердца и перенесших острый инфаркт </a:t>
            </a:r>
            <a:r>
              <a:rPr lang="ru-RU" b="1" dirty="0" smtClean="0">
                <a:solidFill>
                  <a:srgbClr val="00B050"/>
                </a:solidFill>
              </a:rPr>
              <a:t>миокарда» </a:t>
            </a:r>
            <a:r>
              <a:rPr lang="ru-RU" dirty="0" smtClean="0"/>
              <a:t>и </a:t>
            </a:r>
            <a:r>
              <a:rPr lang="ru-RU" b="1" dirty="0" smtClean="0">
                <a:solidFill>
                  <a:srgbClr val="00B050"/>
                </a:solidFill>
              </a:rPr>
              <a:t>13 «школа </a:t>
            </a:r>
            <a:r>
              <a:rPr lang="ru-RU" b="1" dirty="0">
                <a:solidFill>
                  <a:srgbClr val="00B050"/>
                </a:solidFill>
              </a:rPr>
              <a:t>для пациентов перенесших острое нарушение мозгового </a:t>
            </a:r>
            <a:r>
              <a:rPr lang="ru-RU" b="1" dirty="0" smtClean="0">
                <a:solidFill>
                  <a:srgbClr val="00B050"/>
                </a:solidFill>
              </a:rPr>
              <a:t>кровообращения»</a:t>
            </a:r>
          </a:p>
          <a:p>
            <a:r>
              <a:rPr lang="ru-RU" dirty="0" smtClean="0">
                <a:solidFill>
                  <a:schemeClr val="tx1"/>
                </a:solidFill>
              </a:rPr>
              <a:t>На основании опыта приема в прошлые периоды, добавлены строки 14.1 – 14.11 для расшифровки «прочих» школ. </a:t>
            </a:r>
            <a:endParaRPr 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69146542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62000" y="4572000"/>
            <a:ext cx="7986464" cy="1600200"/>
          </a:xfrm>
        </p:spPr>
        <p:txBody>
          <a:bodyPr>
            <a:normAutofit/>
          </a:bodyPr>
          <a:lstStyle/>
          <a:p>
            <a:r>
              <a:rPr lang="ru-RU" dirty="0" smtClean="0"/>
              <a:t>Т5100 </a:t>
            </a:r>
            <a:r>
              <a:rPr lang="ru-RU" sz="2800" dirty="0"/>
              <a:t>Рентгенодиагностическая </a:t>
            </a:r>
            <a:r>
              <a:rPr lang="ru-RU" sz="2800" dirty="0" smtClean="0"/>
              <a:t>работа</a:t>
            </a:r>
            <a:endParaRPr lang="ru-RU" sz="28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11560" y="4446166"/>
            <a:ext cx="7543800" cy="917922"/>
          </a:xfrm>
        </p:spPr>
        <p:txBody>
          <a:bodyPr>
            <a:normAutofit fontScale="62500" lnSpcReduction="20000"/>
          </a:bodyPr>
          <a:lstStyle/>
          <a:p>
            <a:r>
              <a:rPr lang="ru-RU" dirty="0" smtClean="0"/>
              <a:t>В графе 10 учитываются исследования </a:t>
            </a:r>
            <a:r>
              <a:rPr lang="ru-RU" b="1" dirty="0" smtClean="0"/>
              <a:t>с любым контрастным препаратом</a:t>
            </a:r>
            <a:r>
              <a:rPr lang="ru-RU" dirty="0" smtClean="0"/>
              <a:t>, включая бариевую взвесь, и с любым способом введения в организм, исключая ангиографию. </a:t>
            </a:r>
          </a:p>
          <a:p>
            <a:r>
              <a:rPr lang="ru-RU" dirty="0" smtClean="0">
                <a:solidFill>
                  <a:srgbClr val="FF0000"/>
                </a:solidFill>
              </a:rPr>
              <a:t>Правило заполнения формы ФСН в данном случае отличается от классификации рентгенологических исследований.</a:t>
            </a:r>
            <a:endParaRPr lang="ru-RU" dirty="0">
              <a:solidFill>
                <a:srgbClr val="FF0000"/>
              </a:solidFill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692696"/>
            <a:ext cx="6334538" cy="37534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44269753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Т5117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Дентальные аппараты (с.11) должны быть в АПУ</a:t>
            </a:r>
          </a:p>
          <a:p>
            <a:r>
              <a:rPr lang="ru-RU" dirty="0" smtClean="0"/>
              <a:t>Ангиографические комплексы (с.12) должны быть в стационаре</a:t>
            </a:r>
          </a:p>
          <a:p>
            <a:r>
              <a:rPr lang="ru-RU" dirty="0" smtClean="0"/>
              <a:t>Аппараты УЗИ с.21. В </a:t>
            </a:r>
            <a:r>
              <a:rPr lang="ru-RU" dirty="0"/>
              <a:t>редких случаях, когда один аппарат УЗИ имеет несколько признаков </a:t>
            </a:r>
            <a:r>
              <a:rPr lang="ru-RU" dirty="0" smtClean="0"/>
              <a:t>(с. 21.1-21.4</a:t>
            </a:r>
            <a:r>
              <a:rPr lang="ru-RU" dirty="0"/>
              <a:t>), строка 21 может быть меньше суммы строк. </a:t>
            </a:r>
            <a:endParaRPr lang="ru-RU" dirty="0" smtClean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925420911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00B050"/>
                </a:solidFill>
              </a:rPr>
              <a:t>Т5122</a:t>
            </a:r>
            <a:endParaRPr lang="ru-RU" dirty="0">
              <a:solidFill>
                <a:srgbClr val="00B05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Новая таблица (подстрочник) – «</a:t>
            </a:r>
            <a:r>
              <a:rPr lang="ru-RU" b="1" dirty="0" smtClean="0">
                <a:solidFill>
                  <a:srgbClr val="00B050"/>
                </a:solidFill>
              </a:rPr>
              <a:t>Число </a:t>
            </a:r>
            <a:r>
              <a:rPr lang="ru-RU" b="1" dirty="0">
                <a:solidFill>
                  <a:srgbClr val="00B050"/>
                </a:solidFill>
              </a:rPr>
              <a:t>диагностических исследований с применением радиофармацевтических лекарственных </a:t>
            </a:r>
            <a:r>
              <a:rPr lang="ru-RU" b="1" dirty="0" smtClean="0">
                <a:solidFill>
                  <a:srgbClr val="00B050"/>
                </a:solidFill>
              </a:rPr>
              <a:t>препаратов»</a:t>
            </a:r>
            <a:endParaRPr lang="ru-RU" b="1" dirty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99637105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Т5300, </a:t>
            </a:r>
            <a:r>
              <a:rPr lang="ru-RU" dirty="0" smtClean="0">
                <a:solidFill>
                  <a:srgbClr val="FF0000"/>
                </a:solidFill>
              </a:rPr>
              <a:t>5301</a:t>
            </a:r>
            <a:r>
              <a:rPr lang="ru-RU" dirty="0" smtClean="0"/>
              <a:t> </a:t>
            </a:r>
            <a:br>
              <a:rPr lang="ru-RU" dirty="0" smtClean="0"/>
            </a:br>
            <a:r>
              <a:rPr lang="ru-RU" sz="3200" dirty="0" smtClean="0"/>
              <a:t>Деятельность </a:t>
            </a:r>
            <a:r>
              <a:rPr lang="ru-RU" sz="3200" dirty="0" smtClean="0"/>
              <a:t>лаборатории</a:t>
            </a:r>
            <a:endParaRPr lang="ru-RU" dirty="0"/>
          </a:p>
        </p:txBody>
      </p:sp>
      <p:sp>
        <p:nvSpPr>
          <p:cNvPr id="6" name="Объект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b="1" dirty="0">
                <a:solidFill>
                  <a:srgbClr val="00B050"/>
                </a:solidFill>
              </a:rPr>
              <a:t>Добавлена графа 6 </a:t>
            </a:r>
            <a:r>
              <a:rPr lang="ru-RU" dirty="0"/>
              <a:t>«по месту лечения </a:t>
            </a:r>
            <a:r>
              <a:rPr lang="ru-RU" dirty="0" smtClean="0"/>
              <a:t>(вне лаборатории)»</a:t>
            </a:r>
          </a:p>
          <a:p>
            <a:r>
              <a:rPr lang="ru-RU" b="1" dirty="0" smtClean="0">
                <a:solidFill>
                  <a:srgbClr val="00B050"/>
                </a:solidFill>
              </a:rPr>
              <a:t>Добавлена графа </a:t>
            </a:r>
            <a:r>
              <a:rPr lang="ru-RU" b="1" dirty="0">
                <a:solidFill>
                  <a:srgbClr val="00B050"/>
                </a:solidFill>
              </a:rPr>
              <a:t>7 </a:t>
            </a:r>
            <a:r>
              <a:rPr lang="ru-RU" dirty="0"/>
              <a:t>«Кроме того, лабораторные исследования по </a:t>
            </a:r>
            <a:r>
              <a:rPr lang="ru-RU" dirty="0" smtClean="0"/>
              <a:t>аутсорсингу</a:t>
            </a:r>
            <a:r>
              <a:rPr lang="ru-RU" dirty="0"/>
              <a:t>, (лабораторные исследования отправленные по договору в лаборатории медицинских организаций, не подающих отчет</a:t>
            </a:r>
            <a:r>
              <a:rPr lang="ru-RU" dirty="0" smtClean="0"/>
              <a:t>)»</a:t>
            </a:r>
            <a:endParaRPr lang="ru-RU" dirty="0"/>
          </a:p>
          <a:p>
            <a:endParaRPr lang="ru-RU" dirty="0"/>
          </a:p>
        </p:txBody>
      </p:sp>
      <p:sp>
        <p:nvSpPr>
          <p:cNvPr id="8" name="TextBox 7"/>
          <p:cNvSpPr txBox="1"/>
          <p:nvPr/>
        </p:nvSpPr>
        <p:spPr>
          <a:xfrm>
            <a:off x="827584" y="3933056"/>
            <a:ext cx="7344816" cy="646331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dirty="0" smtClean="0"/>
              <a:t>Инструкции по заполнению смотрите в докладе Кочетова А.Г (главный специалист Минздрава России по лабораторной диагностике )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27214938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Т5302</a:t>
            </a:r>
            <a:r>
              <a:rPr lang="ru-RU" dirty="0" smtClean="0"/>
              <a:t> </a:t>
            </a:r>
            <a:r>
              <a:rPr lang="ru-RU" sz="3200" dirty="0"/>
              <a:t>Оснащение лаборатории оборудованием</a:t>
            </a:r>
            <a:endParaRPr lang="ru-RU" sz="3200" dirty="0"/>
          </a:p>
        </p:txBody>
      </p:sp>
      <p:sp>
        <p:nvSpPr>
          <p:cNvPr id="6" name="Объект 5"/>
          <p:cNvSpPr>
            <a:spLocks noGrp="1"/>
          </p:cNvSpPr>
          <p:nvPr>
            <p:ph idx="1"/>
          </p:nvPr>
        </p:nvSpPr>
        <p:spPr>
          <a:xfrm>
            <a:off x="762000" y="685800"/>
            <a:ext cx="7543800" cy="4111352"/>
          </a:xfrm>
        </p:spPr>
        <p:txBody>
          <a:bodyPr>
            <a:noAutofit/>
          </a:bodyPr>
          <a:lstStyle/>
          <a:p>
            <a:r>
              <a:rPr lang="ru-RU" sz="1600" dirty="0"/>
              <a:t>Анализаторы для определения СОЭ	</a:t>
            </a:r>
            <a:r>
              <a:rPr lang="ru-RU" sz="1600" dirty="0" smtClean="0"/>
              <a:t>			45</a:t>
            </a:r>
            <a:endParaRPr lang="ru-RU" sz="1600" dirty="0"/>
          </a:p>
          <a:p>
            <a:r>
              <a:rPr lang="ru-RU" sz="1600" dirty="0"/>
              <a:t>Анализаторы иммунофлюоресцентные	</a:t>
            </a:r>
            <a:r>
              <a:rPr lang="ru-RU" sz="1600" dirty="0" smtClean="0"/>
              <a:t>		46</a:t>
            </a:r>
            <a:endParaRPr lang="ru-RU" sz="1600" dirty="0"/>
          </a:p>
          <a:p>
            <a:r>
              <a:rPr lang="ru-RU" sz="1600" dirty="0"/>
              <a:t>Анализаторы иммуногематологические	</a:t>
            </a:r>
            <a:r>
              <a:rPr lang="ru-RU" sz="1600" dirty="0" smtClean="0"/>
              <a:t>		47</a:t>
            </a:r>
            <a:endParaRPr lang="ru-RU" sz="1600" dirty="0"/>
          </a:p>
          <a:p>
            <a:r>
              <a:rPr lang="ru-RU" sz="1600" dirty="0"/>
              <a:t>Аппаратные комплексы для жидкостной цитологии	</a:t>
            </a:r>
            <a:r>
              <a:rPr lang="ru-RU" sz="1600" dirty="0" smtClean="0"/>
              <a:t>	48</a:t>
            </a:r>
            <a:endParaRPr lang="ru-RU" sz="1600" dirty="0"/>
          </a:p>
          <a:p>
            <a:r>
              <a:rPr lang="ru-RU" sz="1600" dirty="0"/>
              <a:t>Анализаторы для радиоизотопных исследований	</a:t>
            </a:r>
            <a:r>
              <a:rPr lang="ru-RU" sz="1600" dirty="0" smtClean="0"/>
              <a:t>		49</a:t>
            </a:r>
            <a:endParaRPr lang="ru-RU" sz="1600" dirty="0"/>
          </a:p>
          <a:p>
            <a:r>
              <a:rPr lang="ru-RU" sz="1600" dirty="0"/>
              <a:t>Автоматические системы для пробоподготовки	</a:t>
            </a:r>
            <a:r>
              <a:rPr lang="ru-RU" sz="1600" dirty="0" smtClean="0"/>
              <a:t>		50</a:t>
            </a:r>
            <a:endParaRPr lang="ru-RU" sz="1600" dirty="0"/>
          </a:p>
          <a:p>
            <a:r>
              <a:rPr lang="ru-RU" sz="1600" dirty="0"/>
              <a:t>Системы комплексной автоматизации (траковые системы)	</a:t>
            </a:r>
            <a:r>
              <a:rPr lang="ru-RU" sz="1600" dirty="0" smtClean="0"/>
              <a:t>	51</a:t>
            </a:r>
            <a:endParaRPr lang="ru-RU" sz="1600" dirty="0"/>
          </a:p>
          <a:p>
            <a:r>
              <a:rPr lang="ru-RU" sz="1600" dirty="0"/>
              <a:t>Системы автоматического посева биоматериала (типа KIESTRA)	52</a:t>
            </a:r>
          </a:p>
          <a:p>
            <a:r>
              <a:rPr lang="ru-RU" sz="1600" dirty="0"/>
              <a:t>Лабораторная информационная система (ЛИС) (лицензионная)	53</a:t>
            </a:r>
          </a:p>
          <a:p>
            <a:pPr lvl="1"/>
            <a:r>
              <a:rPr lang="ru-RU" sz="1400" dirty="0" smtClean="0"/>
              <a:t>из </a:t>
            </a:r>
            <a:r>
              <a:rPr lang="ru-RU" sz="1400" dirty="0"/>
              <a:t>них: в составе Медицинской информационной системы (МИС)	53.1</a:t>
            </a:r>
          </a:p>
          <a:p>
            <a:r>
              <a:rPr lang="ru-RU" sz="1600" dirty="0"/>
              <a:t>Транспортная система доставки проб	</a:t>
            </a:r>
            <a:r>
              <a:rPr lang="ru-RU" sz="1600" dirty="0" smtClean="0"/>
              <a:t>			54</a:t>
            </a:r>
            <a:endParaRPr lang="ru-RU" sz="1600" dirty="0"/>
          </a:p>
          <a:p>
            <a:pPr lvl="1"/>
            <a:r>
              <a:rPr lang="ru-RU" sz="1400" dirty="0" smtClean="0"/>
              <a:t>из </a:t>
            </a:r>
            <a:r>
              <a:rPr lang="ru-RU" sz="1400" dirty="0"/>
              <a:t>них: пневматическая почта	</a:t>
            </a:r>
            <a:r>
              <a:rPr lang="ru-RU" sz="1400" dirty="0" smtClean="0"/>
              <a:t>			54.1</a:t>
            </a:r>
            <a:endParaRPr lang="ru-RU" sz="1400" dirty="0"/>
          </a:p>
        </p:txBody>
      </p:sp>
      <p:sp>
        <p:nvSpPr>
          <p:cNvPr id="7" name="TextBox 6"/>
          <p:cNvSpPr txBox="1"/>
          <p:nvPr/>
        </p:nvSpPr>
        <p:spPr>
          <a:xfrm>
            <a:off x="899592" y="652046"/>
            <a:ext cx="222028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solidFill>
                  <a:srgbClr val="00B050"/>
                </a:solidFill>
              </a:rPr>
              <a:t>Добавлены строки:</a:t>
            </a:r>
            <a:endParaRPr lang="ru-RU" b="1" dirty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88247999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Т5401, 5402 </a:t>
            </a:r>
            <a:r>
              <a:rPr lang="ru-RU" sz="3600" dirty="0" smtClean="0"/>
              <a:t>Функциональная диагностика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dirty="0" smtClean="0">
                <a:solidFill>
                  <a:schemeClr val="tx1"/>
                </a:solidFill>
              </a:rPr>
              <a:t>Равенство:</a:t>
            </a:r>
          </a:p>
          <a:p>
            <a:pPr marL="0" indent="0">
              <a:buNone/>
            </a:pPr>
            <a:r>
              <a:rPr lang="ru-RU" dirty="0" smtClean="0">
                <a:solidFill>
                  <a:srgbClr val="FF0000"/>
                </a:solidFill>
              </a:rPr>
              <a:t>таблица </a:t>
            </a:r>
            <a:r>
              <a:rPr lang="ru-RU" dirty="0">
                <a:solidFill>
                  <a:srgbClr val="FF0000"/>
                </a:solidFill>
              </a:rPr>
              <a:t>5401</a:t>
            </a:r>
            <a:r>
              <a:rPr lang="ru-RU" dirty="0"/>
              <a:t>	</a:t>
            </a:r>
            <a:r>
              <a:rPr lang="ru-RU" dirty="0" smtClean="0"/>
              <a:t>	</a:t>
            </a:r>
            <a:r>
              <a:rPr lang="ru-RU" dirty="0" smtClean="0">
                <a:solidFill>
                  <a:srgbClr val="FF0000"/>
                </a:solidFill>
              </a:rPr>
              <a:t>таблица </a:t>
            </a:r>
            <a:r>
              <a:rPr lang="ru-RU" dirty="0">
                <a:solidFill>
                  <a:srgbClr val="FF0000"/>
                </a:solidFill>
              </a:rPr>
              <a:t>5402</a:t>
            </a:r>
          </a:p>
          <a:p>
            <a:pPr marL="0" indent="0">
              <a:buNone/>
            </a:pPr>
            <a:r>
              <a:rPr lang="ru-RU" dirty="0"/>
              <a:t>Строка </a:t>
            </a:r>
            <a:r>
              <a:rPr lang="ru-RU" dirty="0" smtClean="0"/>
              <a:t>7 =</a:t>
            </a:r>
            <a:r>
              <a:rPr lang="ru-RU" dirty="0"/>
              <a:t>		Строка 1+4+5+6+7+8+9+11+</a:t>
            </a:r>
            <a:r>
              <a:rPr lang="ru-RU" dirty="0">
                <a:solidFill>
                  <a:srgbClr val="FF0000"/>
                </a:solidFill>
              </a:rPr>
              <a:t>13</a:t>
            </a:r>
          </a:p>
          <a:p>
            <a:pPr marL="0" indent="0">
              <a:buNone/>
            </a:pPr>
            <a:r>
              <a:rPr lang="ru-RU" dirty="0"/>
              <a:t>Строка </a:t>
            </a:r>
            <a:r>
              <a:rPr lang="ru-RU" dirty="0" smtClean="0"/>
              <a:t>9 =</a:t>
            </a:r>
            <a:r>
              <a:rPr lang="ru-RU" dirty="0"/>
              <a:t>		Строки 21+23+24+25+29+30+</a:t>
            </a:r>
            <a:r>
              <a:rPr lang="ru-RU" dirty="0">
                <a:solidFill>
                  <a:srgbClr val="FF0000"/>
                </a:solidFill>
              </a:rPr>
              <a:t>31</a:t>
            </a:r>
          </a:p>
          <a:p>
            <a:pPr marL="0" indent="0">
              <a:buNone/>
            </a:pPr>
            <a:r>
              <a:rPr lang="ru-RU" dirty="0" smtClean="0"/>
              <a:t>Строка 10 =</a:t>
            </a:r>
            <a:r>
              <a:rPr lang="ru-RU" dirty="0"/>
              <a:t>	</a:t>
            </a:r>
            <a:r>
              <a:rPr lang="ru-RU" dirty="0" smtClean="0"/>
              <a:t>	Строки 32+33+</a:t>
            </a:r>
            <a:r>
              <a:rPr lang="ru-RU" dirty="0" smtClean="0">
                <a:solidFill>
                  <a:srgbClr val="FF0000"/>
                </a:solidFill>
              </a:rPr>
              <a:t>34</a:t>
            </a:r>
          </a:p>
          <a:p>
            <a:r>
              <a:rPr lang="ru-RU" dirty="0" smtClean="0">
                <a:solidFill>
                  <a:schemeClr val="tx1"/>
                </a:solidFill>
              </a:rPr>
              <a:t>Допустимы расхождения:</a:t>
            </a:r>
          </a:p>
          <a:p>
            <a:pPr marL="0" indent="0">
              <a:buNone/>
            </a:pPr>
            <a:r>
              <a:rPr lang="ru-RU" sz="2000" dirty="0" smtClean="0">
                <a:solidFill>
                  <a:schemeClr val="tx1"/>
                </a:solidFill>
              </a:rPr>
              <a:t>Строка </a:t>
            </a:r>
            <a:r>
              <a:rPr lang="ru-RU" sz="2000" dirty="0">
                <a:solidFill>
                  <a:schemeClr val="tx1"/>
                </a:solidFill>
              </a:rPr>
              <a:t>8		Строки 14, 16, 17, 19</a:t>
            </a:r>
          </a:p>
          <a:p>
            <a:r>
              <a:rPr lang="ru-RU" dirty="0" smtClean="0"/>
              <a:t>Расшифровать </a:t>
            </a:r>
            <a:r>
              <a:rPr lang="ru-RU" b="1" dirty="0" smtClean="0">
                <a:solidFill>
                  <a:srgbClr val="FF0000"/>
                </a:solidFill>
              </a:rPr>
              <a:t>строки 13, 31, 34 «Другие… и прочие методы исследования»</a:t>
            </a:r>
            <a:endParaRPr lang="ru-RU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03812530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Т2402 и 5503 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sz="3100" dirty="0" smtClean="0"/>
              <a:t>Посмертная </a:t>
            </a:r>
            <a:r>
              <a:rPr lang="ru-RU" sz="3100" dirty="0"/>
              <a:t>патологоанатомическая </a:t>
            </a:r>
            <a:r>
              <a:rPr lang="ru-RU" sz="3100" dirty="0" smtClean="0"/>
              <a:t>диагностика</a:t>
            </a:r>
            <a:endParaRPr lang="ru-RU" sz="53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62000" y="548680"/>
            <a:ext cx="7543800" cy="3886200"/>
          </a:xfrm>
        </p:spPr>
        <p:txBody>
          <a:bodyPr>
            <a:normAutofit/>
          </a:bodyPr>
          <a:lstStyle/>
          <a:p>
            <a:r>
              <a:rPr lang="ru-RU" sz="2800" dirty="0" smtClean="0"/>
              <a:t>Пояснительная записка:</a:t>
            </a:r>
          </a:p>
          <a:p>
            <a:pPr lvl="1"/>
            <a:r>
              <a:rPr lang="ru-RU" sz="2400" dirty="0" smtClean="0"/>
              <a:t>Умершие вне медицинских организаций</a:t>
            </a:r>
          </a:p>
          <a:p>
            <a:pPr lvl="1"/>
            <a:r>
              <a:rPr lang="ru-RU" sz="2400" dirty="0" smtClean="0"/>
              <a:t>Умершие в стационаре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2971219103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Т7000-7004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ru-RU" dirty="0" smtClean="0"/>
              <a:t>В разделе по компьютерному оборудованию добавлены таблицы:</a:t>
            </a:r>
          </a:p>
          <a:p>
            <a:pPr lvl="1"/>
            <a:r>
              <a:rPr lang="ru-RU" sz="2400" b="1" dirty="0" smtClean="0">
                <a:solidFill>
                  <a:srgbClr val="00B050"/>
                </a:solidFill>
              </a:rPr>
              <a:t>т.7002</a:t>
            </a:r>
            <a:r>
              <a:rPr lang="ru-RU" dirty="0" smtClean="0"/>
              <a:t> Число </a:t>
            </a:r>
            <a:r>
              <a:rPr lang="ru-RU" dirty="0"/>
              <a:t>медицинских работников, работающих  в медицинской информационной системе или государственной информационной системе в сфере здравоохранения субъектов Российской Федерации, обеспеченных усиленной квалифицированной электронной подписью </a:t>
            </a:r>
            <a:endParaRPr lang="ru-RU" dirty="0" smtClean="0"/>
          </a:p>
          <a:p>
            <a:pPr lvl="1"/>
            <a:r>
              <a:rPr lang="ru-RU" sz="2400" b="1" dirty="0" smtClean="0">
                <a:solidFill>
                  <a:srgbClr val="00B050"/>
                </a:solidFill>
              </a:rPr>
              <a:t>т. 7003</a:t>
            </a:r>
            <a:r>
              <a:rPr lang="ru-RU" sz="2400" dirty="0" smtClean="0"/>
              <a:t> </a:t>
            </a:r>
            <a:r>
              <a:rPr lang="ru-RU" dirty="0" smtClean="0"/>
              <a:t>Централизованные </a:t>
            </a:r>
            <a:r>
              <a:rPr lang="ru-RU" dirty="0"/>
              <a:t>подсистемы государственной информационной системы в сфере здравоохранения субъекта Российской </a:t>
            </a:r>
            <a:r>
              <a:rPr lang="ru-RU" dirty="0" smtClean="0"/>
              <a:t>Федерации</a:t>
            </a:r>
          </a:p>
          <a:p>
            <a:pPr lvl="1"/>
            <a:r>
              <a:rPr lang="ru-RU" sz="2600" b="1" dirty="0" smtClean="0">
                <a:solidFill>
                  <a:srgbClr val="00B050"/>
                </a:solidFill>
              </a:rPr>
              <a:t>т. 7004</a:t>
            </a:r>
            <a:r>
              <a:rPr lang="ru-RU" dirty="0" smtClean="0"/>
              <a:t> Сведения </a:t>
            </a:r>
            <a:r>
              <a:rPr lang="ru-RU" dirty="0"/>
              <a:t>о применении телемедицинских технологий при оказании медицинской помощи</a:t>
            </a:r>
          </a:p>
          <a:p>
            <a:r>
              <a:rPr lang="ru-RU" dirty="0" smtClean="0"/>
              <a:t>В Таблице </a:t>
            </a:r>
            <a:r>
              <a:rPr lang="ru-RU" sz="2600" b="1" dirty="0" smtClean="0">
                <a:solidFill>
                  <a:srgbClr val="FF0000"/>
                </a:solidFill>
              </a:rPr>
              <a:t>7000</a:t>
            </a:r>
            <a:r>
              <a:rPr lang="ru-RU" dirty="0" smtClean="0"/>
              <a:t> есть изменения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27780292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62000" y="5445224"/>
            <a:ext cx="7986464" cy="726976"/>
          </a:xfrm>
        </p:spPr>
        <p:txBody>
          <a:bodyPr>
            <a:normAutofit fontScale="90000"/>
          </a:bodyPr>
          <a:lstStyle/>
          <a:p>
            <a:r>
              <a:rPr lang="ru-RU" sz="3200" dirty="0" smtClean="0"/>
              <a:t>Перечень пояснительных записок к форме 30</a:t>
            </a:r>
            <a:endParaRPr lang="ru-RU" sz="32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62000" y="476672"/>
            <a:ext cx="7543800" cy="5040560"/>
          </a:xfrm>
        </p:spPr>
        <p:txBody>
          <a:bodyPr>
            <a:noAutofit/>
          </a:bodyPr>
          <a:lstStyle/>
          <a:p>
            <a:r>
              <a:rPr lang="ru-RU" dirty="0" smtClean="0">
                <a:solidFill>
                  <a:schemeClr val="tx1"/>
                </a:solidFill>
              </a:rPr>
              <a:t>Необходимо предоставить пояснительные записки по составу строк </a:t>
            </a:r>
            <a:r>
              <a:rPr lang="ru-RU" dirty="0" smtClean="0">
                <a:solidFill>
                  <a:schemeClr val="tx1"/>
                </a:solidFill>
              </a:rPr>
              <a:t>и граф «</a:t>
            </a:r>
            <a:r>
              <a:rPr lang="ru-RU" dirty="0" smtClean="0">
                <a:solidFill>
                  <a:srgbClr val="FF0000"/>
                </a:solidFill>
              </a:rPr>
              <a:t>Прочие</a:t>
            </a:r>
            <a:r>
              <a:rPr lang="ru-RU" dirty="0" smtClean="0">
                <a:solidFill>
                  <a:schemeClr val="tx1"/>
                </a:solidFill>
              </a:rPr>
              <a:t> …», «</a:t>
            </a:r>
            <a:r>
              <a:rPr lang="ru-RU" dirty="0" smtClean="0">
                <a:solidFill>
                  <a:srgbClr val="FF0000"/>
                </a:solidFill>
              </a:rPr>
              <a:t>Другие</a:t>
            </a:r>
            <a:r>
              <a:rPr lang="ru-RU" dirty="0" smtClean="0">
                <a:solidFill>
                  <a:schemeClr val="tx1"/>
                </a:solidFill>
              </a:rPr>
              <a:t> …» </a:t>
            </a:r>
            <a:r>
              <a:rPr lang="ru-RU" dirty="0" smtClean="0">
                <a:solidFill>
                  <a:schemeClr val="tx1"/>
                </a:solidFill>
              </a:rPr>
              <a:t>по всем таблицам: 1001, 2100, 2800, 3100</a:t>
            </a:r>
            <a:r>
              <a:rPr lang="ru-RU" dirty="0" smtClean="0">
                <a:solidFill>
                  <a:schemeClr val="tx1"/>
                </a:solidFill>
              </a:rPr>
              <a:t>, </a:t>
            </a:r>
            <a:r>
              <a:rPr lang="ru-RU" dirty="0" smtClean="0">
                <a:solidFill>
                  <a:schemeClr val="tx1"/>
                </a:solidFill>
              </a:rPr>
              <a:t>5111, 5113, 5115, 5119, 5125, </a:t>
            </a:r>
            <a:r>
              <a:rPr lang="ru-RU" dirty="0" smtClean="0">
                <a:solidFill>
                  <a:schemeClr val="tx1"/>
                </a:solidFill>
              </a:rPr>
              <a:t>5402</a:t>
            </a:r>
          </a:p>
          <a:p>
            <a:r>
              <a:rPr lang="ru-RU" dirty="0" smtClean="0">
                <a:solidFill>
                  <a:schemeClr val="tx1"/>
                </a:solidFill>
              </a:rPr>
              <a:t>Пояснения </a:t>
            </a:r>
            <a:r>
              <a:rPr lang="ru-RU" dirty="0" smtClean="0">
                <a:solidFill>
                  <a:schemeClr val="tx1"/>
                </a:solidFill>
              </a:rPr>
              <a:t>по обособленным </a:t>
            </a:r>
            <a:r>
              <a:rPr lang="ru-RU" dirty="0" smtClean="0">
                <a:solidFill>
                  <a:schemeClr val="tx1"/>
                </a:solidFill>
              </a:rPr>
              <a:t>подразделениям </a:t>
            </a:r>
            <a:r>
              <a:rPr lang="ru-RU" dirty="0" smtClean="0">
                <a:solidFill>
                  <a:schemeClr val="tx1"/>
                </a:solidFill>
              </a:rPr>
              <a:t>с адресами осуществления </a:t>
            </a:r>
            <a:r>
              <a:rPr lang="ru-RU" dirty="0" smtClean="0">
                <a:solidFill>
                  <a:schemeClr val="tx1"/>
                </a:solidFill>
              </a:rPr>
              <a:t>деятельности, штатам </a:t>
            </a:r>
            <a:r>
              <a:rPr lang="ru-RU" b="1" dirty="0" smtClean="0">
                <a:solidFill>
                  <a:schemeClr val="tx1"/>
                </a:solidFill>
              </a:rPr>
              <a:t>(геопортал, ФРМР)</a:t>
            </a:r>
          </a:p>
          <a:p>
            <a:r>
              <a:rPr lang="ru-RU" dirty="0">
                <a:solidFill>
                  <a:schemeClr val="tx1"/>
                </a:solidFill>
              </a:rPr>
              <a:t>Шаблоны </a:t>
            </a:r>
            <a:r>
              <a:rPr lang="ru-RU" dirty="0" smtClean="0">
                <a:solidFill>
                  <a:schemeClr val="tx1"/>
                </a:solidFill>
              </a:rPr>
              <a:t>пояснительных записок на </a:t>
            </a:r>
            <a:r>
              <a:rPr lang="en-US" dirty="0" smtClean="0">
                <a:solidFill>
                  <a:schemeClr val="tx1"/>
                </a:solidFill>
                <a:hlinkClick r:id="rId2"/>
              </a:rPr>
              <a:t>http://forum.miac-io.ru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ru-RU" dirty="0" smtClean="0">
                <a:solidFill>
                  <a:schemeClr val="tx1"/>
                </a:solidFill>
              </a:rPr>
              <a:t>в разделе формы 30.</a:t>
            </a:r>
            <a:endParaRPr lang="ru-RU" b="1" dirty="0" smtClean="0">
              <a:solidFill>
                <a:schemeClr val="tx1"/>
              </a:solidFill>
            </a:endParaRPr>
          </a:p>
          <a:p>
            <a:r>
              <a:rPr lang="ru-RU" dirty="0" smtClean="0">
                <a:solidFill>
                  <a:schemeClr val="tx1"/>
                </a:solidFill>
              </a:rPr>
              <a:t>На </a:t>
            </a:r>
            <a:r>
              <a:rPr lang="ru-RU" dirty="0" smtClean="0">
                <a:solidFill>
                  <a:schemeClr val="tx1"/>
                </a:solidFill>
              </a:rPr>
              <a:t>бумажном носителе предоставить вместе с формой 30. В электронном виде отправить на </a:t>
            </a:r>
            <a:r>
              <a:rPr lang="en-US" dirty="0" smtClean="0">
                <a:solidFill>
                  <a:schemeClr val="tx1"/>
                </a:solidFill>
                <a:hlinkClick r:id="rId3"/>
              </a:rPr>
              <a:t>stat@miac-io.ru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ru-RU" dirty="0" smtClean="0">
                <a:solidFill>
                  <a:schemeClr val="tx1"/>
                </a:solidFill>
              </a:rPr>
              <a:t>при переводе документа в статус «Подготовлен к проверке»</a:t>
            </a:r>
          </a:p>
        </p:txBody>
      </p:sp>
    </p:spTree>
    <p:extLst>
      <p:ext uri="{BB962C8B-B14F-4D97-AF65-F5344CB8AC3E}">
        <p14:creationId xmlns:p14="http://schemas.microsoft.com/office/powerpoint/2010/main" val="1805780064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Сверка с другими учетными системами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ru-RU" dirty="0" smtClean="0"/>
              <a:t>ФРМР</a:t>
            </a:r>
          </a:p>
          <a:p>
            <a:r>
              <a:rPr lang="ru-RU" dirty="0" smtClean="0"/>
              <a:t>ФРМО</a:t>
            </a:r>
            <a:endParaRPr lang="ru-RU" dirty="0" smtClean="0"/>
          </a:p>
          <a:p>
            <a:r>
              <a:rPr lang="ru-RU" b="1" dirty="0" smtClean="0">
                <a:solidFill>
                  <a:schemeClr val="tx1"/>
                </a:solidFill>
              </a:rPr>
              <a:t>Геопортал</a:t>
            </a:r>
            <a:endParaRPr lang="ru-RU" b="1" dirty="0" smtClean="0">
              <a:solidFill>
                <a:schemeClr val="tx1"/>
              </a:solidFill>
            </a:endParaRPr>
          </a:p>
          <a:p>
            <a:r>
              <a:rPr lang="ru-RU" dirty="0" smtClean="0"/>
              <a:t>Мониторинг по смертности</a:t>
            </a:r>
          </a:p>
          <a:p>
            <a:r>
              <a:rPr lang="ru-RU" dirty="0" smtClean="0"/>
              <a:t>Мониторинг по диспансеризации</a:t>
            </a:r>
          </a:p>
          <a:p>
            <a:r>
              <a:rPr lang="ru-RU" dirty="0" smtClean="0"/>
              <a:t>Домовые хозяйства (отдел нацпроектов МЗИО)</a:t>
            </a:r>
          </a:p>
          <a:p>
            <a:r>
              <a:rPr lang="ru-RU" dirty="0" smtClean="0"/>
              <a:t>Выездная работа</a:t>
            </a:r>
          </a:p>
          <a:p>
            <a:r>
              <a:rPr lang="ru-RU" dirty="0" smtClean="0"/>
              <a:t>Участковая </a:t>
            </a:r>
            <a:r>
              <a:rPr lang="ru-RU" dirty="0" smtClean="0"/>
              <a:t>служба</a:t>
            </a:r>
          </a:p>
          <a:p>
            <a:r>
              <a:rPr lang="ru-RU" dirty="0" smtClean="0"/>
              <a:t>…</a:t>
            </a:r>
            <a:endParaRPr lang="ru-RU" dirty="0" smtClean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04649655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Дополнительно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Обновленные шаблоны печати в формате </a:t>
            </a:r>
            <a:r>
              <a:rPr lang="en-US" dirty="0" smtClean="0"/>
              <a:t>MS Word </a:t>
            </a:r>
            <a:r>
              <a:rPr lang="ru-RU" dirty="0" smtClean="0"/>
              <a:t>будут с 24.12.2018</a:t>
            </a:r>
          </a:p>
          <a:p>
            <a:r>
              <a:rPr lang="ru-RU" dirty="0" smtClean="0"/>
              <a:t>Убедительная просьба внимательно контролировать сводные отчеты по территории обслуживания. Сверять данные с прошлогодними.</a:t>
            </a:r>
          </a:p>
          <a:p>
            <a:r>
              <a:rPr lang="ru-RU" dirty="0" smtClean="0"/>
              <a:t>Необходимо сверить принадлежность подразделений к сельской местности (сообщить если есть разночтения!)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21797394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ctrTitle"/>
          </p:nvPr>
        </p:nvSpPr>
        <p:spPr>
          <a:xfrm>
            <a:off x="762000" y="4137248"/>
            <a:ext cx="7543800" cy="1524000"/>
          </a:xfrm>
        </p:spPr>
        <p:txBody>
          <a:bodyPr/>
          <a:lstStyle/>
          <a:p>
            <a:r>
              <a:rPr lang="ru-RU" dirty="0" smtClean="0"/>
              <a:t>Спасибо за внимание!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236347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NewsPrint">
  <a:themeElements>
    <a:clrScheme name="NewsPrint">
      <a:dk1>
        <a:sysClr val="windowText" lastClr="000000"/>
      </a:dk1>
      <a:lt1>
        <a:sysClr val="window" lastClr="FFFFFF"/>
      </a:lt1>
      <a:dk2>
        <a:srgbClr val="303030"/>
      </a:dk2>
      <a:lt2>
        <a:srgbClr val="DEDEE0"/>
      </a:lt2>
      <a:accent1>
        <a:srgbClr val="AD0101"/>
      </a:accent1>
      <a:accent2>
        <a:srgbClr val="726056"/>
      </a:accent2>
      <a:accent3>
        <a:srgbClr val="AC956E"/>
      </a:accent3>
      <a:accent4>
        <a:srgbClr val="808DA9"/>
      </a:accent4>
      <a:accent5>
        <a:srgbClr val="424E5B"/>
      </a:accent5>
      <a:accent6>
        <a:srgbClr val="730E00"/>
      </a:accent6>
      <a:hlink>
        <a:srgbClr val="D26900"/>
      </a:hlink>
      <a:folHlink>
        <a:srgbClr val="D89243"/>
      </a:folHlink>
    </a:clrScheme>
    <a:fontScheme name="NewsPrint">
      <a:majorFont>
        <a:latin typeface="Impact"/>
        <a:ea typeface=""/>
        <a:cs typeface=""/>
        <a:font script="Jpan" typeface="HGP創英角ｺﾞｼｯｸUB"/>
        <a:font script="Hang" typeface="HY견고딕"/>
        <a:font script="Hans" typeface="微软雅黑"/>
        <a:font script="Hant" typeface="微軟正黑體"/>
        <a:font script="Arab" typeface="Tahoma"/>
        <a:font script="Hebr" typeface="Tohoma"/>
        <a:font script="Thai" typeface="Tahoma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imes New Roman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NewsPrint">
      <a:fillStyleLst>
        <a:solidFill>
          <a:schemeClr val="phClr"/>
        </a:solidFill>
        <a:gradFill rotWithShape="1">
          <a:gsLst>
            <a:gs pos="0">
              <a:schemeClr val="phClr">
                <a:tint val="37000"/>
                <a:hueMod val="100000"/>
                <a:satMod val="200000"/>
                <a:lumMod val="88000"/>
              </a:schemeClr>
            </a:gs>
            <a:gs pos="100000">
              <a:schemeClr val="phClr">
                <a:tint val="53000"/>
                <a:shade val="100000"/>
                <a:hueMod val="100000"/>
                <a:satMod val="350000"/>
                <a:lumMod val="79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83000"/>
                <a:shade val="100000"/>
                <a:alpha val="100000"/>
                <a:hueMod val="100000"/>
                <a:satMod val="220000"/>
                <a:lumMod val="90000"/>
              </a:schemeClr>
            </a:gs>
            <a:gs pos="76000">
              <a:schemeClr val="phClr">
                <a:shade val="100000"/>
              </a:schemeClr>
            </a:gs>
            <a:gs pos="100000">
              <a:schemeClr val="phClr">
                <a:shade val="93000"/>
                <a:alpha val="100000"/>
                <a:satMod val="100000"/>
                <a:lumMod val="93000"/>
              </a:schemeClr>
            </a:gs>
          </a:gsLst>
          <a:path path="circle">
            <a:fillToRect l="15000" t="15000" r="100000" b="100000"/>
          </a:path>
        </a:gradFill>
      </a:fillStyleLst>
      <a:lnStyleLst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12700" dir="528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381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381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contourW="12700">
            <a:bevelT w="31750" h="127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3000"/>
              </a:schemeClr>
            </a:gs>
            <a:gs pos="100000">
              <a:schemeClr val="phClr">
                <a:shade val="55000"/>
              </a:schemeClr>
            </a:gs>
          </a:gsLst>
          <a:lin ang="5400000" scaled="1"/>
        </a:gradFill>
        <a:blipFill rotWithShape="1">
          <a:blip xmlns:r="http://schemas.openxmlformats.org/officeDocument/2006/relationships" r:embed="rId1">
            <a:duotone>
              <a:schemeClr val="phClr">
                <a:shade val="20000"/>
                <a:satMod val="350000"/>
                <a:lumMod val="125000"/>
              </a:schemeClr>
              <a:schemeClr val="phClr">
                <a:tint val="90000"/>
                <a:satMod val="250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11235</TotalTime>
  <Words>3820</Words>
  <Application>Microsoft Office PowerPoint</Application>
  <PresentationFormat>Экран (4:3)</PresentationFormat>
  <Paragraphs>405</Paragraphs>
  <Slides>51</Slides>
  <Notes>32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51</vt:i4>
      </vt:variant>
    </vt:vector>
  </HeadingPairs>
  <TitlesOfParts>
    <vt:vector size="52" baseType="lpstr">
      <vt:lpstr>NewsPrint</vt:lpstr>
      <vt:lpstr>Форма №30, 301 (село)</vt:lpstr>
      <vt:lpstr>Ресурсы</vt:lpstr>
      <vt:lpstr>Презентация PowerPoint</vt:lpstr>
      <vt:lpstr>Презентация PowerPoint</vt:lpstr>
      <vt:lpstr>Презентация PowerPoint</vt:lpstr>
      <vt:lpstr>Разделы</vt:lpstr>
      <vt:lpstr>Согласование</vt:lpstr>
      <vt:lpstr>30 &gt;= 301 (село)</vt:lpstr>
      <vt:lpstr>Т1001 </vt:lpstr>
      <vt:lpstr>Т1001 </vt:lpstr>
      <vt:lpstr>Т1003 </vt:lpstr>
      <vt:lpstr>Т1006</vt:lpstr>
      <vt:lpstr>Т1010</vt:lpstr>
      <vt:lpstr>1100 Штаты</vt:lpstr>
      <vt:lpstr>1100 Штаты Аккредитация врачей в 2018 году</vt:lpstr>
      <vt:lpstr>1100 Штаты Аккредитация средних медработников в 2018 году</vt:lpstr>
      <vt:lpstr>Строка 26 «Лаборанты»</vt:lpstr>
      <vt:lpstr>Строка 83 «скорой медицинской помощи»</vt:lpstr>
      <vt:lpstr>Строки 127-138 ВНО</vt:lpstr>
      <vt:lpstr>1100 Штаты</vt:lpstr>
      <vt:lpstr>Т1100 дополнительные графы</vt:lpstr>
      <vt:lpstr>1100 Штаты</vt:lpstr>
      <vt:lpstr>1100 Штаты</vt:lpstr>
      <vt:lpstr>Т1100 дополнительные строки</vt:lpstr>
      <vt:lpstr>Т1100 дополнительные строки</vt:lpstr>
      <vt:lpstr>Т1100 Прочий персонал</vt:lpstr>
      <vt:lpstr>Т1100 Прочий персонал</vt:lpstr>
      <vt:lpstr>Т1101 штаты отделений (кабинетов) медпрофилактики </vt:lpstr>
      <vt:lpstr>Т.1102 Персонал ФАП, ФП</vt:lpstr>
      <vt:lpstr>Т2100</vt:lpstr>
      <vt:lpstr>Т2102 Выездная патронажная служба паллиативной помощи</vt:lpstr>
      <vt:lpstr>Т2103 Центры здоровья</vt:lpstr>
      <vt:lpstr>Т2510 и 2516</vt:lpstr>
      <vt:lpstr>Т2512</vt:lpstr>
      <vt:lpstr>Т5114</vt:lpstr>
      <vt:lpstr>Т2600, 2610</vt:lpstr>
      <vt:lpstr>Т3100</vt:lpstr>
      <vt:lpstr>Т4601, 4701, 4801, 4805</vt:lpstr>
      <vt:lpstr>Т4809</vt:lpstr>
      <vt:lpstr>Т5100 Рентгенодиагностическая работа</vt:lpstr>
      <vt:lpstr>Т5117</vt:lpstr>
      <vt:lpstr>Т5122</vt:lpstr>
      <vt:lpstr>Т5300, 5301  Деятельность лаборатории</vt:lpstr>
      <vt:lpstr>Т5302 Оснащение лаборатории оборудованием</vt:lpstr>
      <vt:lpstr>Т5401, 5402 Функциональная диагностика</vt:lpstr>
      <vt:lpstr>Т2402 и 5503  Посмертная патологоанатомическая диагностика</vt:lpstr>
      <vt:lpstr>Т7000-7004</vt:lpstr>
      <vt:lpstr>Перечень пояснительных записок к форме 30</vt:lpstr>
      <vt:lpstr>Сверка с другими учетными системами</vt:lpstr>
      <vt:lpstr>Дополнительно</vt:lpstr>
      <vt:lpstr>Спасибо за внимание!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Анатолий Ю. Шамеев</dc:creator>
  <cp:lastModifiedBy>Анатолий Ю. Шамеев</cp:lastModifiedBy>
  <cp:revision>379</cp:revision>
  <cp:lastPrinted>2015-12-11T05:25:10Z</cp:lastPrinted>
  <dcterms:created xsi:type="dcterms:W3CDTF">2015-12-05T02:09:10Z</dcterms:created>
  <dcterms:modified xsi:type="dcterms:W3CDTF">2018-12-17T02:23:34Z</dcterms:modified>
</cp:coreProperties>
</file>