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0" r:id="rId1"/>
  </p:sldMasterIdLst>
  <p:notesMasterIdLst>
    <p:notesMasterId r:id="rId32"/>
  </p:notesMasterIdLst>
  <p:handoutMasterIdLst>
    <p:handoutMasterId r:id="rId33"/>
  </p:handoutMasterIdLst>
  <p:sldIdLst>
    <p:sldId id="273" r:id="rId2"/>
    <p:sldId id="276" r:id="rId3"/>
    <p:sldId id="257" r:id="rId4"/>
    <p:sldId id="275" r:id="rId5"/>
    <p:sldId id="274" r:id="rId6"/>
    <p:sldId id="277" r:id="rId7"/>
    <p:sldId id="258" r:id="rId8"/>
    <p:sldId id="26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78" r:id="rId19"/>
    <p:sldId id="279" r:id="rId20"/>
    <p:sldId id="281" r:id="rId21"/>
    <p:sldId id="283" r:id="rId22"/>
    <p:sldId id="284" r:id="rId23"/>
    <p:sldId id="285" r:id="rId24"/>
    <p:sldId id="286" r:id="rId25"/>
    <p:sldId id="287" r:id="rId26"/>
    <p:sldId id="288" r:id="rId27"/>
    <p:sldId id="291" r:id="rId28"/>
    <p:sldId id="292" r:id="rId29"/>
    <p:sldId id="293" r:id="rId30"/>
    <p:sldId id="289" r:id="rId31"/>
  </p:sldIdLst>
  <p:sldSz cx="12192000" cy="6858000"/>
  <p:notesSz cx="6797675" cy="9926638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rbe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rbe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rbe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rbe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5230" autoAdjust="0"/>
  </p:normalViewPr>
  <p:slideViewPr>
    <p:cSldViewPr snapToGrid="0">
      <p:cViewPr>
        <p:scale>
          <a:sx n="90" d="100"/>
          <a:sy n="90" d="100"/>
        </p:scale>
        <p:origin x="-1254" y="-3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5071D7-1CA0-49BC-81FB-46651034B6CD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81F8AD0-F26E-4F15-8154-91E12C317874}">
      <dgm:prSet phldrT="[Текст]" custT="1"/>
      <dgm:spPr/>
      <dgm:t>
        <a:bodyPr/>
        <a:lstStyle/>
        <a:p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№ 066/у-02</a:t>
          </a:r>
          <a:endParaRPr lang="ru-RU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B4BC8A-F8F0-4CC4-B71D-58356CECEC44}" type="parTrans" cxnId="{8F013C6F-F820-4533-A318-9BBBA17E771F}">
      <dgm:prSet/>
      <dgm:spPr/>
      <dgm:t>
        <a:bodyPr/>
        <a:lstStyle/>
        <a:p>
          <a:endParaRPr lang="ru-RU"/>
        </a:p>
      </dgm:t>
    </dgm:pt>
    <dgm:pt modelId="{58EF3A61-AB27-46E9-8406-8B566FA7446D}" type="sibTrans" cxnId="{8F013C6F-F820-4533-A318-9BBBA17E771F}">
      <dgm:prSet/>
      <dgm:spPr/>
      <dgm:t>
        <a:bodyPr/>
        <a:lstStyle/>
        <a:p>
          <a:endParaRPr lang="ru-RU"/>
        </a:p>
      </dgm:t>
    </dgm:pt>
    <dgm:pt modelId="{265D8ABF-7B17-4271-A4E6-D1F6BC462FF9}">
      <dgm:prSet phldrT="[Текст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dirty="0" smtClean="0"/>
            <a:t>Статистическая карта выбывшего из стационара круглосуточного пребывания, дневного стационара при больничном учреждении, дневного стационара при амбулаторно-поликлиническом учреждении, стационара на дому</a:t>
          </a:r>
          <a:endParaRPr lang="ru-RU" dirty="0"/>
        </a:p>
      </dgm:t>
    </dgm:pt>
    <dgm:pt modelId="{405074F5-ED47-46B2-AED5-0265EF2B6F9A}" type="parTrans" cxnId="{DAFE98C5-49F4-43A4-99FA-289F08EC84DE}">
      <dgm:prSet/>
      <dgm:spPr/>
      <dgm:t>
        <a:bodyPr/>
        <a:lstStyle/>
        <a:p>
          <a:endParaRPr lang="ru-RU"/>
        </a:p>
      </dgm:t>
    </dgm:pt>
    <dgm:pt modelId="{51A0D8F7-6E03-446E-87E9-2A5CEE5AEB10}" type="sibTrans" cxnId="{DAFE98C5-49F4-43A4-99FA-289F08EC84DE}">
      <dgm:prSet/>
      <dgm:spPr/>
      <dgm:t>
        <a:bodyPr/>
        <a:lstStyle/>
        <a:p>
          <a:endParaRPr lang="ru-RU"/>
        </a:p>
      </dgm:t>
    </dgm:pt>
    <dgm:pt modelId="{4E3F6861-05A4-4F53-83E6-9C067923F576}">
      <dgm:prSet phldrT="[Текст]" custT="1"/>
      <dgm:spPr/>
      <dgm:t>
        <a:bodyPr/>
        <a:lstStyle/>
        <a:p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№ 111/у</a:t>
          </a:r>
          <a:endParaRPr lang="ru-RU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131A87-63A9-4362-9433-3611DF097E78}" type="parTrans" cxnId="{F20DF6C3-E69D-41BC-AEC5-3AFA1DF771BF}">
      <dgm:prSet/>
      <dgm:spPr/>
      <dgm:t>
        <a:bodyPr/>
        <a:lstStyle/>
        <a:p>
          <a:endParaRPr lang="ru-RU"/>
        </a:p>
      </dgm:t>
    </dgm:pt>
    <dgm:pt modelId="{F84E053A-E00F-404B-8EE5-F0B1C1305515}" type="sibTrans" cxnId="{F20DF6C3-E69D-41BC-AEC5-3AFA1DF771BF}">
      <dgm:prSet/>
      <dgm:spPr/>
      <dgm:t>
        <a:bodyPr/>
        <a:lstStyle/>
        <a:p>
          <a:endParaRPr lang="ru-RU"/>
        </a:p>
      </dgm:t>
    </dgm:pt>
    <dgm:pt modelId="{BB5CF01B-248F-4BE9-9788-8EF28ABFBEB9}">
      <dgm:prSet phldrT="[Текст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b="0" dirty="0" smtClean="0"/>
            <a:t>Индивидуальная карта беременной и родильницы</a:t>
          </a:r>
          <a:endParaRPr lang="ru-RU" b="0" dirty="0"/>
        </a:p>
      </dgm:t>
    </dgm:pt>
    <dgm:pt modelId="{028B159C-8BF6-4B67-84A3-83F9C1C1AA4D}" type="parTrans" cxnId="{74EE26DF-D634-45D1-9A26-BB20F5DC2076}">
      <dgm:prSet/>
      <dgm:spPr/>
      <dgm:t>
        <a:bodyPr/>
        <a:lstStyle/>
        <a:p>
          <a:endParaRPr lang="ru-RU"/>
        </a:p>
      </dgm:t>
    </dgm:pt>
    <dgm:pt modelId="{C567B7CE-832F-475E-B2DE-8B3120FF6F51}" type="sibTrans" cxnId="{74EE26DF-D634-45D1-9A26-BB20F5DC2076}">
      <dgm:prSet/>
      <dgm:spPr/>
      <dgm:t>
        <a:bodyPr/>
        <a:lstStyle/>
        <a:p>
          <a:endParaRPr lang="ru-RU"/>
        </a:p>
      </dgm:t>
    </dgm:pt>
    <dgm:pt modelId="{276D753D-4B43-4E6C-9681-9894129C7182}">
      <dgm:prSet phldrT="[Текст]" custT="1"/>
      <dgm:spPr/>
      <dgm:t>
        <a:bodyPr/>
        <a:lstStyle/>
        <a:p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№ 002/у</a:t>
          </a:r>
          <a:endParaRPr lang="ru-RU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45E19E-1504-42D2-B141-FEC3D1E93B63}" type="parTrans" cxnId="{0E6857D9-03A5-4BA6-942A-F120AE8043EC}">
      <dgm:prSet/>
      <dgm:spPr/>
      <dgm:t>
        <a:bodyPr/>
        <a:lstStyle/>
        <a:p>
          <a:endParaRPr lang="ru-RU"/>
        </a:p>
      </dgm:t>
    </dgm:pt>
    <dgm:pt modelId="{2B834C19-6875-4041-8F48-8A8624645E63}" type="sibTrans" cxnId="{0E6857D9-03A5-4BA6-942A-F120AE8043EC}">
      <dgm:prSet/>
      <dgm:spPr/>
      <dgm:t>
        <a:bodyPr/>
        <a:lstStyle/>
        <a:p>
          <a:endParaRPr lang="ru-RU"/>
        </a:p>
      </dgm:t>
    </dgm:pt>
    <dgm:pt modelId="{7D6A5735-E7E0-4E08-8930-D2106B916F93}">
      <dgm:prSet phldrT="[Текст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dirty="0" smtClean="0"/>
            <a:t>Журнал учета приема беременных, рожениц и родильниц</a:t>
          </a:r>
          <a:endParaRPr lang="ru-RU" dirty="0"/>
        </a:p>
      </dgm:t>
    </dgm:pt>
    <dgm:pt modelId="{8F0612FD-A01C-4C95-9647-F8262ABE69D0}" type="parTrans" cxnId="{8760D9AD-4C07-4F13-9FEB-12CAF5A64C2B}">
      <dgm:prSet/>
      <dgm:spPr/>
      <dgm:t>
        <a:bodyPr/>
        <a:lstStyle/>
        <a:p>
          <a:endParaRPr lang="ru-RU"/>
        </a:p>
      </dgm:t>
    </dgm:pt>
    <dgm:pt modelId="{B6FDBD68-1315-42C8-A7B0-8BAF31F59B66}" type="sibTrans" cxnId="{8760D9AD-4C07-4F13-9FEB-12CAF5A64C2B}">
      <dgm:prSet/>
      <dgm:spPr/>
      <dgm:t>
        <a:bodyPr/>
        <a:lstStyle/>
        <a:p>
          <a:endParaRPr lang="ru-RU"/>
        </a:p>
      </dgm:t>
    </dgm:pt>
    <dgm:pt modelId="{39B00D80-6669-47A1-A236-A7459EE31722}" type="pres">
      <dgm:prSet presAssocID="{225071D7-1CA0-49BC-81FB-46651034B6C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7662AB1-14AB-4D1B-9511-A80553EF75A9}" type="pres">
      <dgm:prSet presAssocID="{881F8AD0-F26E-4F15-8154-91E12C317874}" presName="compNode" presStyleCnt="0"/>
      <dgm:spPr/>
    </dgm:pt>
    <dgm:pt modelId="{A5C96C48-A6EF-4C53-9B41-2B5A41C945E7}" type="pres">
      <dgm:prSet presAssocID="{881F8AD0-F26E-4F15-8154-91E12C317874}" presName="aNode" presStyleLbl="bgShp" presStyleIdx="0" presStyleCnt="3"/>
      <dgm:spPr/>
      <dgm:t>
        <a:bodyPr/>
        <a:lstStyle/>
        <a:p>
          <a:endParaRPr lang="ru-RU"/>
        </a:p>
      </dgm:t>
    </dgm:pt>
    <dgm:pt modelId="{3B0FB425-4170-4F9B-B095-8D9BEB306CF4}" type="pres">
      <dgm:prSet presAssocID="{881F8AD0-F26E-4F15-8154-91E12C317874}" presName="textNode" presStyleLbl="bgShp" presStyleIdx="0" presStyleCnt="3"/>
      <dgm:spPr/>
      <dgm:t>
        <a:bodyPr/>
        <a:lstStyle/>
        <a:p>
          <a:endParaRPr lang="ru-RU"/>
        </a:p>
      </dgm:t>
    </dgm:pt>
    <dgm:pt modelId="{57F93C1B-687A-4C43-89AE-CE758970FA61}" type="pres">
      <dgm:prSet presAssocID="{881F8AD0-F26E-4F15-8154-91E12C317874}" presName="compChildNode" presStyleCnt="0"/>
      <dgm:spPr/>
    </dgm:pt>
    <dgm:pt modelId="{2E68C53E-74F6-4ECF-A576-ACC4652C3F9A}" type="pres">
      <dgm:prSet presAssocID="{881F8AD0-F26E-4F15-8154-91E12C317874}" presName="theInnerList" presStyleCnt="0"/>
      <dgm:spPr/>
    </dgm:pt>
    <dgm:pt modelId="{2C3206B9-DA97-435E-9AA4-841D6948D747}" type="pres">
      <dgm:prSet presAssocID="{265D8ABF-7B17-4271-A4E6-D1F6BC462FF9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C86A52-B414-4A8A-82B5-25A7BBF89087}" type="pres">
      <dgm:prSet presAssocID="{881F8AD0-F26E-4F15-8154-91E12C317874}" presName="aSpace" presStyleCnt="0"/>
      <dgm:spPr/>
    </dgm:pt>
    <dgm:pt modelId="{FE4F66F5-C9D6-493E-8CEF-079D6720AF60}" type="pres">
      <dgm:prSet presAssocID="{4E3F6861-05A4-4F53-83E6-9C067923F576}" presName="compNode" presStyleCnt="0"/>
      <dgm:spPr/>
    </dgm:pt>
    <dgm:pt modelId="{7CFC542D-6667-4CC3-A78A-7889E98259B6}" type="pres">
      <dgm:prSet presAssocID="{4E3F6861-05A4-4F53-83E6-9C067923F576}" presName="aNode" presStyleLbl="bgShp" presStyleIdx="1" presStyleCnt="3"/>
      <dgm:spPr/>
      <dgm:t>
        <a:bodyPr/>
        <a:lstStyle/>
        <a:p>
          <a:endParaRPr lang="ru-RU"/>
        </a:p>
      </dgm:t>
    </dgm:pt>
    <dgm:pt modelId="{CBB798C3-57AD-4357-934C-7E40F9B05329}" type="pres">
      <dgm:prSet presAssocID="{4E3F6861-05A4-4F53-83E6-9C067923F576}" presName="textNode" presStyleLbl="bgShp" presStyleIdx="1" presStyleCnt="3"/>
      <dgm:spPr/>
      <dgm:t>
        <a:bodyPr/>
        <a:lstStyle/>
        <a:p>
          <a:endParaRPr lang="ru-RU"/>
        </a:p>
      </dgm:t>
    </dgm:pt>
    <dgm:pt modelId="{1C12116D-9E2C-4A16-8CA5-0F8BD386637B}" type="pres">
      <dgm:prSet presAssocID="{4E3F6861-05A4-4F53-83E6-9C067923F576}" presName="compChildNode" presStyleCnt="0"/>
      <dgm:spPr/>
    </dgm:pt>
    <dgm:pt modelId="{DE64AD4C-F4DD-441A-A4B4-94A468644D0B}" type="pres">
      <dgm:prSet presAssocID="{4E3F6861-05A4-4F53-83E6-9C067923F576}" presName="theInnerList" presStyleCnt="0"/>
      <dgm:spPr/>
    </dgm:pt>
    <dgm:pt modelId="{5201E40B-718E-4168-951F-C662C7E57875}" type="pres">
      <dgm:prSet presAssocID="{BB5CF01B-248F-4BE9-9788-8EF28ABFBEB9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77AC49-D84B-4057-B4A5-0379F62D035C}" type="pres">
      <dgm:prSet presAssocID="{4E3F6861-05A4-4F53-83E6-9C067923F576}" presName="aSpace" presStyleCnt="0"/>
      <dgm:spPr/>
    </dgm:pt>
    <dgm:pt modelId="{10EBE390-0C0B-4D2D-9952-BC6C9DCD8AFB}" type="pres">
      <dgm:prSet presAssocID="{276D753D-4B43-4E6C-9681-9894129C7182}" presName="compNode" presStyleCnt="0"/>
      <dgm:spPr/>
    </dgm:pt>
    <dgm:pt modelId="{5D77D1CD-31B2-4738-99E9-291A167ABAC5}" type="pres">
      <dgm:prSet presAssocID="{276D753D-4B43-4E6C-9681-9894129C7182}" presName="aNode" presStyleLbl="bgShp" presStyleIdx="2" presStyleCnt="3"/>
      <dgm:spPr/>
      <dgm:t>
        <a:bodyPr/>
        <a:lstStyle/>
        <a:p>
          <a:endParaRPr lang="ru-RU"/>
        </a:p>
      </dgm:t>
    </dgm:pt>
    <dgm:pt modelId="{48C79D93-5684-4968-8FF3-52E0DE448C7D}" type="pres">
      <dgm:prSet presAssocID="{276D753D-4B43-4E6C-9681-9894129C7182}" presName="textNode" presStyleLbl="bgShp" presStyleIdx="2" presStyleCnt="3"/>
      <dgm:spPr/>
      <dgm:t>
        <a:bodyPr/>
        <a:lstStyle/>
        <a:p>
          <a:endParaRPr lang="ru-RU"/>
        </a:p>
      </dgm:t>
    </dgm:pt>
    <dgm:pt modelId="{DB9CE664-AB01-4B39-ADC6-6FB85D8BB8E6}" type="pres">
      <dgm:prSet presAssocID="{276D753D-4B43-4E6C-9681-9894129C7182}" presName="compChildNode" presStyleCnt="0"/>
      <dgm:spPr/>
    </dgm:pt>
    <dgm:pt modelId="{E9C14ADB-8B6F-4FEA-9286-2AD70754A81C}" type="pres">
      <dgm:prSet presAssocID="{276D753D-4B43-4E6C-9681-9894129C7182}" presName="theInnerList" presStyleCnt="0"/>
      <dgm:spPr/>
    </dgm:pt>
    <dgm:pt modelId="{AF76E727-1649-469A-B4D0-76D885147EB4}" type="pres">
      <dgm:prSet presAssocID="{7D6A5735-E7E0-4E08-8930-D2106B916F93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DEBB85-80EE-4BE2-8ABD-1B2B2F33B16A}" type="presOf" srcId="{881F8AD0-F26E-4F15-8154-91E12C317874}" destId="{3B0FB425-4170-4F9B-B095-8D9BEB306CF4}" srcOrd="1" destOrd="0" presId="urn:microsoft.com/office/officeart/2005/8/layout/lProcess2"/>
    <dgm:cxn modelId="{0E6857D9-03A5-4BA6-942A-F120AE8043EC}" srcId="{225071D7-1CA0-49BC-81FB-46651034B6CD}" destId="{276D753D-4B43-4E6C-9681-9894129C7182}" srcOrd="2" destOrd="0" parTransId="{4E45E19E-1504-42D2-B141-FEC3D1E93B63}" sibTransId="{2B834C19-6875-4041-8F48-8A8624645E63}"/>
    <dgm:cxn modelId="{34CBAE7F-8497-4B85-ABDC-445CCF2F14A1}" type="presOf" srcId="{225071D7-1CA0-49BC-81FB-46651034B6CD}" destId="{39B00D80-6669-47A1-A236-A7459EE31722}" srcOrd="0" destOrd="0" presId="urn:microsoft.com/office/officeart/2005/8/layout/lProcess2"/>
    <dgm:cxn modelId="{F5C00B0E-856B-4C34-9E73-42E25B2B150D}" type="presOf" srcId="{7D6A5735-E7E0-4E08-8930-D2106B916F93}" destId="{AF76E727-1649-469A-B4D0-76D885147EB4}" srcOrd="0" destOrd="0" presId="urn:microsoft.com/office/officeart/2005/8/layout/lProcess2"/>
    <dgm:cxn modelId="{F20DF6C3-E69D-41BC-AEC5-3AFA1DF771BF}" srcId="{225071D7-1CA0-49BC-81FB-46651034B6CD}" destId="{4E3F6861-05A4-4F53-83E6-9C067923F576}" srcOrd="1" destOrd="0" parTransId="{92131A87-63A9-4362-9433-3611DF097E78}" sibTransId="{F84E053A-E00F-404B-8EE5-F0B1C1305515}"/>
    <dgm:cxn modelId="{8F013C6F-F820-4533-A318-9BBBA17E771F}" srcId="{225071D7-1CA0-49BC-81FB-46651034B6CD}" destId="{881F8AD0-F26E-4F15-8154-91E12C317874}" srcOrd="0" destOrd="0" parTransId="{5DB4BC8A-F8F0-4CC4-B71D-58356CECEC44}" sibTransId="{58EF3A61-AB27-46E9-8406-8B566FA7446D}"/>
    <dgm:cxn modelId="{758074C3-8FE7-42A8-848B-1A8A20ABD1FD}" type="presOf" srcId="{BB5CF01B-248F-4BE9-9788-8EF28ABFBEB9}" destId="{5201E40B-718E-4168-951F-C662C7E57875}" srcOrd="0" destOrd="0" presId="urn:microsoft.com/office/officeart/2005/8/layout/lProcess2"/>
    <dgm:cxn modelId="{F54124C4-8DBF-4E0B-9B2E-E1FA4AE9FEE1}" type="presOf" srcId="{276D753D-4B43-4E6C-9681-9894129C7182}" destId="{48C79D93-5684-4968-8FF3-52E0DE448C7D}" srcOrd="1" destOrd="0" presId="urn:microsoft.com/office/officeart/2005/8/layout/lProcess2"/>
    <dgm:cxn modelId="{DE8C8045-23F3-4791-A749-AD32AA81AD1D}" type="presOf" srcId="{4E3F6861-05A4-4F53-83E6-9C067923F576}" destId="{7CFC542D-6667-4CC3-A78A-7889E98259B6}" srcOrd="0" destOrd="0" presId="urn:microsoft.com/office/officeart/2005/8/layout/lProcess2"/>
    <dgm:cxn modelId="{C6458077-5EC0-439C-95F3-ED14C07C5AB7}" type="presOf" srcId="{4E3F6861-05A4-4F53-83E6-9C067923F576}" destId="{CBB798C3-57AD-4357-934C-7E40F9B05329}" srcOrd="1" destOrd="0" presId="urn:microsoft.com/office/officeart/2005/8/layout/lProcess2"/>
    <dgm:cxn modelId="{535FD327-8772-4EA0-9EA9-C5644539E915}" type="presOf" srcId="{881F8AD0-F26E-4F15-8154-91E12C317874}" destId="{A5C96C48-A6EF-4C53-9B41-2B5A41C945E7}" srcOrd="0" destOrd="0" presId="urn:microsoft.com/office/officeart/2005/8/layout/lProcess2"/>
    <dgm:cxn modelId="{1D59DD28-7D74-4EF9-91B8-3B856E2DDE7F}" type="presOf" srcId="{276D753D-4B43-4E6C-9681-9894129C7182}" destId="{5D77D1CD-31B2-4738-99E9-291A167ABAC5}" srcOrd="0" destOrd="0" presId="urn:microsoft.com/office/officeart/2005/8/layout/lProcess2"/>
    <dgm:cxn modelId="{DAFE98C5-49F4-43A4-99FA-289F08EC84DE}" srcId="{881F8AD0-F26E-4F15-8154-91E12C317874}" destId="{265D8ABF-7B17-4271-A4E6-D1F6BC462FF9}" srcOrd="0" destOrd="0" parTransId="{405074F5-ED47-46B2-AED5-0265EF2B6F9A}" sibTransId="{51A0D8F7-6E03-446E-87E9-2A5CEE5AEB10}"/>
    <dgm:cxn modelId="{8760D9AD-4C07-4F13-9FEB-12CAF5A64C2B}" srcId="{276D753D-4B43-4E6C-9681-9894129C7182}" destId="{7D6A5735-E7E0-4E08-8930-D2106B916F93}" srcOrd="0" destOrd="0" parTransId="{8F0612FD-A01C-4C95-9647-F8262ABE69D0}" sibTransId="{B6FDBD68-1315-42C8-A7B0-8BAF31F59B66}"/>
    <dgm:cxn modelId="{ADFC9364-82A8-4E80-8C25-40CF2DBE50E0}" type="presOf" srcId="{265D8ABF-7B17-4271-A4E6-D1F6BC462FF9}" destId="{2C3206B9-DA97-435E-9AA4-841D6948D747}" srcOrd="0" destOrd="0" presId="urn:microsoft.com/office/officeart/2005/8/layout/lProcess2"/>
    <dgm:cxn modelId="{74EE26DF-D634-45D1-9A26-BB20F5DC2076}" srcId="{4E3F6861-05A4-4F53-83E6-9C067923F576}" destId="{BB5CF01B-248F-4BE9-9788-8EF28ABFBEB9}" srcOrd="0" destOrd="0" parTransId="{028B159C-8BF6-4B67-84A3-83F9C1C1AA4D}" sibTransId="{C567B7CE-832F-475E-B2DE-8B3120FF6F51}"/>
    <dgm:cxn modelId="{4427D3C8-E230-4C34-AE3F-D1E45921D1FB}" type="presParOf" srcId="{39B00D80-6669-47A1-A236-A7459EE31722}" destId="{17662AB1-14AB-4D1B-9511-A80553EF75A9}" srcOrd="0" destOrd="0" presId="urn:microsoft.com/office/officeart/2005/8/layout/lProcess2"/>
    <dgm:cxn modelId="{6D90BB2D-CB36-419F-8142-86F31430F94A}" type="presParOf" srcId="{17662AB1-14AB-4D1B-9511-A80553EF75A9}" destId="{A5C96C48-A6EF-4C53-9B41-2B5A41C945E7}" srcOrd="0" destOrd="0" presId="urn:microsoft.com/office/officeart/2005/8/layout/lProcess2"/>
    <dgm:cxn modelId="{A12AF3D1-2EFD-49C9-A5B6-77525CF27E0C}" type="presParOf" srcId="{17662AB1-14AB-4D1B-9511-A80553EF75A9}" destId="{3B0FB425-4170-4F9B-B095-8D9BEB306CF4}" srcOrd="1" destOrd="0" presId="urn:microsoft.com/office/officeart/2005/8/layout/lProcess2"/>
    <dgm:cxn modelId="{A33E1F0D-7A29-4045-A84D-FF4B61D91910}" type="presParOf" srcId="{17662AB1-14AB-4D1B-9511-A80553EF75A9}" destId="{57F93C1B-687A-4C43-89AE-CE758970FA61}" srcOrd="2" destOrd="0" presId="urn:microsoft.com/office/officeart/2005/8/layout/lProcess2"/>
    <dgm:cxn modelId="{471F00D0-E2EC-4858-8EEC-99C59A0754AA}" type="presParOf" srcId="{57F93C1B-687A-4C43-89AE-CE758970FA61}" destId="{2E68C53E-74F6-4ECF-A576-ACC4652C3F9A}" srcOrd="0" destOrd="0" presId="urn:microsoft.com/office/officeart/2005/8/layout/lProcess2"/>
    <dgm:cxn modelId="{B320309A-E6F9-4A90-BDB5-ADE05A78C4D1}" type="presParOf" srcId="{2E68C53E-74F6-4ECF-A576-ACC4652C3F9A}" destId="{2C3206B9-DA97-435E-9AA4-841D6948D747}" srcOrd="0" destOrd="0" presId="urn:microsoft.com/office/officeart/2005/8/layout/lProcess2"/>
    <dgm:cxn modelId="{107C989B-3458-4BB1-8795-291DC2E753B7}" type="presParOf" srcId="{39B00D80-6669-47A1-A236-A7459EE31722}" destId="{5BC86A52-B414-4A8A-82B5-25A7BBF89087}" srcOrd="1" destOrd="0" presId="urn:microsoft.com/office/officeart/2005/8/layout/lProcess2"/>
    <dgm:cxn modelId="{570737B8-DF24-4002-A0B8-2B16E55E8D27}" type="presParOf" srcId="{39B00D80-6669-47A1-A236-A7459EE31722}" destId="{FE4F66F5-C9D6-493E-8CEF-079D6720AF60}" srcOrd="2" destOrd="0" presId="urn:microsoft.com/office/officeart/2005/8/layout/lProcess2"/>
    <dgm:cxn modelId="{DA4FC260-E967-4210-A1FB-32F6665F7166}" type="presParOf" srcId="{FE4F66F5-C9D6-493E-8CEF-079D6720AF60}" destId="{7CFC542D-6667-4CC3-A78A-7889E98259B6}" srcOrd="0" destOrd="0" presId="urn:microsoft.com/office/officeart/2005/8/layout/lProcess2"/>
    <dgm:cxn modelId="{072E6817-2F2C-4878-AB34-63342BD017A2}" type="presParOf" srcId="{FE4F66F5-C9D6-493E-8CEF-079D6720AF60}" destId="{CBB798C3-57AD-4357-934C-7E40F9B05329}" srcOrd="1" destOrd="0" presId="urn:microsoft.com/office/officeart/2005/8/layout/lProcess2"/>
    <dgm:cxn modelId="{67C3E35D-B9FD-4934-A86A-124A026AA854}" type="presParOf" srcId="{FE4F66F5-C9D6-493E-8CEF-079D6720AF60}" destId="{1C12116D-9E2C-4A16-8CA5-0F8BD386637B}" srcOrd="2" destOrd="0" presId="urn:microsoft.com/office/officeart/2005/8/layout/lProcess2"/>
    <dgm:cxn modelId="{5AE84E85-DC75-4C23-8F20-684BC9FAB840}" type="presParOf" srcId="{1C12116D-9E2C-4A16-8CA5-0F8BD386637B}" destId="{DE64AD4C-F4DD-441A-A4B4-94A468644D0B}" srcOrd="0" destOrd="0" presId="urn:microsoft.com/office/officeart/2005/8/layout/lProcess2"/>
    <dgm:cxn modelId="{DF8AFCAC-B9BB-4E1A-8055-87520D56CD44}" type="presParOf" srcId="{DE64AD4C-F4DD-441A-A4B4-94A468644D0B}" destId="{5201E40B-718E-4168-951F-C662C7E57875}" srcOrd="0" destOrd="0" presId="urn:microsoft.com/office/officeart/2005/8/layout/lProcess2"/>
    <dgm:cxn modelId="{C98CBCDF-751C-4019-9EDB-FA1BAA2A7FD2}" type="presParOf" srcId="{39B00D80-6669-47A1-A236-A7459EE31722}" destId="{D377AC49-D84B-4057-B4A5-0379F62D035C}" srcOrd="3" destOrd="0" presId="urn:microsoft.com/office/officeart/2005/8/layout/lProcess2"/>
    <dgm:cxn modelId="{3DCCE86E-5A0A-4BBC-BA29-93B1CF08A89C}" type="presParOf" srcId="{39B00D80-6669-47A1-A236-A7459EE31722}" destId="{10EBE390-0C0B-4D2D-9952-BC6C9DCD8AFB}" srcOrd="4" destOrd="0" presId="urn:microsoft.com/office/officeart/2005/8/layout/lProcess2"/>
    <dgm:cxn modelId="{6CC77500-4790-49FE-96AD-7DED9FEECB57}" type="presParOf" srcId="{10EBE390-0C0B-4D2D-9952-BC6C9DCD8AFB}" destId="{5D77D1CD-31B2-4738-99E9-291A167ABAC5}" srcOrd="0" destOrd="0" presId="urn:microsoft.com/office/officeart/2005/8/layout/lProcess2"/>
    <dgm:cxn modelId="{E8A090F3-61B7-4084-B1AE-87EF01C32DF1}" type="presParOf" srcId="{10EBE390-0C0B-4D2D-9952-BC6C9DCD8AFB}" destId="{48C79D93-5684-4968-8FF3-52E0DE448C7D}" srcOrd="1" destOrd="0" presId="urn:microsoft.com/office/officeart/2005/8/layout/lProcess2"/>
    <dgm:cxn modelId="{FF761CA4-A8EA-4C74-8661-5214A6A96282}" type="presParOf" srcId="{10EBE390-0C0B-4D2D-9952-BC6C9DCD8AFB}" destId="{DB9CE664-AB01-4B39-ADC6-6FB85D8BB8E6}" srcOrd="2" destOrd="0" presId="urn:microsoft.com/office/officeart/2005/8/layout/lProcess2"/>
    <dgm:cxn modelId="{EA0472F1-5296-4B41-87C8-9CF1D07BDC89}" type="presParOf" srcId="{DB9CE664-AB01-4B39-ADC6-6FB85D8BB8E6}" destId="{E9C14ADB-8B6F-4FEA-9286-2AD70754A81C}" srcOrd="0" destOrd="0" presId="urn:microsoft.com/office/officeart/2005/8/layout/lProcess2"/>
    <dgm:cxn modelId="{11BDC19B-3AD4-4A46-A6FD-C83AD83AB4FB}" type="presParOf" srcId="{E9C14ADB-8B6F-4FEA-9286-2AD70754A81C}" destId="{AF76E727-1649-469A-B4D0-76D885147EB4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C7529DA-4B7C-423F-81DB-6CFD5E3D0ADC}" type="doc">
      <dgm:prSet loTypeId="urn:microsoft.com/office/officeart/2005/8/layout/target3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B4B4076-233A-4C9F-A8D2-C66FB98B7F76}">
      <dgm:prSet phldrT="[Text]"/>
      <dgm:spPr/>
      <dgm:t>
        <a:bodyPr/>
        <a:lstStyle/>
        <a:p>
          <a:r>
            <a:rPr lang="ru-RU" b="1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Таблица 1000</a:t>
          </a:r>
        </a:p>
        <a:p>
          <a:r>
            <a:rPr lang="ru-RU" b="1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1100;1101;1102;1103;1104; 1105</a:t>
          </a:r>
          <a:endParaRPr lang="ru-RU" b="1" noProof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609B08-20DA-4F0B-86A7-5DAA2617C4B7}" type="parTrans" cxnId="{9667A6C6-B80B-4EFF-8D95-56FE0623E458}">
      <dgm:prSet/>
      <dgm:spPr/>
      <dgm:t>
        <a:bodyPr/>
        <a:lstStyle/>
        <a:p>
          <a:endParaRPr lang="en-US"/>
        </a:p>
      </dgm:t>
    </dgm:pt>
    <dgm:pt modelId="{3F1F5BA9-3F6F-43E1-999C-B228902F6D1A}" type="sibTrans" cxnId="{9667A6C6-B80B-4EFF-8D95-56FE0623E458}">
      <dgm:prSet/>
      <dgm:spPr/>
      <dgm:t>
        <a:bodyPr/>
        <a:lstStyle/>
        <a:p>
          <a:endParaRPr lang="en-US"/>
        </a:p>
      </dgm:t>
    </dgm:pt>
    <dgm:pt modelId="{2D8BB8AD-33AD-4128-B80C-D3B16F343070}">
      <dgm:prSet phldrT="[Text]"/>
      <dgm:spPr/>
      <dgm:t>
        <a:bodyPr/>
        <a:lstStyle/>
        <a:p>
          <a:r>
            <a:rPr lang="ru-RU" noProof="0" dirty="0" smtClean="0"/>
            <a:t>Прерывание беременности в срок до 12 недель</a:t>
          </a:r>
          <a:endParaRPr lang="ru-RU" noProof="0" dirty="0"/>
        </a:p>
      </dgm:t>
    </dgm:pt>
    <dgm:pt modelId="{A8C1ADE9-730E-4582-92DA-79E305F42755}" type="parTrans" cxnId="{1A6757D2-537B-46DD-98F4-D63EDE2F7A6C}">
      <dgm:prSet/>
      <dgm:spPr/>
      <dgm:t>
        <a:bodyPr/>
        <a:lstStyle/>
        <a:p>
          <a:endParaRPr lang="en-US"/>
        </a:p>
      </dgm:t>
    </dgm:pt>
    <dgm:pt modelId="{BFAC7E68-3BAA-4A1A-A5F8-BA9E21528B48}" type="sibTrans" cxnId="{1A6757D2-537B-46DD-98F4-D63EDE2F7A6C}">
      <dgm:prSet/>
      <dgm:spPr/>
      <dgm:t>
        <a:bodyPr/>
        <a:lstStyle/>
        <a:p>
          <a:endParaRPr lang="en-US"/>
        </a:p>
      </dgm:t>
    </dgm:pt>
    <dgm:pt modelId="{9BA50D57-DBF6-49DF-B5B8-A55FDC6E415C}">
      <dgm:prSet phldrT="[Text]"/>
      <dgm:spPr/>
      <dgm:t>
        <a:bodyPr/>
        <a:lstStyle/>
        <a:p>
          <a:r>
            <a:rPr lang="ru-RU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Таблица 2000</a:t>
          </a:r>
        </a:p>
        <a:p>
          <a:r>
            <a:rPr lang="ru-RU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2100; 2101; 2102; 2103; 2104; 2105</a:t>
          </a:r>
          <a:endParaRPr lang="ru-RU" b="1" noProof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2817E4-8B33-432D-9741-7F7065BBA7F7}" type="parTrans" cxnId="{D19D8516-5E7F-4A68-A45E-F93D7B27DE2F}">
      <dgm:prSet/>
      <dgm:spPr/>
      <dgm:t>
        <a:bodyPr/>
        <a:lstStyle/>
        <a:p>
          <a:endParaRPr lang="en-US"/>
        </a:p>
      </dgm:t>
    </dgm:pt>
    <dgm:pt modelId="{4E8B306A-1BBD-4D17-979C-630E919DFB88}" type="sibTrans" cxnId="{D19D8516-5E7F-4A68-A45E-F93D7B27DE2F}">
      <dgm:prSet/>
      <dgm:spPr/>
      <dgm:t>
        <a:bodyPr/>
        <a:lstStyle/>
        <a:p>
          <a:endParaRPr lang="en-US"/>
        </a:p>
      </dgm:t>
    </dgm:pt>
    <dgm:pt modelId="{A809E276-E84A-40E1-9F15-DD3DCA0005A3}">
      <dgm:prSet phldrT="[Text]"/>
      <dgm:spPr/>
      <dgm:t>
        <a:bodyPr/>
        <a:lstStyle/>
        <a:p>
          <a:r>
            <a:rPr lang="ru-RU" noProof="0" dirty="0" smtClean="0"/>
            <a:t>Прерывание беременности в срок с 12 до 22 недель</a:t>
          </a:r>
          <a:endParaRPr lang="ru-RU" noProof="0" dirty="0"/>
        </a:p>
      </dgm:t>
    </dgm:pt>
    <dgm:pt modelId="{DC3DB3CC-B237-4B06-9208-67E99C2DA484}" type="parTrans" cxnId="{A6913866-5825-4B67-9F82-62014A7F8897}">
      <dgm:prSet/>
      <dgm:spPr/>
      <dgm:t>
        <a:bodyPr/>
        <a:lstStyle/>
        <a:p>
          <a:endParaRPr lang="en-US"/>
        </a:p>
      </dgm:t>
    </dgm:pt>
    <dgm:pt modelId="{4944361B-628A-4532-B857-2CB763ED0A5B}" type="sibTrans" cxnId="{A6913866-5825-4B67-9F82-62014A7F8897}">
      <dgm:prSet/>
      <dgm:spPr/>
      <dgm:t>
        <a:bodyPr/>
        <a:lstStyle/>
        <a:p>
          <a:endParaRPr lang="en-US"/>
        </a:p>
      </dgm:t>
    </dgm:pt>
    <dgm:pt modelId="{DCE0648A-5572-4678-8E12-434EC9142EF1}">
      <dgm:prSet phldrT="[Text]"/>
      <dgm:spPr/>
      <dgm:t>
        <a:bodyPr/>
        <a:lstStyle/>
        <a:p>
          <a:r>
            <a:rPr lang="ru-RU" b="1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Таблица 3000</a:t>
          </a:r>
          <a:endParaRPr lang="ru-RU" b="1" noProof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928BD4-5DE9-4583-9878-DFE840EB45A9}" type="parTrans" cxnId="{B8875740-868C-4808-8EAC-47C63A7B0653}">
      <dgm:prSet/>
      <dgm:spPr/>
      <dgm:t>
        <a:bodyPr/>
        <a:lstStyle/>
        <a:p>
          <a:endParaRPr lang="en-US"/>
        </a:p>
      </dgm:t>
    </dgm:pt>
    <dgm:pt modelId="{69EF6CC7-4CD1-402A-A691-8E12430B80E4}" type="sibTrans" cxnId="{B8875740-868C-4808-8EAC-47C63A7B0653}">
      <dgm:prSet/>
      <dgm:spPr/>
      <dgm:t>
        <a:bodyPr/>
        <a:lstStyle/>
        <a:p>
          <a:endParaRPr lang="en-US"/>
        </a:p>
      </dgm:t>
    </dgm:pt>
    <dgm:pt modelId="{AC0508E8-ED81-41D1-9578-1B6094830F8C}">
      <dgm:prSet phldrT="[Text]"/>
      <dgm:spPr/>
      <dgm:t>
        <a:bodyPr/>
        <a:lstStyle/>
        <a:p>
          <a:r>
            <a:rPr lang="ru-RU" noProof="0" dirty="0" smtClean="0"/>
            <a:t>Число женщин, умерших от прерывания беременности</a:t>
          </a:r>
          <a:endParaRPr lang="ru-RU" noProof="0" dirty="0"/>
        </a:p>
      </dgm:t>
    </dgm:pt>
    <dgm:pt modelId="{C759A673-0357-4FD1-865B-2D3CEFF9D514}" type="parTrans" cxnId="{1AB46BC7-6F8C-43FB-8AEA-079786100219}">
      <dgm:prSet/>
      <dgm:spPr/>
      <dgm:t>
        <a:bodyPr/>
        <a:lstStyle/>
        <a:p>
          <a:endParaRPr lang="en-US"/>
        </a:p>
      </dgm:t>
    </dgm:pt>
    <dgm:pt modelId="{B4A12B0D-88B8-461F-8D36-0FD44C31FD44}" type="sibTrans" cxnId="{1AB46BC7-6F8C-43FB-8AEA-079786100219}">
      <dgm:prSet/>
      <dgm:spPr/>
      <dgm:t>
        <a:bodyPr/>
        <a:lstStyle/>
        <a:p>
          <a:endParaRPr lang="en-US"/>
        </a:p>
      </dgm:t>
    </dgm:pt>
    <dgm:pt modelId="{B308BFF2-F538-403B-8A02-DB8BDA6B2719}" type="pres">
      <dgm:prSet presAssocID="{1C7529DA-4B7C-423F-81DB-6CFD5E3D0ADC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7B078F5-8F08-47E0-A4F8-94613BBABB9C}" type="pres">
      <dgm:prSet presAssocID="{3B4B4076-233A-4C9F-A8D2-C66FB98B7F76}" presName="circle1" presStyleLbl="node1" presStyleIdx="0" presStyleCnt="3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en-US"/>
        </a:p>
      </dgm:t>
    </dgm:pt>
    <dgm:pt modelId="{F5626BAC-AC5C-44F5-B21A-3195343B0134}" type="pres">
      <dgm:prSet presAssocID="{3B4B4076-233A-4C9F-A8D2-C66FB98B7F76}" presName="space" presStyleCnt="0"/>
      <dgm:spPr/>
      <dgm:t>
        <a:bodyPr/>
        <a:lstStyle/>
        <a:p>
          <a:endParaRPr lang="en-US"/>
        </a:p>
      </dgm:t>
    </dgm:pt>
    <dgm:pt modelId="{BD3BE9F0-0CAC-4157-9E46-0F0134B9F740}" type="pres">
      <dgm:prSet presAssocID="{3B4B4076-233A-4C9F-A8D2-C66FB98B7F76}" presName="rect1" presStyleLbl="alignAcc1" presStyleIdx="0" presStyleCnt="3"/>
      <dgm:spPr/>
      <dgm:t>
        <a:bodyPr/>
        <a:lstStyle/>
        <a:p>
          <a:endParaRPr lang="en-US"/>
        </a:p>
      </dgm:t>
    </dgm:pt>
    <dgm:pt modelId="{42D4A862-359B-44CF-8CA5-94211F5C18E7}" type="pres">
      <dgm:prSet presAssocID="{9BA50D57-DBF6-49DF-B5B8-A55FDC6E415C}" presName="vertSpace2" presStyleLbl="node1" presStyleIdx="0" presStyleCnt="3"/>
      <dgm:spPr/>
      <dgm:t>
        <a:bodyPr/>
        <a:lstStyle/>
        <a:p>
          <a:endParaRPr lang="en-US"/>
        </a:p>
      </dgm:t>
    </dgm:pt>
    <dgm:pt modelId="{CC0488D7-AB8B-4CB7-BE9B-5C470E029F54}" type="pres">
      <dgm:prSet presAssocID="{9BA50D57-DBF6-49DF-B5B8-A55FDC6E415C}" presName="circle2" presStyleLbl="node1" presStyleIdx="1" presStyleCnt="3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endParaRPr lang="en-US"/>
        </a:p>
      </dgm:t>
    </dgm:pt>
    <dgm:pt modelId="{F2D11CBB-27D3-4C6C-B610-9E25E398FE2B}" type="pres">
      <dgm:prSet presAssocID="{9BA50D57-DBF6-49DF-B5B8-A55FDC6E415C}" presName="rect2" presStyleLbl="alignAcc1" presStyleIdx="1" presStyleCnt="3"/>
      <dgm:spPr/>
      <dgm:t>
        <a:bodyPr/>
        <a:lstStyle/>
        <a:p>
          <a:endParaRPr lang="en-US"/>
        </a:p>
      </dgm:t>
    </dgm:pt>
    <dgm:pt modelId="{6537C74C-157F-4BFC-9AA2-F847C60375F3}" type="pres">
      <dgm:prSet presAssocID="{DCE0648A-5572-4678-8E12-434EC9142EF1}" presName="vertSpace3" presStyleLbl="node1" presStyleIdx="1" presStyleCnt="3"/>
      <dgm:spPr/>
      <dgm:t>
        <a:bodyPr/>
        <a:lstStyle/>
        <a:p>
          <a:endParaRPr lang="en-US"/>
        </a:p>
      </dgm:t>
    </dgm:pt>
    <dgm:pt modelId="{65ACC6ED-26AD-412F-A0DE-EF20BC771EE5}" type="pres">
      <dgm:prSet presAssocID="{DCE0648A-5572-4678-8E12-434EC9142EF1}" presName="circle3" presStyleLbl="node1" presStyleIdx="2" presStyleCnt="3"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5D617F1E-53C0-4096-832F-9EE948F88D6F}" type="pres">
      <dgm:prSet presAssocID="{DCE0648A-5572-4678-8E12-434EC9142EF1}" presName="rect3" presStyleLbl="alignAcc1" presStyleIdx="2" presStyleCnt="3"/>
      <dgm:spPr/>
      <dgm:t>
        <a:bodyPr/>
        <a:lstStyle/>
        <a:p>
          <a:endParaRPr lang="en-US"/>
        </a:p>
      </dgm:t>
    </dgm:pt>
    <dgm:pt modelId="{8F42F309-598E-4BB4-90F1-50E43FA524CC}" type="pres">
      <dgm:prSet presAssocID="{3B4B4076-233A-4C9F-A8D2-C66FB98B7F76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7249F5-6A43-4677-858A-4209B274B459}" type="pres">
      <dgm:prSet presAssocID="{3B4B4076-233A-4C9F-A8D2-C66FB98B7F76}" presName="rect1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219803-8DC6-45F6-82DC-A32CC3A9CD7F}" type="pres">
      <dgm:prSet presAssocID="{9BA50D57-DBF6-49DF-B5B8-A55FDC6E415C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E3DE41-7537-4441-8B1C-5E8BE18ACA77}" type="pres">
      <dgm:prSet presAssocID="{9BA50D57-DBF6-49DF-B5B8-A55FDC6E415C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D7FEF1-1639-4E5D-83AD-F0D9A362B7EA}" type="pres">
      <dgm:prSet presAssocID="{DCE0648A-5572-4678-8E12-434EC9142EF1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8D26A5-DBB8-4E90-9DA9-227A2AD5DEB3}" type="pres">
      <dgm:prSet presAssocID="{DCE0648A-5572-4678-8E12-434EC9142EF1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98DBF92-64A5-4F82-B23F-F42B8A6B7D6E}" type="presOf" srcId="{3B4B4076-233A-4C9F-A8D2-C66FB98B7F76}" destId="{BD3BE9F0-0CAC-4157-9E46-0F0134B9F740}" srcOrd="0" destOrd="0" presId="urn:microsoft.com/office/officeart/2005/8/layout/target3"/>
    <dgm:cxn modelId="{D19D8516-5E7F-4A68-A45E-F93D7B27DE2F}" srcId="{1C7529DA-4B7C-423F-81DB-6CFD5E3D0ADC}" destId="{9BA50D57-DBF6-49DF-B5B8-A55FDC6E415C}" srcOrd="1" destOrd="0" parTransId="{1A2817E4-8B33-432D-9741-7F7065BBA7F7}" sibTransId="{4E8B306A-1BBD-4D17-979C-630E919DFB88}"/>
    <dgm:cxn modelId="{E2FE3F41-8BF4-4F0B-A594-69A428789842}" type="presOf" srcId="{9BA50D57-DBF6-49DF-B5B8-A55FDC6E415C}" destId="{F2D11CBB-27D3-4C6C-B610-9E25E398FE2B}" srcOrd="0" destOrd="0" presId="urn:microsoft.com/office/officeart/2005/8/layout/target3"/>
    <dgm:cxn modelId="{87597BCB-37EC-4A0A-8E01-2634470ED63A}" type="presOf" srcId="{DCE0648A-5572-4678-8E12-434EC9142EF1}" destId="{ABD7FEF1-1639-4E5D-83AD-F0D9A362B7EA}" srcOrd="1" destOrd="0" presId="urn:microsoft.com/office/officeart/2005/8/layout/target3"/>
    <dgm:cxn modelId="{EBFF8698-AA9F-404E-A3F7-3A34430CDD86}" type="presOf" srcId="{2D8BB8AD-33AD-4128-B80C-D3B16F343070}" destId="{8C7249F5-6A43-4677-858A-4209B274B459}" srcOrd="0" destOrd="0" presId="urn:microsoft.com/office/officeart/2005/8/layout/target3"/>
    <dgm:cxn modelId="{A6913866-5825-4B67-9F82-62014A7F8897}" srcId="{9BA50D57-DBF6-49DF-B5B8-A55FDC6E415C}" destId="{A809E276-E84A-40E1-9F15-DD3DCA0005A3}" srcOrd="0" destOrd="0" parTransId="{DC3DB3CC-B237-4B06-9208-67E99C2DA484}" sibTransId="{4944361B-628A-4532-B857-2CB763ED0A5B}"/>
    <dgm:cxn modelId="{CA0E6744-D16A-45A7-9390-3FAFDD1AE6D7}" type="presOf" srcId="{9BA50D57-DBF6-49DF-B5B8-A55FDC6E415C}" destId="{46219803-8DC6-45F6-82DC-A32CC3A9CD7F}" srcOrd="1" destOrd="0" presId="urn:microsoft.com/office/officeart/2005/8/layout/target3"/>
    <dgm:cxn modelId="{9667A6C6-B80B-4EFF-8D95-56FE0623E458}" srcId="{1C7529DA-4B7C-423F-81DB-6CFD5E3D0ADC}" destId="{3B4B4076-233A-4C9F-A8D2-C66FB98B7F76}" srcOrd="0" destOrd="0" parTransId="{52609B08-20DA-4F0B-86A7-5DAA2617C4B7}" sibTransId="{3F1F5BA9-3F6F-43E1-999C-B228902F6D1A}"/>
    <dgm:cxn modelId="{1AB46BC7-6F8C-43FB-8AEA-079786100219}" srcId="{DCE0648A-5572-4678-8E12-434EC9142EF1}" destId="{AC0508E8-ED81-41D1-9578-1B6094830F8C}" srcOrd="0" destOrd="0" parTransId="{C759A673-0357-4FD1-865B-2D3CEFF9D514}" sibTransId="{B4A12B0D-88B8-461F-8D36-0FD44C31FD44}"/>
    <dgm:cxn modelId="{1A6757D2-537B-46DD-98F4-D63EDE2F7A6C}" srcId="{3B4B4076-233A-4C9F-A8D2-C66FB98B7F76}" destId="{2D8BB8AD-33AD-4128-B80C-D3B16F343070}" srcOrd="0" destOrd="0" parTransId="{A8C1ADE9-730E-4582-92DA-79E305F42755}" sibTransId="{BFAC7E68-3BAA-4A1A-A5F8-BA9E21528B48}"/>
    <dgm:cxn modelId="{B2882656-9FFE-44A0-9C96-167CF725029F}" type="presOf" srcId="{3B4B4076-233A-4C9F-A8D2-C66FB98B7F76}" destId="{8F42F309-598E-4BB4-90F1-50E43FA524CC}" srcOrd="1" destOrd="0" presId="urn:microsoft.com/office/officeart/2005/8/layout/target3"/>
    <dgm:cxn modelId="{B8875740-868C-4808-8EAC-47C63A7B0653}" srcId="{1C7529DA-4B7C-423F-81DB-6CFD5E3D0ADC}" destId="{DCE0648A-5572-4678-8E12-434EC9142EF1}" srcOrd="2" destOrd="0" parTransId="{E3928BD4-5DE9-4583-9878-DFE840EB45A9}" sibTransId="{69EF6CC7-4CD1-402A-A691-8E12430B80E4}"/>
    <dgm:cxn modelId="{E9165960-22DD-4A6E-9853-BAD1B30B4336}" type="presOf" srcId="{A809E276-E84A-40E1-9F15-DD3DCA0005A3}" destId="{DBE3DE41-7537-4441-8B1C-5E8BE18ACA77}" srcOrd="0" destOrd="0" presId="urn:microsoft.com/office/officeart/2005/8/layout/target3"/>
    <dgm:cxn modelId="{6DC81644-18B0-403F-B05C-501A62A17C2D}" type="presOf" srcId="{1C7529DA-4B7C-423F-81DB-6CFD5E3D0ADC}" destId="{B308BFF2-F538-403B-8A02-DB8BDA6B2719}" srcOrd="0" destOrd="0" presId="urn:microsoft.com/office/officeart/2005/8/layout/target3"/>
    <dgm:cxn modelId="{E0805FDB-BA2B-4BA3-B2F1-F631376F8D58}" type="presOf" srcId="{AC0508E8-ED81-41D1-9578-1B6094830F8C}" destId="{6C8D26A5-DBB8-4E90-9DA9-227A2AD5DEB3}" srcOrd="0" destOrd="0" presId="urn:microsoft.com/office/officeart/2005/8/layout/target3"/>
    <dgm:cxn modelId="{630BFA2A-B030-4F1D-9DA5-713071F68F51}" type="presOf" srcId="{DCE0648A-5572-4678-8E12-434EC9142EF1}" destId="{5D617F1E-53C0-4096-832F-9EE948F88D6F}" srcOrd="0" destOrd="0" presId="urn:microsoft.com/office/officeart/2005/8/layout/target3"/>
    <dgm:cxn modelId="{9EF86B06-BDAE-4837-9D5F-622B29C1328A}" type="presParOf" srcId="{B308BFF2-F538-403B-8A02-DB8BDA6B2719}" destId="{F7B078F5-8F08-47E0-A4F8-94613BBABB9C}" srcOrd="0" destOrd="0" presId="urn:microsoft.com/office/officeart/2005/8/layout/target3"/>
    <dgm:cxn modelId="{E96EC99D-2975-4DC2-BC49-B807C6084568}" type="presParOf" srcId="{B308BFF2-F538-403B-8A02-DB8BDA6B2719}" destId="{F5626BAC-AC5C-44F5-B21A-3195343B0134}" srcOrd="1" destOrd="0" presId="urn:microsoft.com/office/officeart/2005/8/layout/target3"/>
    <dgm:cxn modelId="{B09E2FC4-0116-4CE4-81A9-5C5F1884AB3E}" type="presParOf" srcId="{B308BFF2-F538-403B-8A02-DB8BDA6B2719}" destId="{BD3BE9F0-0CAC-4157-9E46-0F0134B9F740}" srcOrd="2" destOrd="0" presId="urn:microsoft.com/office/officeart/2005/8/layout/target3"/>
    <dgm:cxn modelId="{935E8E57-FDB0-4697-AF56-B3E02437C687}" type="presParOf" srcId="{B308BFF2-F538-403B-8A02-DB8BDA6B2719}" destId="{42D4A862-359B-44CF-8CA5-94211F5C18E7}" srcOrd="3" destOrd="0" presId="urn:microsoft.com/office/officeart/2005/8/layout/target3"/>
    <dgm:cxn modelId="{C8DE79C0-DE44-42A8-8808-AAE2AECEE43C}" type="presParOf" srcId="{B308BFF2-F538-403B-8A02-DB8BDA6B2719}" destId="{CC0488D7-AB8B-4CB7-BE9B-5C470E029F54}" srcOrd="4" destOrd="0" presId="urn:microsoft.com/office/officeart/2005/8/layout/target3"/>
    <dgm:cxn modelId="{EAAE5767-FC4B-4AD8-B6FE-F732EB43A248}" type="presParOf" srcId="{B308BFF2-F538-403B-8A02-DB8BDA6B2719}" destId="{F2D11CBB-27D3-4C6C-B610-9E25E398FE2B}" srcOrd="5" destOrd="0" presId="urn:microsoft.com/office/officeart/2005/8/layout/target3"/>
    <dgm:cxn modelId="{E1302F4D-65DA-4974-8ACB-26C0AE1F44C6}" type="presParOf" srcId="{B308BFF2-F538-403B-8A02-DB8BDA6B2719}" destId="{6537C74C-157F-4BFC-9AA2-F847C60375F3}" srcOrd="6" destOrd="0" presId="urn:microsoft.com/office/officeart/2005/8/layout/target3"/>
    <dgm:cxn modelId="{293E854F-0626-4D43-B8F9-9A73A00E80EE}" type="presParOf" srcId="{B308BFF2-F538-403B-8A02-DB8BDA6B2719}" destId="{65ACC6ED-26AD-412F-A0DE-EF20BC771EE5}" srcOrd="7" destOrd="0" presId="urn:microsoft.com/office/officeart/2005/8/layout/target3"/>
    <dgm:cxn modelId="{14F41802-504A-4608-BA77-DBAF51CD852D}" type="presParOf" srcId="{B308BFF2-F538-403B-8A02-DB8BDA6B2719}" destId="{5D617F1E-53C0-4096-832F-9EE948F88D6F}" srcOrd="8" destOrd="0" presId="urn:microsoft.com/office/officeart/2005/8/layout/target3"/>
    <dgm:cxn modelId="{C7544181-182C-4450-B497-5033741635DD}" type="presParOf" srcId="{B308BFF2-F538-403B-8A02-DB8BDA6B2719}" destId="{8F42F309-598E-4BB4-90F1-50E43FA524CC}" srcOrd="9" destOrd="0" presId="urn:microsoft.com/office/officeart/2005/8/layout/target3"/>
    <dgm:cxn modelId="{5274722E-FF59-4226-87F1-CFDF98ADF25F}" type="presParOf" srcId="{B308BFF2-F538-403B-8A02-DB8BDA6B2719}" destId="{8C7249F5-6A43-4677-858A-4209B274B459}" srcOrd="10" destOrd="0" presId="urn:microsoft.com/office/officeart/2005/8/layout/target3"/>
    <dgm:cxn modelId="{C6535362-BAB9-45D1-90F4-99C571182219}" type="presParOf" srcId="{B308BFF2-F538-403B-8A02-DB8BDA6B2719}" destId="{46219803-8DC6-45F6-82DC-A32CC3A9CD7F}" srcOrd="11" destOrd="0" presId="urn:microsoft.com/office/officeart/2005/8/layout/target3"/>
    <dgm:cxn modelId="{F04CF418-A2E0-43EA-B0B0-A2C4B4D2A209}" type="presParOf" srcId="{B308BFF2-F538-403B-8A02-DB8BDA6B2719}" destId="{DBE3DE41-7537-4441-8B1C-5E8BE18ACA77}" srcOrd="12" destOrd="0" presId="urn:microsoft.com/office/officeart/2005/8/layout/target3"/>
    <dgm:cxn modelId="{CDB0C707-A307-46F2-AF2E-FD1833A8830B}" type="presParOf" srcId="{B308BFF2-F538-403B-8A02-DB8BDA6B2719}" destId="{ABD7FEF1-1639-4E5D-83AD-F0D9A362B7EA}" srcOrd="13" destOrd="0" presId="urn:microsoft.com/office/officeart/2005/8/layout/target3"/>
    <dgm:cxn modelId="{2DB43268-B36A-4F82-A28C-2077E28E006E}" type="presParOf" srcId="{B308BFF2-F538-403B-8A02-DB8BDA6B2719}" destId="{6C8D26A5-DBB8-4E90-9DA9-227A2AD5DEB3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C96C48-A6EF-4C53-9B41-2B5A41C945E7}">
      <dsp:nvSpPr>
        <dsp:cNvPr id="0" name=""/>
        <dsp:cNvSpPr/>
      </dsp:nvSpPr>
      <dsp:spPr>
        <a:xfrm>
          <a:off x="975" y="0"/>
          <a:ext cx="2536692" cy="465102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№ 066/у-02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75" y="0"/>
        <a:ext cx="2536692" cy="1395306"/>
      </dsp:txXfrm>
    </dsp:sp>
    <dsp:sp modelId="{2C3206B9-DA97-435E-9AA4-841D6948D747}">
      <dsp:nvSpPr>
        <dsp:cNvPr id="0" name=""/>
        <dsp:cNvSpPr/>
      </dsp:nvSpPr>
      <dsp:spPr>
        <a:xfrm>
          <a:off x="254644" y="1395306"/>
          <a:ext cx="2029354" cy="3023164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8575" rIns="38100" bIns="2857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Статистическая карта выбывшего из стационара круглосуточного пребывания, дневного стационара при больничном учреждении, дневного стационара при амбулаторно-поликлиническом учреждении, стационара на дому</a:t>
          </a:r>
          <a:endParaRPr lang="ru-RU" sz="1500" kern="1200" dirty="0"/>
        </a:p>
      </dsp:txBody>
      <dsp:txXfrm>
        <a:off x="314082" y="1454744"/>
        <a:ext cx="1910478" cy="2904288"/>
      </dsp:txXfrm>
    </dsp:sp>
    <dsp:sp modelId="{7CFC542D-6667-4CC3-A78A-7889E98259B6}">
      <dsp:nvSpPr>
        <dsp:cNvPr id="0" name=""/>
        <dsp:cNvSpPr/>
      </dsp:nvSpPr>
      <dsp:spPr>
        <a:xfrm>
          <a:off x="2727920" y="0"/>
          <a:ext cx="2536692" cy="465102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№ 111/у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27920" y="0"/>
        <a:ext cx="2536692" cy="1395306"/>
      </dsp:txXfrm>
    </dsp:sp>
    <dsp:sp modelId="{5201E40B-718E-4168-951F-C662C7E57875}">
      <dsp:nvSpPr>
        <dsp:cNvPr id="0" name=""/>
        <dsp:cNvSpPr/>
      </dsp:nvSpPr>
      <dsp:spPr>
        <a:xfrm>
          <a:off x="2981589" y="1395306"/>
          <a:ext cx="2029354" cy="3023164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8575" rIns="38100" bIns="2857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0" kern="1200" dirty="0" smtClean="0"/>
            <a:t>Индивидуальная карта беременной и родильницы</a:t>
          </a:r>
          <a:endParaRPr lang="ru-RU" sz="1500" b="0" kern="1200" dirty="0"/>
        </a:p>
      </dsp:txBody>
      <dsp:txXfrm>
        <a:off x="3041027" y="1454744"/>
        <a:ext cx="1910478" cy="2904288"/>
      </dsp:txXfrm>
    </dsp:sp>
    <dsp:sp modelId="{5D77D1CD-31B2-4738-99E9-291A167ABAC5}">
      <dsp:nvSpPr>
        <dsp:cNvPr id="0" name=""/>
        <dsp:cNvSpPr/>
      </dsp:nvSpPr>
      <dsp:spPr>
        <a:xfrm>
          <a:off x="5454864" y="0"/>
          <a:ext cx="2536692" cy="465102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№ 002/у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54864" y="0"/>
        <a:ext cx="2536692" cy="1395306"/>
      </dsp:txXfrm>
    </dsp:sp>
    <dsp:sp modelId="{AF76E727-1649-469A-B4D0-76D885147EB4}">
      <dsp:nvSpPr>
        <dsp:cNvPr id="0" name=""/>
        <dsp:cNvSpPr/>
      </dsp:nvSpPr>
      <dsp:spPr>
        <a:xfrm>
          <a:off x="5708534" y="1395306"/>
          <a:ext cx="2029354" cy="3023164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8575" rIns="38100" bIns="2857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Журнал учета приема беременных, рожениц и родильниц</a:t>
          </a:r>
          <a:endParaRPr lang="ru-RU" sz="1500" kern="1200" dirty="0"/>
        </a:p>
      </dsp:txBody>
      <dsp:txXfrm>
        <a:off x="5767972" y="1454744"/>
        <a:ext cx="1910478" cy="29042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B078F5-8F08-47E0-A4F8-94613BBABB9C}">
      <dsp:nvSpPr>
        <dsp:cNvPr id="0" name=""/>
        <dsp:cNvSpPr/>
      </dsp:nvSpPr>
      <dsp:spPr>
        <a:xfrm>
          <a:off x="0" y="409574"/>
          <a:ext cx="4927600" cy="4927600"/>
        </a:xfrm>
        <a:prstGeom prst="pie">
          <a:avLst>
            <a:gd name="adj1" fmla="val 5400000"/>
            <a:gd name="adj2" fmla="val 16200000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D3BE9F0-0CAC-4157-9E46-0F0134B9F740}">
      <dsp:nvSpPr>
        <dsp:cNvPr id="0" name=""/>
        <dsp:cNvSpPr/>
      </dsp:nvSpPr>
      <dsp:spPr>
        <a:xfrm>
          <a:off x="2463800" y="409574"/>
          <a:ext cx="5748866" cy="49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Таблица 1000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1100;1101;1102;1103;1104; 1105</a:t>
          </a:r>
          <a:endParaRPr lang="ru-RU" sz="1800" b="1" kern="1200" noProof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63800" y="409574"/>
        <a:ext cx="2874433" cy="1478283"/>
      </dsp:txXfrm>
    </dsp:sp>
    <dsp:sp modelId="{CC0488D7-AB8B-4CB7-BE9B-5C470E029F54}">
      <dsp:nvSpPr>
        <dsp:cNvPr id="0" name=""/>
        <dsp:cNvSpPr/>
      </dsp:nvSpPr>
      <dsp:spPr>
        <a:xfrm>
          <a:off x="862331" y="1887858"/>
          <a:ext cx="3202936" cy="3202936"/>
        </a:xfrm>
        <a:prstGeom prst="pie">
          <a:avLst>
            <a:gd name="adj1" fmla="val 5400000"/>
            <a:gd name="adj2" fmla="val 16200000"/>
          </a:avLst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2D11CBB-27D3-4C6C-B610-9E25E398FE2B}">
      <dsp:nvSpPr>
        <dsp:cNvPr id="0" name=""/>
        <dsp:cNvSpPr/>
      </dsp:nvSpPr>
      <dsp:spPr>
        <a:xfrm>
          <a:off x="2463800" y="1887858"/>
          <a:ext cx="5748866" cy="320293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Таблица 2000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2100; 2101; 2102; 2103; 2104; 2105</a:t>
          </a:r>
          <a:endParaRPr lang="ru-RU" sz="1800" b="1" kern="1200" noProof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63800" y="1887858"/>
        <a:ext cx="2874433" cy="1478278"/>
      </dsp:txXfrm>
    </dsp:sp>
    <dsp:sp modelId="{65ACC6ED-26AD-412F-A0DE-EF20BC771EE5}">
      <dsp:nvSpPr>
        <dsp:cNvPr id="0" name=""/>
        <dsp:cNvSpPr/>
      </dsp:nvSpPr>
      <dsp:spPr>
        <a:xfrm>
          <a:off x="1724660" y="3366136"/>
          <a:ext cx="1478278" cy="1478278"/>
        </a:xfrm>
        <a:prstGeom prst="pie">
          <a:avLst>
            <a:gd name="adj1" fmla="val 5400000"/>
            <a:gd name="adj2" fmla="val 16200000"/>
          </a:avLst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D617F1E-53C0-4096-832F-9EE948F88D6F}">
      <dsp:nvSpPr>
        <dsp:cNvPr id="0" name=""/>
        <dsp:cNvSpPr/>
      </dsp:nvSpPr>
      <dsp:spPr>
        <a:xfrm>
          <a:off x="2463800" y="3366136"/>
          <a:ext cx="5748866" cy="14782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Таблица 3000</a:t>
          </a:r>
          <a:endParaRPr lang="ru-RU" sz="1800" b="1" kern="1200" noProof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63800" y="3366136"/>
        <a:ext cx="2874433" cy="1478278"/>
      </dsp:txXfrm>
    </dsp:sp>
    <dsp:sp modelId="{8C7249F5-6A43-4677-858A-4209B274B459}">
      <dsp:nvSpPr>
        <dsp:cNvPr id="0" name=""/>
        <dsp:cNvSpPr/>
      </dsp:nvSpPr>
      <dsp:spPr>
        <a:xfrm>
          <a:off x="5338233" y="409574"/>
          <a:ext cx="2874433" cy="1478283"/>
        </a:xfrm>
        <a:prstGeom prst="rect">
          <a:avLst/>
        </a:prstGeom>
        <a:noFill/>
        <a:ln w="9525" cap="flat" cmpd="sng" algn="ctr">
          <a:noFill/>
          <a:prstDash val="solid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noProof="0" dirty="0" smtClean="0"/>
            <a:t>Прерывание беременности в срок до 12 недель</a:t>
          </a:r>
          <a:endParaRPr lang="ru-RU" sz="2300" kern="1200" noProof="0" dirty="0"/>
        </a:p>
      </dsp:txBody>
      <dsp:txXfrm>
        <a:off x="5338233" y="409574"/>
        <a:ext cx="2874433" cy="1478283"/>
      </dsp:txXfrm>
    </dsp:sp>
    <dsp:sp modelId="{DBE3DE41-7537-4441-8B1C-5E8BE18ACA77}">
      <dsp:nvSpPr>
        <dsp:cNvPr id="0" name=""/>
        <dsp:cNvSpPr/>
      </dsp:nvSpPr>
      <dsp:spPr>
        <a:xfrm>
          <a:off x="5338233" y="1887858"/>
          <a:ext cx="2874433" cy="1478278"/>
        </a:xfrm>
        <a:prstGeom prst="rect">
          <a:avLst/>
        </a:prstGeom>
        <a:noFill/>
        <a:ln w="9525" cap="flat" cmpd="sng" algn="ctr">
          <a:noFill/>
          <a:prstDash val="solid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noProof="0" dirty="0" smtClean="0"/>
            <a:t>Прерывание беременности в срок с 12 до 22 недель</a:t>
          </a:r>
          <a:endParaRPr lang="ru-RU" sz="2300" kern="1200" noProof="0" dirty="0"/>
        </a:p>
      </dsp:txBody>
      <dsp:txXfrm>
        <a:off x="5338233" y="1887858"/>
        <a:ext cx="2874433" cy="1478278"/>
      </dsp:txXfrm>
    </dsp:sp>
    <dsp:sp modelId="{6C8D26A5-DBB8-4E90-9DA9-227A2AD5DEB3}">
      <dsp:nvSpPr>
        <dsp:cNvPr id="0" name=""/>
        <dsp:cNvSpPr/>
      </dsp:nvSpPr>
      <dsp:spPr>
        <a:xfrm>
          <a:off x="5338233" y="3366136"/>
          <a:ext cx="2874433" cy="1478278"/>
        </a:xfrm>
        <a:prstGeom prst="rect">
          <a:avLst/>
        </a:prstGeom>
        <a:noFill/>
        <a:ln w="9525" cap="flat" cmpd="sng" algn="ctr">
          <a:noFill/>
          <a:prstDash val="solid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noProof="0" dirty="0" smtClean="0"/>
            <a:t>Число женщин, умерших от прерывания беременности</a:t>
          </a:r>
          <a:endParaRPr lang="ru-RU" sz="2300" kern="1200" noProof="0" dirty="0"/>
        </a:p>
      </dsp:txBody>
      <dsp:txXfrm>
        <a:off x="5338233" y="3366136"/>
        <a:ext cx="2874433" cy="14782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C79D63B-7ACF-4AA1-9B4E-549A07265AA8}" type="datetimeFigureOut">
              <a:rPr lang="ru-RU"/>
              <a:pPr>
                <a:defRPr/>
              </a:pPr>
              <a:t>14.12.2018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3F7632F-100F-4090-A63E-2A05BF9BB4E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236367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A8029A3-03EB-4EFB-9AFB-0994C45CB220}" type="datetimeFigureOut">
              <a:rPr lang="ru-RU"/>
              <a:pPr>
                <a:defRPr/>
              </a:pPr>
              <a:t>14.12.2018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D3FE08F-EB5E-4B41-9330-AA1F6165305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665701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fld id="{03A8E4DE-0966-4E23-A881-DBBB021824FA}" type="slidenum">
              <a:rPr lang="en-US" altLang="ru-RU"/>
              <a:pPr/>
              <a:t>1</a:t>
            </a:fld>
            <a:endParaRPr lang="en-US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fld id="{6A783AA7-5E6B-455E-99DD-DF84112E4E71}" type="slidenum">
              <a:rPr lang="en-US" altLang="ru-RU"/>
              <a:pPr/>
              <a:t>5</a:t>
            </a:fld>
            <a:endParaRPr lang="en-US" alt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 таблице отражаются сведения о прерывании беременности в срок до 12 недель. В графе 4 показывается общее число прерываний беременности в срок до 12 недель, в графах 5-9 – распределение по возрастам. Графа 4 равна сумме граф 5,6,7,8,9. Из граф 4 выделяются: прерывания беременности у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первобеременных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(графа 10), у ВИЧ – инфицированных (графа 11).</a:t>
            </a: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По срокам 2-6 отражаются: другие аномальные продукты зачатия (строка 2), самопроизвольный аборт (строка 3), медицинский аборт (строка 4), другие виды аборты (криминальный) (строка 5), аборт неуточненный (внебольничный) (строка 6).</a:t>
            </a: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Строка 1 равна сумме срок 2-6 по всем графам. </a:t>
            </a: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Кроме того, в строках 7-9 отражаются: внематочная беременность (строка 7), пузырный занос (строка 8), неудачная попытка аборта (строка 8).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 smtClean="0"/>
          </a:p>
          <a:p>
            <a:pPr>
              <a:defRPr/>
            </a:pPr>
            <a:endParaRPr lang="ru-RU" altLang="ru-RU" dirty="0" smtClean="0"/>
          </a:p>
        </p:txBody>
      </p:sp>
      <p:sp>
        <p:nvSpPr>
          <p:cNvPr id="174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fld id="{DC270EF1-83E3-4AC2-87E3-C7308F0EC127}" type="slidenum">
              <a:rPr lang="ru-RU" altLang="ru-RU"/>
              <a:pPr/>
              <a:t>8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fld id="{10CD177E-CE2C-4128-B725-127FE38AD5B3}" type="slidenum">
              <a:rPr lang="ru-RU" altLang="ru-RU"/>
              <a:pPr/>
              <a:t>12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fld id="{C1F891E1-3994-49E0-9CE7-9A8AE41F4D40}" type="slidenum">
              <a:rPr lang="ru-RU" altLang="ru-RU"/>
              <a:pPr/>
              <a:t>20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fld id="{E12B5F1C-7114-4099-ACEF-1FB7B793F2D4}" type="slidenum">
              <a:rPr lang="ru-RU" altLang="ru-RU"/>
              <a:pPr/>
              <a:t>21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fld id="{04C3B519-ADA2-4A55-B2D1-96117C27FDAE}" type="slidenum">
              <a:rPr lang="ru-RU" altLang="ru-RU"/>
              <a:pPr/>
              <a:t>22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378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fld id="{2F39CAF4-B575-4A77-A1BD-8679894267F2}" type="slidenum">
              <a:rPr lang="ru-RU" altLang="ru-RU"/>
              <a:pPr/>
              <a:t>23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399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fld id="{FBF8BC31-0B62-4919-93ED-99E7D7C400C4}" type="slidenum">
              <a:rPr lang="ru-RU" altLang="ru-RU"/>
              <a:pPr/>
              <a:t>24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fld id="{33AD7A5A-2152-4AD9-8D5C-3FD999FEA9B5}" type="slidenum">
              <a:rPr lang="ru-RU" altLang="ru-RU"/>
              <a:pPr/>
              <a:t>25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40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fld id="{CC7E2642-A87D-4911-9CF1-74BBA4A6ABFA}" type="slidenum">
              <a:rPr lang="ru-RU" altLang="ru-RU"/>
              <a:pPr/>
              <a:t>26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60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fld id="{9BC9B4F5-127B-40E7-9862-2CCA86FCD85F}" type="slidenum">
              <a:rPr lang="ru-RU" altLang="ru-RU"/>
              <a:pPr/>
              <a:t>27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501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fld id="{90DACA6D-0C9D-43A0-8B79-F571E0937574}" type="slidenum">
              <a:rPr lang="ru-RU" altLang="ru-RU"/>
              <a:pPr/>
              <a:t>30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762000"/>
            <a:ext cx="9142413" cy="533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9271000" y="762000"/>
            <a:ext cx="2924175" cy="5334000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/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04FEF-91ED-4446-9E6C-9349A534D841}" type="datetimeFigureOut">
              <a:rPr lang="en-US"/>
              <a:pPr>
                <a:defRPr/>
              </a:pPr>
              <a:t>12/14/2018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92AEFD-46DB-49E0-8F9F-23B0FB68C3F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98642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FE6D5-56D6-466B-8310-5751A98974CE}" type="datetimeFigureOut">
              <a:rPr lang="en-US"/>
              <a:pPr>
                <a:defRPr/>
              </a:pPr>
              <a:t>12/14/2018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D0C67F-FC2D-48F9-8A74-3511327C5F68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845759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/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8D5A5-F6AD-406F-9468-DD9E79AD2C6E}" type="datetimeFigureOut">
              <a:rPr lang="en-US"/>
              <a:pPr>
                <a:defRPr/>
              </a:pPr>
              <a:t>12/14/2018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655CEB-8D80-4D60-9192-8F261A12B0F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47912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0331B-AB24-40A9-A9FA-72DCFBEB1C5C}" type="datetimeFigureOut">
              <a:rPr lang="en-US"/>
              <a:pPr>
                <a:defRPr/>
              </a:pPr>
              <a:t>12/14/2018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6D1DD4-28FE-4C15-A6BA-5E7B05150754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722884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C4E3C-DDD7-4743-8554-37460E8FE00D}" type="datetimeFigureOut">
              <a:rPr lang="en-US"/>
              <a:pPr>
                <a:defRPr/>
              </a:pPr>
              <a:t>12/14/2018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005996-E8BD-47BC-BEF5-32F3C9D31B9D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517321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114B3B-B07A-4FA4-8C10-3E98131D2800}" type="datetimeFigureOut">
              <a:rPr lang="en-US"/>
              <a:pPr>
                <a:defRPr/>
              </a:pPr>
              <a:t>12/14/2018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4769C-7A6F-4E98-95B4-105BD92E0A13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565799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B3BE7-C826-413E-98BB-8227E22E487E}" type="datetimeFigureOut">
              <a:rPr lang="en-US"/>
              <a:pPr>
                <a:defRPr/>
              </a:pPr>
              <a:t>12/14/2018</a:t>
            </a:fld>
            <a:endParaRPr lang="en-US"/>
          </a:p>
        </p:txBody>
      </p:sp>
      <p:sp>
        <p:nvSpPr>
          <p:cNvPr id="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7D9F7C-851C-4016-A247-06D19EE6C310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843728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/>
          <a:lstStyle>
            <a:lvl1pPr>
              <a:defRPr sz="3200" b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DE260-1905-4C94-A01B-C231685BDF32}" type="datetimeFigureOut">
              <a:rPr lang="en-US"/>
              <a:pPr>
                <a:defRPr/>
              </a:pPr>
              <a:t>12/14/2018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1C75B5-C08E-47F8-8F83-5045EC797C8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112178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/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rtlCol="0" anchor="t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583E3-7393-4E0D-B951-BE3F3588EBA8}" type="datetimeFigureOut">
              <a:rPr lang="en-US"/>
              <a:pPr>
                <a:defRPr/>
              </a:pPr>
              <a:t>12/14/2018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8850" y="6356350"/>
            <a:ext cx="59118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DC91B1-5AD6-426D-B1CE-EC93BFE1C9E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305946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FAEA66-6CD7-484F-9113-77B1967CFF00}" type="datetimeFigureOut">
              <a:rPr lang="en-US"/>
              <a:pPr>
                <a:defRPr/>
              </a:pPr>
              <a:t>12/14/2018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F4D864-F539-478E-93F6-A2C334080294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116968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69114-8897-4737-8791-622A8F3E2632}" type="datetimeFigureOut">
              <a:rPr lang="en-US"/>
              <a:pPr>
                <a:defRPr/>
              </a:pPr>
              <a:t>12/14/2018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C3D3D1-971A-42C9-804E-26A9EFA7C2F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848732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58825"/>
            <a:ext cx="3443288" cy="53308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413" y="1123950"/>
            <a:ext cx="2947987" cy="46005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763" y="758825"/>
            <a:ext cx="384175" cy="5330825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868738" y="863600"/>
            <a:ext cx="7315200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193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8EC7E2D-A7D8-4A21-8FD9-E9CC070F4A34}" type="datetimeFigureOut">
              <a:rPr lang="en-US"/>
              <a:pPr>
                <a:defRPr/>
              </a:pPr>
              <a:t>12/14/2018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8738" y="6356350"/>
            <a:ext cx="5911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663" y="6356350"/>
            <a:ext cx="153035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b="1">
                <a:solidFill>
                  <a:schemeClr val="accent1"/>
                </a:solidFill>
              </a:defRPr>
            </a:lvl1pPr>
          </a:lstStyle>
          <a:p>
            <a:fld id="{55D53E48-C3DC-49F5-AC89-651A671F44C0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7" r:id="rId1"/>
    <p:sldLayoutId id="2147483939" r:id="rId2"/>
    <p:sldLayoutId id="2147483940" r:id="rId3"/>
    <p:sldLayoutId id="2147483941" r:id="rId4"/>
    <p:sldLayoutId id="2147483942" r:id="rId5"/>
    <p:sldLayoutId id="2147483943" r:id="rId6"/>
    <p:sldLayoutId id="2147483948" r:id="rId7"/>
    <p:sldLayoutId id="2147483944" r:id="rId8"/>
    <p:sldLayoutId id="2147483949" r:id="rId9"/>
    <p:sldLayoutId id="2147483945" r:id="rId10"/>
    <p:sldLayoutId id="2147483946" r:id="rId11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spc="-60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FFFFFF"/>
          </a:solidFill>
          <a:latin typeface="Corbel" panose="020B0503020204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FFFFFF"/>
          </a:solidFill>
          <a:latin typeface="Corbel" panose="020B0503020204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FFFFFF"/>
          </a:solidFill>
          <a:latin typeface="Corbel" panose="020B0503020204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FFFFFF"/>
          </a:solidFill>
          <a:latin typeface="Corbel" panose="020B0503020204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FFFFFF"/>
          </a:solidFill>
          <a:latin typeface="Corbel" panose="020B0503020204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FFFFFF"/>
          </a:solidFill>
          <a:latin typeface="Corbel" panose="020B0503020204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FFFFFF"/>
          </a:solidFill>
          <a:latin typeface="Corbel" panose="020B0503020204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FFFFFF"/>
          </a:solidFill>
          <a:latin typeface="Corbel" panose="020B0503020204020204" pitchFamily="34" charset="0"/>
        </a:defRPr>
      </a:lvl9pPr>
    </p:titleStyle>
    <p:bodyStyle>
      <a:lvl1pPr marL="182563" indent="-182563" algn="l" rtl="0" eaLnBrk="0" fontAlgn="base" hangingPunct="0">
        <a:lnSpc>
          <a:spcPct val="90000"/>
        </a:lnSpc>
        <a:spcBef>
          <a:spcPts val="12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rgbClr val="595959"/>
          </a:solidFill>
          <a:latin typeface="+mn-lt"/>
          <a:ea typeface="+mn-ea"/>
          <a:cs typeface="+mn-cs"/>
        </a:defRPr>
      </a:lvl1pPr>
      <a:lvl2pPr marL="685800" indent="-182563" algn="l" rtl="0" eaLnBrk="0" fontAlgn="base" hangingPunct="0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kern="12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182563" algn="l" rtl="0" eaLnBrk="0" fontAlgn="base" hangingPunct="0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182563" algn="l" rtl="0" eaLnBrk="0" fontAlgn="base" hangingPunct="0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182563" algn="l" rtl="0" eaLnBrk="0" fontAlgn="base" hangingPunct="0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975" y="1851025"/>
            <a:ext cx="7315200" cy="197485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ru-RU" b="1" dirty="0" smtClean="0"/>
              <a:t>Форма </a:t>
            </a:r>
            <a:r>
              <a:rPr lang="ru-RU" b="1" dirty="0"/>
              <a:t>№ 13</a:t>
            </a:r>
            <a:br>
              <a:rPr lang="ru-RU" b="1" dirty="0"/>
            </a:br>
            <a:r>
              <a:rPr lang="ru-RU" b="1" dirty="0"/>
              <a:t>«Сведения о беременности с абортивным исходом»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13150" y="3825875"/>
            <a:ext cx="8456613" cy="2124075"/>
          </a:xfrm>
        </p:spPr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ru-RU" sz="3300" b="1" dirty="0">
                <a:solidFill>
                  <a:schemeClr val="tx1"/>
                </a:solidFill>
              </a:rPr>
              <a:t>Т.К. </a:t>
            </a:r>
            <a:r>
              <a:rPr lang="ru-RU" sz="3300" b="1" dirty="0" smtClean="0">
                <a:solidFill>
                  <a:schemeClr val="tx1"/>
                </a:solidFill>
              </a:rPr>
              <a:t>Гребенник </a:t>
            </a:r>
            <a:endParaRPr lang="en-US" sz="3300" b="1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(</a:t>
            </a:r>
            <a:r>
              <a:rPr lang="en-US" sz="2400" dirty="0" smtClean="0">
                <a:solidFill>
                  <a:schemeClr val="tx1"/>
                </a:solidFill>
              </a:rPr>
              <a:t>t_grebennik@oparina4.ru)</a:t>
            </a:r>
            <a:endParaRPr lang="ru-RU" sz="2400" dirty="0">
              <a:solidFill>
                <a:schemeClr val="tx1"/>
              </a:solidFill>
            </a:endParaRPr>
          </a:p>
          <a:p>
            <a:pPr>
              <a:defRPr/>
            </a:pPr>
            <a:endParaRPr lang="ru-RU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ru-RU" sz="2400" b="1" dirty="0">
                <a:solidFill>
                  <a:schemeClr val="tx1"/>
                </a:solidFill>
              </a:rPr>
              <a:t>Заведующий организационно-</a:t>
            </a:r>
          </a:p>
          <a:p>
            <a:pPr>
              <a:defRPr/>
            </a:pPr>
            <a:r>
              <a:rPr lang="ru-RU" sz="2400" b="1" dirty="0">
                <a:solidFill>
                  <a:schemeClr val="tx1"/>
                </a:solidFill>
              </a:rPr>
              <a:t>методическим отделом</a:t>
            </a:r>
          </a:p>
          <a:p>
            <a:pPr>
              <a:defRPr/>
            </a:pPr>
            <a:r>
              <a:rPr lang="ru-RU" sz="2400" b="1" dirty="0">
                <a:solidFill>
                  <a:schemeClr val="tx1"/>
                </a:solidFill>
              </a:rPr>
              <a:t> ФГБУ «НМИЦ АГП им. В.И. Кулакова» МЗ РФ</a:t>
            </a:r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12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декабря, 2018 г.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tx1"/>
                </a:solidFill>
              </a:rPr>
              <a:t>Форма № 13 - </a:t>
            </a:r>
            <a:r>
              <a:rPr lang="ru-RU" sz="2800" b="1" dirty="0" smtClean="0">
                <a:solidFill>
                  <a:schemeClr val="tx1"/>
                </a:solidFill>
              </a:rPr>
              <a:t>«</a:t>
            </a:r>
            <a:r>
              <a:rPr lang="ru-RU" sz="2800" b="1" dirty="0">
                <a:solidFill>
                  <a:schemeClr val="tx1"/>
                </a:solidFill>
              </a:rPr>
              <a:t>Сведения о беременности с абортивным исходом» </a:t>
            </a:r>
          </a:p>
        </p:txBody>
      </p:sp>
      <p:sp>
        <p:nvSpPr>
          <p:cNvPr id="9219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eaLnBrk="1" hangingPunct="1">
              <a:buFont typeface="Wingdings 2" pitchFamily="18" charset="2"/>
              <a:buNone/>
            </a:pPr>
            <a:r>
              <a:rPr lang="ru-RU" altLang="ru-RU" sz="1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МИНИСТЕРСТВО ЭКОНОМИЧЕСКОГО РАЗВИТИЯ РОССИЙСКОЙ ФЕДЕРАЦИИ </a:t>
            </a:r>
          </a:p>
          <a:p>
            <a:pPr marL="0" indent="0" algn="ctr" eaLnBrk="1" hangingPunct="1">
              <a:buFont typeface="Wingdings 2" pitchFamily="18" charset="2"/>
              <a:buNone/>
            </a:pPr>
            <a:r>
              <a:rPr lang="ru-RU" altLang="ru-RU" sz="1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ФЕДЕРАЛЬНАЯ СЛУЖБА ГОСУДАРСТВЕННОЙ СТАТИСТИКИ </a:t>
            </a:r>
          </a:p>
          <a:p>
            <a:pPr marL="0" indent="0" algn="ctr" eaLnBrk="1" hangingPunct="1">
              <a:buFont typeface="Wingdings 2" pitchFamily="18" charset="2"/>
              <a:buNone/>
            </a:pPr>
            <a:endParaRPr lang="ru-RU" altLang="ru-RU" sz="1400" b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hangingPunct="1">
              <a:lnSpc>
                <a:spcPct val="10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ru-RU" altLang="ru-RU" sz="1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ПРИКАЗ </a:t>
            </a:r>
          </a:p>
          <a:p>
            <a:pPr marL="0" indent="0" algn="ctr" eaLnBrk="1" hangingPunct="1">
              <a:lnSpc>
                <a:spcPct val="10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ru-RU" altLang="ru-RU" sz="1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 22 декабря 2017 г. № 861</a:t>
            </a:r>
          </a:p>
          <a:p>
            <a:pPr marL="0" indent="0" algn="ctr" eaLnBrk="1" hangingPunct="1">
              <a:lnSpc>
                <a:spcPct val="100000"/>
              </a:lnSpc>
              <a:spcBef>
                <a:spcPct val="0"/>
              </a:spcBef>
              <a:buFont typeface="Wingdings 2" pitchFamily="18" charset="2"/>
              <a:buNone/>
            </a:pPr>
            <a:endParaRPr lang="ru-RU" altLang="ru-RU" sz="1800" b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hangingPunct="1">
              <a:buFont typeface="Wingdings 2" pitchFamily="18" charset="2"/>
              <a:buNone/>
            </a:pPr>
            <a:r>
              <a:rPr lang="ru-RU" altLang="ru-RU" sz="1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 УТВЕРЖДЕНИИ СТАТИСТИЧЕСКОГО ИНСТРУМЕНТАРИЯ ДЛЯ ОРГАНИЗАЦИИ МИНИСТЕРСТВОМ ЗДРАВООХРАНЕНИЯ РОССИЙСКОЙ ФЕДЕРАЦИИ ФЕДЕРАЛЬНОГО СТАТИСТИЧЕСКОГО НАБЛЮДЕНИЯ В СФЕРЕ ЗДРАВООХРАНЕНИЯ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tx1"/>
                </a:solidFill>
              </a:rPr>
              <a:t>Форма № 13 - </a:t>
            </a:r>
            <a:r>
              <a:rPr lang="ru-RU" sz="2800" b="1" dirty="0" smtClean="0">
                <a:solidFill>
                  <a:schemeClr val="tx1"/>
                </a:solidFill>
              </a:rPr>
              <a:t>«</a:t>
            </a:r>
            <a:r>
              <a:rPr lang="ru-RU" sz="2800" b="1" dirty="0">
                <a:solidFill>
                  <a:schemeClr val="tx1"/>
                </a:solidFill>
              </a:rPr>
              <a:t>Сведения о беременности с абортивным исходом» - </a:t>
            </a:r>
            <a:r>
              <a:rPr lang="ru-RU" sz="2800" b="1" dirty="0">
                <a:solidFill>
                  <a:srgbClr val="FF0000"/>
                </a:solidFill>
              </a:rPr>
              <a:t>заполняется полностью. </a:t>
            </a:r>
            <a:r>
              <a:rPr lang="ru-RU" sz="2800" dirty="0">
                <a:solidFill>
                  <a:srgbClr val="FF0000"/>
                </a:solidFill>
              </a:rPr>
              <a:t/>
            </a:r>
            <a:br>
              <a:rPr lang="ru-RU" sz="2800" dirty="0">
                <a:solidFill>
                  <a:srgbClr val="FF0000"/>
                </a:solidFill>
              </a:rPr>
            </a:b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024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endParaRPr lang="ru-RU" altLang="ru-RU" sz="3200" b="1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Wingdings 2" pitchFamily="18" charset="2"/>
              <a:buNone/>
            </a:pPr>
            <a:r>
              <a:rPr lang="ru-RU" altLang="ru-RU" sz="32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отчет включаются сведения обо всех прерываниях беременности в сроки до 22 недель, независимо от метода и места прерывания беременности. </a:t>
            </a:r>
          </a:p>
          <a:p>
            <a:pPr marL="0" indent="0" eaLnBrk="1" hangingPunct="1">
              <a:buFont typeface="Wingdings 2" pitchFamily="18" charset="2"/>
              <a:buNone/>
            </a:pPr>
            <a:endParaRPr lang="ru-RU" altLang="ru-RU" sz="3200" b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lvl="1" indent="0">
              <a:buFontTx/>
              <a:buChar char="-"/>
            </a:pPr>
            <a:endParaRPr lang="ru-RU" altLang="ru-RU" sz="2200" i="1" smtClean="0"/>
          </a:p>
          <a:p>
            <a:pPr marL="0" indent="0" eaLnBrk="1" hangingPunct="1">
              <a:buFont typeface="Wingdings 2" pitchFamily="18" charset="2"/>
              <a:buNone/>
            </a:pPr>
            <a:endParaRPr lang="ru-RU" altLang="ru-RU" sz="3200" b="1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3612444" y="1523999"/>
          <a:ext cx="7992533" cy="46510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2413" y="1123950"/>
            <a:ext cx="3360737" cy="460057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chemeClr val="tx1"/>
                </a:solidFill>
              </a:rPr>
              <a:t>Первичная учетная медицинская документация: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10634663" y="6356350"/>
            <a:ext cx="1530350" cy="365125"/>
          </a:xfrm>
        </p:spPr>
        <p:txBody>
          <a:bodyPr/>
          <a:lstStyle/>
          <a:p>
            <a:pPr algn="r">
              <a:defRPr/>
            </a:pPr>
            <a:endParaRPr lang="en-US" sz="12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200399" y="609600"/>
          <a:ext cx="8212667" cy="5746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ru-RU" sz="3200" b="1" dirty="0">
                <a:ln w="6350">
                  <a:noFill/>
                </a:ln>
                <a:solidFill>
                  <a:schemeClr val="tx1"/>
                </a:solidFill>
              </a:rPr>
              <a:t>Форма № 13</a:t>
            </a:r>
            <a:br>
              <a:rPr lang="ru-RU" sz="3200" b="1" dirty="0">
                <a:ln w="6350">
                  <a:noFill/>
                </a:ln>
                <a:solidFill>
                  <a:schemeClr val="tx1"/>
                </a:solidFill>
              </a:rPr>
            </a:br>
            <a:r>
              <a:rPr lang="ru-RU" sz="3200" b="1" dirty="0">
                <a:ln w="6350">
                  <a:noFill/>
                </a:ln>
                <a:solidFill>
                  <a:schemeClr val="tx1"/>
                </a:solidFill>
              </a:rPr>
              <a:t>«Сведения о беременности с абортивным исходом»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10634663" y="6356350"/>
            <a:ext cx="1530350" cy="365125"/>
          </a:xfrm>
        </p:spPr>
        <p:txBody>
          <a:bodyPr/>
          <a:lstStyle/>
          <a:p>
            <a:pPr algn="r">
              <a:defRPr/>
            </a:pPr>
            <a:endParaRPr lang="ru-RU" sz="12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tx1"/>
                </a:solidFill>
              </a:rPr>
              <a:t>Форма № 13 - </a:t>
            </a:r>
            <a:r>
              <a:rPr lang="ru-RU" sz="2800" b="1" dirty="0" smtClean="0">
                <a:solidFill>
                  <a:schemeClr val="tx1"/>
                </a:solidFill>
              </a:rPr>
              <a:t>«</a:t>
            </a:r>
            <a:r>
              <a:rPr lang="ru-RU" sz="2800" b="1" dirty="0">
                <a:solidFill>
                  <a:schemeClr val="tx1"/>
                </a:solidFill>
              </a:rPr>
              <a:t>Сведения о беременности с абортивным исходом</a:t>
            </a:r>
            <a:r>
              <a:rPr lang="ru-RU" sz="2800" b="1" dirty="0" smtClean="0">
                <a:solidFill>
                  <a:schemeClr val="tx1"/>
                </a:solidFill>
              </a:rPr>
              <a:t>»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867150" y="868363"/>
            <a:ext cx="3475038" cy="5121275"/>
          </a:xfrm>
        </p:spPr>
        <p:txBody>
          <a:bodyPr rtlCol="0">
            <a:normAutofit/>
          </a:bodyPr>
          <a:lstStyle/>
          <a:p>
            <a:pPr marL="0" indent="0">
              <a:buFont typeface="Wingdings 2" pitchFamily="18" charset="2"/>
              <a:buNone/>
              <a:defRPr/>
            </a:pPr>
            <a:r>
              <a:rPr lang="ru-RU" altLang="ru-RU" sz="2400" b="1" dirty="0">
                <a:solidFill>
                  <a:schemeClr val="tx1"/>
                </a:solidFill>
                <a:latin typeface="Tahoma" panose="020B0604030504040204" pitchFamily="34" charset="0"/>
              </a:rPr>
              <a:t>Все аборты у девочек в возрасте до 14 лет вкл. считаются как аборты по </a:t>
            </a:r>
            <a:r>
              <a:rPr lang="ru-RU" altLang="ru-RU" sz="2400" b="1" dirty="0">
                <a:solidFill>
                  <a:srgbClr val="C00000"/>
                </a:solidFill>
                <a:latin typeface="Tahoma" panose="020B0604030504040204" pitchFamily="34" charset="0"/>
              </a:rPr>
              <a:t>медицинским показаниям</a:t>
            </a:r>
            <a:r>
              <a:rPr lang="ru-RU" altLang="ru-RU" sz="2400" b="1" dirty="0">
                <a:solidFill>
                  <a:schemeClr val="tx1"/>
                </a:solidFill>
                <a:latin typeface="Tahoma" panose="020B0604030504040204" pitchFamily="34" charset="0"/>
              </a:rPr>
              <a:t>, в силу физиологической незрелости организма.</a:t>
            </a: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340" name="Объект 3"/>
          <p:cNvSpPr>
            <a:spLocks noGrp="1"/>
          </p:cNvSpPr>
          <p:nvPr>
            <p:ph sz="half" idx="2"/>
          </p:nvPr>
        </p:nvSpPr>
        <p:spPr>
          <a:xfrm>
            <a:off x="7818438" y="868363"/>
            <a:ext cx="3475037" cy="5121275"/>
          </a:xfrm>
        </p:spPr>
        <p:txBody>
          <a:bodyPr/>
          <a:lstStyle/>
          <a:p>
            <a:pPr>
              <a:buFontTx/>
              <a:buChar char="•"/>
            </a:pPr>
            <a:r>
              <a:rPr lang="ru-RU" altLang="ru-RU" b="1" smtClean="0">
                <a:solidFill>
                  <a:schemeClr val="tx1"/>
                </a:solidFill>
              </a:rPr>
              <a:t>-</a:t>
            </a:r>
            <a:r>
              <a:rPr lang="ru-RU" altLang="ru-RU" smtClean="0">
                <a:solidFill>
                  <a:srgbClr val="C00000"/>
                </a:solidFill>
                <a:latin typeface="Tahoma" pitchFamily="34" charset="0"/>
                <a:cs typeface="Arial" charset="0"/>
              </a:rPr>
              <a:t>Все аборты у девочек до 14 лет вкл. показываются в форме  № 12. таблица 1000, стр.16</a:t>
            </a:r>
          </a:p>
          <a:p>
            <a:pPr eaLnBrk="1" hangingPunct="1"/>
            <a:r>
              <a:rPr lang="ru-RU" altLang="ru-RU" smtClean="0">
                <a:solidFill>
                  <a:srgbClr val="C00000"/>
                </a:solidFill>
                <a:latin typeface="Tahoma" pitchFamily="34" charset="0"/>
              </a:rPr>
              <a:t>На каждый случай аборта у девочек до 14 лет вкл. представляется пояснительная записка:</a:t>
            </a:r>
          </a:p>
          <a:p>
            <a:pPr eaLnBrk="1" hangingPunct="1"/>
            <a:endParaRPr lang="ru-RU" alt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tx1"/>
                </a:solidFill>
              </a:rPr>
              <a:t>Форма № 13 - </a:t>
            </a:r>
            <a:r>
              <a:rPr lang="ru-RU" sz="2800" b="1" dirty="0" smtClean="0">
                <a:solidFill>
                  <a:schemeClr val="tx1"/>
                </a:solidFill>
              </a:rPr>
              <a:t>«</a:t>
            </a:r>
            <a:r>
              <a:rPr lang="ru-RU" sz="2800" b="1" dirty="0">
                <a:solidFill>
                  <a:schemeClr val="tx1"/>
                </a:solidFill>
              </a:rPr>
              <a:t>Сведения о беременности с абортивным исходом</a:t>
            </a:r>
            <a:r>
              <a:rPr lang="ru-RU" sz="2800" b="1" dirty="0" smtClean="0">
                <a:solidFill>
                  <a:schemeClr val="tx1"/>
                </a:solidFill>
              </a:rPr>
              <a:t>»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867150" y="868363"/>
            <a:ext cx="3475038" cy="5121275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400" b="1" dirty="0">
                <a:solidFill>
                  <a:schemeClr val="tx1"/>
                </a:solidFill>
              </a:rPr>
              <a:t>К отчету прилагается </a:t>
            </a:r>
            <a:r>
              <a:rPr lang="ru-RU" sz="2400" b="1" dirty="0" err="1">
                <a:solidFill>
                  <a:srgbClr val="FF0000"/>
                </a:solidFill>
              </a:rPr>
              <a:t>пояснительня</a:t>
            </a:r>
            <a:r>
              <a:rPr lang="ru-RU" sz="2400" b="1" dirty="0">
                <a:solidFill>
                  <a:srgbClr val="FF0000"/>
                </a:solidFill>
              </a:rPr>
              <a:t> записка </a:t>
            </a:r>
            <a:r>
              <a:rPr lang="ru-RU" sz="2400" b="1" dirty="0">
                <a:solidFill>
                  <a:schemeClr val="tx1"/>
                </a:solidFill>
              </a:rPr>
              <a:t>с обязательным распределением числа абортов у детей до 14 лет (включительно) по возрастам:</a:t>
            </a: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5364" name="Объект 3"/>
          <p:cNvSpPr>
            <a:spLocks noGrp="1"/>
          </p:cNvSpPr>
          <p:nvPr>
            <p:ph sz="half" idx="2"/>
          </p:nvPr>
        </p:nvSpPr>
        <p:spPr>
          <a:xfrm>
            <a:off x="7818438" y="868363"/>
            <a:ext cx="3475037" cy="5121275"/>
          </a:xfrm>
        </p:spPr>
        <p:txBody>
          <a:bodyPr/>
          <a:lstStyle/>
          <a:p>
            <a:pPr eaLnBrk="1" hangingPunct="1"/>
            <a:r>
              <a:rPr lang="ru-RU" altLang="ru-RU" b="1" smtClean="0">
                <a:solidFill>
                  <a:schemeClr val="tx1"/>
                </a:solidFill>
              </a:rPr>
              <a:t>- Фамилия, имя, отчество пациентки</a:t>
            </a:r>
          </a:p>
          <a:p>
            <a:pPr eaLnBrk="1" hangingPunct="1"/>
            <a:r>
              <a:rPr lang="ru-RU" altLang="ru-RU" b="1" smtClean="0">
                <a:solidFill>
                  <a:schemeClr val="tx1"/>
                </a:solidFill>
              </a:rPr>
              <a:t>- Дата рождения, возраст на момент поступления</a:t>
            </a:r>
          </a:p>
          <a:p>
            <a:pPr eaLnBrk="1" hangingPunct="1"/>
            <a:r>
              <a:rPr lang="ru-RU" altLang="ru-RU" b="1" smtClean="0">
                <a:solidFill>
                  <a:schemeClr val="tx1"/>
                </a:solidFill>
              </a:rPr>
              <a:t>- Номер первичной медицинской документации</a:t>
            </a:r>
          </a:p>
          <a:p>
            <a:pPr eaLnBrk="1" hangingPunct="1"/>
            <a:r>
              <a:rPr lang="ru-RU" altLang="ru-RU" b="1" smtClean="0">
                <a:solidFill>
                  <a:schemeClr val="tx1"/>
                </a:solidFill>
              </a:rPr>
              <a:t>- Медицинская организация, направившая на госпитализацию</a:t>
            </a:r>
          </a:p>
          <a:p>
            <a:pPr eaLnBrk="1" hangingPunct="1"/>
            <a:r>
              <a:rPr lang="ru-RU" altLang="ru-RU" b="1" smtClean="0">
                <a:solidFill>
                  <a:schemeClr val="tx1"/>
                </a:solidFill>
              </a:rPr>
              <a:t>- Диагноз</a:t>
            </a:r>
          </a:p>
          <a:p>
            <a:pPr eaLnBrk="1" hangingPunct="1"/>
            <a:r>
              <a:rPr lang="ru-RU" altLang="ru-RU" b="1" smtClean="0">
                <a:solidFill>
                  <a:schemeClr val="tx1"/>
                </a:solidFill>
              </a:rPr>
              <a:t>- Код по МКБ-10 </a:t>
            </a:r>
          </a:p>
          <a:p>
            <a:pPr eaLnBrk="1" hangingPunct="1"/>
            <a:endParaRPr lang="ru-RU" alt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Таблица 1000: беременность с абортивным исходом в срок до 12 недель. </a:t>
            </a:r>
          </a:p>
        </p:txBody>
      </p:sp>
      <p:sp>
        <p:nvSpPr>
          <p:cNvPr id="16387" name="Объект 2"/>
          <p:cNvSpPr>
            <a:spLocks noGrp="1"/>
          </p:cNvSpPr>
          <p:nvPr>
            <p:ph sz="half" idx="1"/>
          </p:nvPr>
        </p:nvSpPr>
        <p:spPr>
          <a:xfrm>
            <a:off x="3867150" y="868363"/>
            <a:ext cx="3475038" cy="5121275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ru-RU" altLang="ru-RU" smtClean="0"/>
              <a:t> </a:t>
            </a:r>
          </a:p>
        </p:txBody>
      </p:sp>
      <p:pic>
        <p:nvPicPr>
          <p:cNvPr id="16388" name="Объект 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03625" y="868363"/>
            <a:ext cx="7726363" cy="5145087"/>
          </a:xfrm>
        </p:spPr>
      </p:pic>
      <p:sp>
        <p:nvSpPr>
          <p:cNvPr id="11" name="Овал 10"/>
          <p:cNvSpPr/>
          <p:nvPr/>
        </p:nvSpPr>
        <p:spPr>
          <a:xfrm>
            <a:off x="6886575" y="1839913"/>
            <a:ext cx="755650" cy="29368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7621588" y="1839913"/>
            <a:ext cx="2505075" cy="293687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6988175" y="2133600"/>
            <a:ext cx="617538" cy="971550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/>
              <a:t>Форма № 13 </a:t>
            </a:r>
            <a:r>
              <a:rPr lang="ru-RU" dirty="0" smtClean="0"/>
              <a:t>Таблица 1000</a:t>
            </a:r>
            <a:br>
              <a:rPr lang="ru-RU" dirty="0" smtClean="0"/>
            </a:br>
            <a:r>
              <a:rPr lang="ru-RU" dirty="0" smtClean="0"/>
              <a:t>Строка 1</a:t>
            </a:r>
            <a:endParaRPr lang="ru-RU" dirty="0"/>
          </a:p>
        </p:txBody>
      </p:sp>
      <p:sp>
        <p:nvSpPr>
          <p:cNvPr id="17411" name="Объект 2"/>
          <p:cNvSpPr>
            <a:spLocks noGrp="1"/>
          </p:cNvSpPr>
          <p:nvPr>
            <p:ph sz="half" idx="1"/>
          </p:nvPr>
        </p:nvSpPr>
        <p:spPr>
          <a:xfrm>
            <a:off x="3668713" y="868363"/>
            <a:ext cx="7710487" cy="1322387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ru-RU" altLang="ru-RU" sz="3600" b="1" dirty="0" smtClean="0">
                <a:solidFill>
                  <a:schemeClr val="tx1"/>
                </a:solidFill>
              </a:rPr>
              <a:t>Беременность с абортивным исходом в срок до 12 недель (О00-О06)</a:t>
            </a:r>
          </a:p>
          <a:p>
            <a:pPr eaLnBrk="1" hangingPunct="1">
              <a:defRPr/>
            </a:pPr>
            <a:endParaRPr lang="ru-RU" altLang="ru-RU" b="1" dirty="0" smtClean="0">
              <a:solidFill>
                <a:schemeClr val="tx1"/>
              </a:solidFill>
            </a:endParaRPr>
          </a:p>
        </p:txBody>
      </p:sp>
      <p:sp>
        <p:nvSpPr>
          <p:cNvPr id="17412" name="Объект 3"/>
          <p:cNvSpPr>
            <a:spLocks noGrp="1"/>
          </p:cNvSpPr>
          <p:nvPr>
            <p:ph sz="half" idx="2"/>
          </p:nvPr>
        </p:nvSpPr>
        <p:spPr>
          <a:xfrm>
            <a:off x="3668713" y="2776538"/>
            <a:ext cx="7624762" cy="3213100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ru-RU" altLang="ru-RU" sz="2800" b="1" dirty="0" smtClean="0">
                <a:solidFill>
                  <a:schemeClr val="tx1"/>
                </a:solidFill>
              </a:rPr>
              <a:t>Исключена продолжающаяся беременность при многоплодном зачатии после аборта одного или более чем одного плода (О31.1).</a:t>
            </a:r>
          </a:p>
          <a:p>
            <a:pPr eaLnBrk="1" hangingPunct="1">
              <a:defRPr/>
            </a:pPr>
            <a:endParaRPr lang="ru-RU" alt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/>
              <a:t>Форма № 13 </a:t>
            </a:r>
            <a:r>
              <a:rPr lang="ru-RU" dirty="0" smtClean="0"/>
              <a:t>Таблицы 1000;2000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Строка </a:t>
            </a:r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19459" name="Объект 2"/>
          <p:cNvSpPr>
            <a:spLocks noGrp="1"/>
          </p:cNvSpPr>
          <p:nvPr>
            <p:ph sz="half" idx="1"/>
          </p:nvPr>
        </p:nvSpPr>
        <p:spPr>
          <a:xfrm>
            <a:off x="3522663" y="777875"/>
            <a:ext cx="8161337" cy="1287463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ru-RU" altLang="ru-RU" sz="3600" b="1" smtClean="0">
                <a:solidFill>
                  <a:schemeClr val="tx1"/>
                </a:solidFill>
              </a:rPr>
              <a:t>Другие анормальные продукты зачатия (О02)</a:t>
            </a:r>
          </a:p>
        </p:txBody>
      </p:sp>
      <p:sp>
        <p:nvSpPr>
          <p:cNvPr id="19460" name="Объект 3"/>
          <p:cNvSpPr>
            <a:spLocks noGrp="1"/>
          </p:cNvSpPr>
          <p:nvPr>
            <p:ph sz="half" idx="2"/>
          </p:nvPr>
        </p:nvSpPr>
        <p:spPr>
          <a:xfrm>
            <a:off x="3386138" y="2924175"/>
            <a:ext cx="7907337" cy="3065463"/>
          </a:xfrm>
        </p:spPr>
        <p:txBody>
          <a:bodyPr/>
          <a:lstStyle/>
          <a:p>
            <a:pPr eaLnBrk="1" hangingPunct="1"/>
            <a:r>
              <a:rPr lang="ru-RU" altLang="ru-RU" sz="2800" b="1" smtClean="0">
                <a:solidFill>
                  <a:schemeClr val="tx1"/>
                </a:solidFill>
              </a:rPr>
              <a:t>В данную рубрику входят диагнозы «анэмбриония», «неразвивающаяся беременность».</a:t>
            </a:r>
            <a:endParaRPr lang="ru-RU" altLang="ru-RU" sz="2800" smtClean="0">
              <a:solidFill>
                <a:schemeClr val="tx1"/>
              </a:solidFill>
            </a:endParaRPr>
          </a:p>
          <a:p>
            <a:pPr eaLnBrk="1" hangingPunct="1"/>
            <a:r>
              <a:rPr lang="ru-RU" altLang="ru-RU" sz="2800" smtClean="0">
                <a:solidFill>
                  <a:schemeClr val="tx1"/>
                </a:solidFill>
              </a:rPr>
              <a:t>Исключен: бумажный плод</a:t>
            </a:r>
          </a:p>
          <a:p>
            <a:pPr eaLnBrk="1" hangingPunct="1"/>
            <a:r>
              <a:rPr lang="ru-RU" altLang="ru-RU" sz="2800" smtClean="0">
                <a:solidFill>
                  <a:schemeClr val="tx1"/>
                </a:solidFill>
              </a:rPr>
              <a:t>При необходимости идентифицировать любое связанное с другими анормальными продуктами зачатия (О02) осложнение используют дополнительный код рубрики (О08)</a:t>
            </a:r>
          </a:p>
          <a:p>
            <a:pPr eaLnBrk="1" hangingPunct="1"/>
            <a:endParaRPr lang="ru-RU" altLang="ru-RU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/>
              <a:t>Форма № 13 </a:t>
            </a:r>
            <a:r>
              <a:rPr lang="ru-RU" dirty="0" smtClean="0"/>
              <a:t>Таблицы 1000;2000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Строка </a:t>
            </a:r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748088" y="293688"/>
            <a:ext cx="7878762" cy="1287462"/>
          </a:xfrm>
        </p:spPr>
        <p:txBody>
          <a:bodyPr rtlCol="0">
            <a:normAutofit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3600" b="1" dirty="0">
                <a:solidFill>
                  <a:schemeClr val="tx1"/>
                </a:solidFill>
              </a:rPr>
              <a:t>Самопроизвольный </a:t>
            </a:r>
            <a:r>
              <a:rPr lang="ru-RU" sz="3900" b="1" dirty="0" smtClean="0">
                <a:solidFill>
                  <a:schemeClr val="tx1"/>
                </a:solidFill>
              </a:rPr>
              <a:t>аборт</a:t>
            </a:r>
            <a:r>
              <a:rPr lang="ru-RU" sz="3600" b="1" dirty="0" smtClean="0">
                <a:solidFill>
                  <a:schemeClr val="tx1"/>
                </a:solidFill>
              </a:rPr>
              <a:t> (О03)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522663" y="1581150"/>
            <a:ext cx="7770812" cy="5192713"/>
          </a:xfrm>
        </p:spPr>
        <p:txBody>
          <a:bodyPr rtlCol="0">
            <a:normAutofit lnSpcReduction="10000"/>
          </a:bodyPr>
          <a:lstStyle/>
          <a:p>
            <a:pPr marL="182880" indent="-182880" eaLnBrk="1" fontAlgn="auto" hangingPunct="1">
              <a:spcAft>
                <a:spcPts val="0"/>
              </a:spcAft>
              <a:defRPr/>
            </a:pPr>
            <a:r>
              <a:rPr lang="ru-RU" sz="2200" dirty="0">
                <a:solidFill>
                  <a:schemeClr val="tx1"/>
                </a:solidFill>
              </a:rPr>
              <a:t>Данный код используется, если аборт произошел в стационаре </a:t>
            </a:r>
            <a:r>
              <a:rPr lang="ru-RU" sz="2600" dirty="0">
                <a:solidFill>
                  <a:schemeClr val="tx1"/>
                </a:solidFill>
              </a:rPr>
              <a:t>самопроизвольно</a:t>
            </a:r>
            <a:r>
              <a:rPr lang="ru-RU" sz="2200" dirty="0">
                <a:solidFill>
                  <a:schemeClr val="tx1"/>
                </a:solidFill>
              </a:rPr>
              <a:t>, т.е. в следующих случаях:</a:t>
            </a: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r>
              <a:rPr lang="ru-RU" sz="2200" dirty="0">
                <a:solidFill>
                  <a:schemeClr val="tx1"/>
                </a:solidFill>
              </a:rPr>
              <a:t>- беременная пациентка находилась в стационаре. Аборт самопроизвольно начался и произошел в условиях стационара;</a:t>
            </a: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r>
              <a:rPr lang="ru-RU" sz="2200" dirty="0">
                <a:solidFill>
                  <a:schemeClr val="tx1"/>
                </a:solidFill>
              </a:rPr>
              <a:t>- беременная пациентка поступила с диагнозом «начавшийся выкидыш», терапия, направленная на сохранение беременности, не проводилась или была неэффективна, самопроизвольный аборт произошел в условиях стационара;</a:t>
            </a: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r>
              <a:rPr lang="ru-RU" sz="2200" dirty="0">
                <a:solidFill>
                  <a:schemeClr val="tx1"/>
                </a:solidFill>
              </a:rPr>
              <a:t>- пациентка поступила с диагнозом «аборт в ходу», аборт произошел в условиях стационара</a:t>
            </a:r>
            <a:r>
              <a:rPr lang="ru-RU" sz="2200" dirty="0" smtClean="0">
                <a:solidFill>
                  <a:schemeClr val="tx1"/>
                </a:solidFill>
              </a:rPr>
              <a:t>.</a:t>
            </a:r>
            <a:endParaRPr lang="ru-RU" sz="2200" dirty="0">
              <a:solidFill>
                <a:schemeClr val="tx1"/>
              </a:solidFill>
            </a:endParaRP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r>
              <a:rPr lang="ru-RU" sz="2200" dirty="0">
                <a:solidFill>
                  <a:schemeClr val="tx1"/>
                </a:solidFill>
              </a:rPr>
              <a:t>Если пациентка поступила в стационар после совершившегося самопроизвольного выкидыша вне стационара, случай необходимо указывать в строке 6 (аборт неуточненный)</a:t>
            </a: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/>
              <a:t>Форма № 13 </a:t>
            </a:r>
            <a:r>
              <a:rPr lang="ru-RU" dirty="0" smtClean="0"/>
              <a:t>Таблицы 1000;2000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Строка </a:t>
            </a:r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21507" name="Объект 2"/>
          <p:cNvSpPr>
            <a:spLocks noGrp="1"/>
          </p:cNvSpPr>
          <p:nvPr>
            <p:ph sz="half" idx="1"/>
          </p:nvPr>
        </p:nvSpPr>
        <p:spPr>
          <a:xfrm>
            <a:off x="3617913" y="419100"/>
            <a:ext cx="7986712" cy="1409700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ru-RU" altLang="ru-RU" sz="3600" b="1" smtClean="0">
                <a:solidFill>
                  <a:schemeClr val="tx1"/>
                </a:solidFill>
              </a:rPr>
              <a:t>Медицинский аборт (О04)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21063" y="576263"/>
            <a:ext cx="8578850" cy="5983287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Данный </a:t>
            </a:r>
            <a:r>
              <a:rPr lang="ru-RU" sz="2400" dirty="0">
                <a:solidFill>
                  <a:schemeClr val="tx1"/>
                </a:solidFill>
              </a:rPr>
              <a:t>код используется, если в стационаре произошло прерывание развивающейся беременности по желанию </a:t>
            </a:r>
            <a:r>
              <a:rPr lang="ru-RU" sz="2400" dirty="0" smtClean="0">
                <a:solidFill>
                  <a:schemeClr val="tx1"/>
                </a:solidFill>
              </a:rPr>
              <a:t>женщины (Таб. 1000) </a:t>
            </a:r>
            <a:r>
              <a:rPr lang="ru-RU" sz="2400" dirty="0">
                <a:solidFill>
                  <a:schemeClr val="tx1"/>
                </a:solidFill>
              </a:rPr>
              <a:t>или по медицинским показаниям, независимо от метода прерывания беременности (инструментальный, консервативный</a:t>
            </a:r>
            <a:r>
              <a:rPr lang="ru-RU" sz="2400" dirty="0" smtClean="0">
                <a:solidFill>
                  <a:schemeClr val="tx1"/>
                </a:solidFill>
              </a:rPr>
              <a:t>).</a:t>
            </a: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При сроке беременности более 12 недель прерывание беременности по желанию женщины не проводится</a:t>
            </a:r>
            <a:endParaRPr lang="ru-RU" sz="2400" dirty="0">
              <a:solidFill>
                <a:schemeClr val="tx1"/>
              </a:solidFill>
            </a:endParaRP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</a:rPr>
              <a:t>Медицинские аборты, проведенные по медицинским показаниям, в том числе медикаментозным методом, показываются в таблице 1101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/>
              <a:t>Форма № 13 </a:t>
            </a:r>
            <a:r>
              <a:rPr lang="ru-RU" dirty="0" smtClean="0"/>
              <a:t>Таблицы 1000;2000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Строка </a:t>
            </a:r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23555" name="Объект 2"/>
          <p:cNvSpPr>
            <a:spLocks noGrp="1"/>
          </p:cNvSpPr>
          <p:nvPr>
            <p:ph sz="half" idx="1"/>
          </p:nvPr>
        </p:nvSpPr>
        <p:spPr>
          <a:xfrm>
            <a:off x="3867150" y="868363"/>
            <a:ext cx="7724775" cy="1366837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ru-RU" altLang="ru-RU" sz="3600" b="1" smtClean="0">
                <a:solidFill>
                  <a:schemeClr val="tx1"/>
                </a:solidFill>
              </a:rPr>
              <a:t>Другие виды аборта (</a:t>
            </a:r>
            <a:r>
              <a:rPr lang="en-US" altLang="ru-RU" sz="3600" b="1" smtClean="0">
                <a:solidFill>
                  <a:schemeClr val="tx1"/>
                </a:solidFill>
              </a:rPr>
              <a:t>O05)</a:t>
            </a:r>
            <a:endParaRPr lang="ru-RU" altLang="ru-RU" sz="3600" b="1" smtClean="0">
              <a:solidFill>
                <a:schemeClr val="tx1"/>
              </a:solidFill>
            </a:endParaRPr>
          </a:p>
        </p:txBody>
      </p:sp>
      <p:sp>
        <p:nvSpPr>
          <p:cNvPr id="23556" name="Объект 3"/>
          <p:cNvSpPr>
            <a:spLocks noGrp="1"/>
          </p:cNvSpPr>
          <p:nvPr>
            <p:ph sz="half" idx="2"/>
          </p:nvPr>
        </p:nvSpPr>
        <p:spPr>
          <a:xfrm>
            <a:off x="3498850" y="2065338"/>
            <a:ext cx="7794625" cy="3924300"/>
          </a:xfrm>
        </p:spPr>
        <p:txBody>
          <a:bodyPr/>
          <a:lstStyle/>
          <a:p>
            <a:pPr eaLnBrk="1" hangingPunct="1"/>
            <a:r>
              <a:rPr lang="ru-RU" altLang="ru-RU" sz="2800" smtClean="0">
                <a:solidFill>
                  <a:schemeClr val="tx1"/>
                </a:solidFill>
              </a:rPr>
              <a:t>Данный код используется в случае наличия криминального аборта, независимо от того, на какой его стадии пациентка поступила в стационар (любой аборт, проведенный вне медицинских организаций любой формы собственности).</a:t>
            </a:r>
          </a:p>
          <a:p>
            <a:pPr eaLnBrk="1" hangingPunct="1"/>
            <a:endParaRPr lang="ru-RU" alt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/>
              <a:t>Форма № 13 </a:t>
            </a:r>
            <a:r>
              <a:rPr lang="ru-RU" dirty="0" smtClean="0"/>
              <a:t>Таблицы 1000;2000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Строка </a:t>
            </a:r>
            <a:r>
              <a:rPr lang="en-US" dirty="0" smtClean="0"/>
              <a:t>6</a:t>
            </a:r>
            <a:endParaRPr lang="ru-RU" dirty="0"/>
          </a:p>
        </p:txBody>
      </p:sp>
      <p:sp>
        <p:nvSpPr>
          <p:cNvPr id="24579" name="Объект 2"/>
          <p:cNvSpPr>
            <a:spLocks noGrp="1"/>
          </p:cNvSpPr>
          <p:nvPr>
            <p:ph sz="half" idx="1"/>
          </p:nvPr>
        </p:nvSpPr>
        <p:spPr>
          <a:xfrm>
            <a:off x="3867150" y="733425"/>
            <a:ext cx="7681913" cy="1320800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ru-RU" altLang="ru-RU" sz="3600" b="1" smtClean="0">
                <a:solidFill>
                  <a:schemeClr val="tx1"/>
                </a:solidFill>
              </a:rPr>
              <a:t>Аборт неуточненный (</a:t>
            </a:r>
            <a:r>
              <a:rPr lang="en-US" altLang="ru-RU" sz="3600" b="1" smtClean="0">
                <a:solidFill>
                  <a:schemeClr val="tx1"/>
                </a:solidFill>
              </a:rPr>
              <a:t>O0</a:t>
            </a:r>
            <a:r>
              <a:rPr lang="ru-RU" altLang="ru-RU" sz="3600" b="1" smtClean="0">
                <a:solidFill>
                  <a:schemeClr val="tx1"/>
                </a:solidFill>
              </a:rPr>
              <a:t>6</a:t>
            </a:r>
            <a:r>
              <a:rPr lang="en-US" altLang="ru-RU" sz="3600" b="1" smtClean="0">
                <a:solidFill>
                  <a:schemeClr val="tx1"/>
                </a:solidFill>
              </a:rPr>
              <a:t>)</a:t>
            </a:r>
            <a:endParaRPr lang="ru-RU" altLang="ru-RU" sz="3600" b="1" smtClean="0">
              <a:solidFill>
                <a:schemeClr val="tx1"/>
              </a:solidFill>
            </a:endParaRPr>
          </a:p>
          <a:p>
            <a:pPr marL="0" indent="0" eaLnBrk="1" hangingPunct="1">
              <a:buFont typeface="Wingdings 2" pitchFamily="18" charset="2"/>
              <a:buNone/>
            </a:pPr>
            <a:endParaRPr lang="ru-RU" altLang="ru-RU" smtClean="0"/>
          </a:p>
        </p:txBody>
      </p:sp>
      <p:sp>
        <p:nvSpPr>
          <p:cNvPr id="24580" name="Объект 3"/>
          <p:cNvSpPr>
            <a:spLocks noGrp="1"/>
          </p:cNvSpPr>
          <p:nvPr>
            <p:ph sz="half" idx="2"/>
          </p:nvPr>
        </p:nvSpPr>
        <p:spPr>
          <a:xfrm>
            <a:off x="3635375" y="1839913"/>
            <a:ext cx="7658100" cy="4149725"/>
          </a:xfrm>
        </p:spPr>
        <p:txBody>
          <a:bodyPr/>
          <a:lstStyle/>
          <a:p>
            <a:pPr eaLnBrk="1" hangingPunct="1"/>
            <a:r>
              <a:rPr lang="ru-RU" altLang="ru-RU" sz="2800" smtClean="0">
                <a:solidFill>
                  <a:schemeClr val="tx1"/>
                </a:solidFill>
              </a:rPr>
              <a:t>Данный код используется в случае наличия внебольничного аборта, т.е. при поступлении пациентки после свершившегося вне какой-либо медицинской организации («на дому») самопроизвольного аборта.</a:t>
            </a:r>
          </a:p>
          <a:p>
            <a:pPr eaLnBrk="1" hangingPunct="1"/>
            <a:endParaRPr lang="ru-RU" alt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/>
              <a:t>Форма № 13 </a:t>
            </a:r>
            <a:r>
              <a:rPr lang="ru-RU" dirty="0" smtClean="0"/>
              <a:t>Таблицы 1000;2000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Строка </a:t>
            </a:r>
            <a:r>
              <a:rPr lang="en-US" dirty="0" smtClean="0"/>
              <a:t>7</a:t>
            </a:r>
            <a:endParaRPr lang="ru-RU" dirty="0"/>
          </a:p>
        </p:txBody>
      </p:sp>
      <p:sp>
        <p:nvSpPr>
          <p:cNvPr id="25603" name="Объект 2"/>
          <p:cNvSpPr>
            <a:spLocks noGrp="1"/>
          </p:cNvSpPr>
          <p:nvPr>
            <p:ph sz="half" idx="1"/>
          </p:nvPr>
        </p:nvSpPr>
        <p:spPr>
          <a:xfrm>
            <a:off x="3867150" y="755650"/>
            <a:ext cx="7426325" cy="1196975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ru-RU" altLang="ru-RU" sz="3600" b="1" smtClean="0">
                <a:solidFill>
                  <a:schemeClr val="tx1"/>
                </a:solidFill>
              </a:rPr>
              <a:t>Внематочная беременность</a:t>
            </a:r>
            <a:r>
              <a:rPr lang="en-US" altLang="ru-RU" sz="3600" b="1" smtClean="0">
                <a:solidFill>
                  <a:schemeClr val="tx1"/>
                </a:solidFill>
              </a:rPr>
              <a:t> (O0</a:t>
            </a:r>
            <a:r>
              <a:rPr lang="ru-RU" altLang="ru-RU" sz="3600" b="1" smtClean="0">
                <a:solidFill>
                  <a:schemeClr val="tx1"/>
                </a:solidFill>
              </a:rPr>
              <a:t>0</a:t>
            </a:r>
            <a:r>
              <a:rPr lang="en-US" altLang="ru-RU" sz="3600" b="1" smtClean="0">
                <a:solidFill>
                  <a:schemeClr val="tx1"/>
                </a:solidFill>
              </a:rPr>
              <a:t>)</a:t>
            </a:r>
            <a:endParaRPr lang="ru-RU" altLang="ru-RU" sz="3600" b="1" smtClean="0">
              <a:solidFill>
                <a:schemeClr val="tx1"/>
              </a:solidFill>
            </a:endParaRPr>
          </a:p>
        </p:txBody>
      </p:sp>
      <p:sp>
        <p:nvSpPr>
          <p:cNvPr id="25604" name="Объект 3"/>
          <p:cNvSpPr>
            <a:spLocks noGrp="1"/>
          </p:cNvSpPr>
          <p:nvPr>
            <p:ph sz="half" idx="2"/>
          </p:nvPr>
        </p:nvSpPr>
        <p:spPr>
          <a:xfrm>
            <a:off x="3759200" y="1952625"/>
            <a:ext cx="7534275" cy="4037013"/>
          </a:xfrm>
        </p:spPr>
        <p:txBody>
          <a:bodyPr/>
          <a:lstStyle/>
          <a:p>
            <a:pPr eaLnBrk="1" hangingPunct="1"/>
            <a:r>
              <a:rPr lang="ru-RU" altLang="ru-RU" sz="2800" smtClean="0">
                <a:solidFill>
                  <a:schemeClr val="tx1"/>
                </a:solidFill>
              </a:rPr>
              <a:t>Включены: О00.0, О00.1, О00.2, О00.8, О00.9 (см. МКБ-10).</a:t>
            </a:r>
          </a:p>
          <a:p>
            <a:pPr eaLnBrk="1" hangingPunct="1"/>
            <a:r>
              <a:rPr lang="ru-RU" altLang="ru-RU" sz="2800" smtClean="0">
                <a:solidFill>
                  <a:schemeClr val="tx1"/>
                </a:solidFill>
              </a:rPr>
              <a:t>При  необходимости идентифицировать любое связанное с внематочной беременностью (О00) осложнение используют дополнительный код рубрики О08.</a:t>
            </a:r>
            <a:endParaRPr lang="ru-RU" altLang="ru-RU" sz="2800" smtClean="0"/>
          </a:p>
          <a:p>
            <a:pPr eaLnBrk="1" hangingPunct="1"/>
            <a:endParaRPr lang="ru-RU" alt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/>
              <a:t>Форма № 13 </a:t>
            </a:r>
            <a:r>
              <a:rPr lang="ru-RU" dirty="0" smtClean="0"/>
              <a:t>Таблицы 1000;2000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Строка </a:t>
            </a:r>
            <a:r>
              <a:rPr lang="en-US" dirty="0" smtClean="0"/>
              <a:t>8</a:t>
            </a:r>
            <a:endParaRPr lang="ru-RU" dirty="0"/>
          </a:p>
        </p:txBody>
      </p:sp>
      <p:sp>
        <p:nvSpPr>
          <p:cNvPr id="26627" name="Объект 2"/>
          <p:cNvSpPr>
            <a:spLocks noGrp="1"/>
          </p:cNvSpPr>
          <p:nvPr>
            <p:ph sz="half" idx="1"/>
          </p:nvPr>
        </p:nvSpPr>
        <p:spPr>
          <a:xfrm>
            <a:off x="3867150" y="868363"/>
            <a:ext cx="7635875" cy="1208087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ru-RU" altLang="ru-RU" sz="3600" b="1" smtClean="0">
                <a:solidFill>
                  <a:schemeClr val="tx1"/>
                </a:solidFill>
              </a:rPr>
              <a:t>Пузырный занос</a:t>
            </a:r>
            <a:r>
              <a:rPr lang="en-US" altLang="ru-RU" sz="3600" b="1" smtClean="0">
                <a:solidFill>
                  <a:schemeClr val="tx1"/>
                </a:solidFill>
              </a:rPr>
              <a:t> (O01)</a:t>
            </a:r>
            <a:endParaRPr lang="ru-RU" altLang="ru-RU" sz="3600" b="1" smtClean="0">
              <a:solidFill>
                <a:schemeClr val="tx1"/>
              </a:solidFill>
            </a:endParaRPr>
          </a:p>
        </p:txBody>
      </p:sp>
      <p:sp>
        <p:nvSpPr>
          <p:cNvPr id="26628" name="Объект 3"/>
          <p:cNvSpPr>
            <a:spLocks noGrp="1"/>
          </p:cNvSpPr>
          <p:nvPr>
            <p:ph sz="half" idx="2"/>
          </p:nvPr>
        </p:nvSpPr>
        <p:spPr>
          <a:xfrm>
            <a:off x="3690938" y="2162175"/>
            <a:ext cx="7677150" cy="3787775"/>
          </a:xfrm>
        </p:spPr>
        <p:txBody>
          <a:bodyPr/>
          <a:lstStyle/>
          <a:p>
            <a:pPr eaLnBrk="1" hangingPunct="1"/>
            <a:r>
              <a:rPr lang="ru-RU" altLang="ru-RU" sz="2800" smtClean="0">
                <a:solidFill>
                  <a:schemeClr val="tx1"/>
                </a:solidFill>
              </a:rPr>
              <a:t>Включены: О01.0, О01.1, О01.9. (см. МКБ-10)</a:t>
            </a:r>
          </a:p>
          <a:p>
            <a:pPr eaLnBrk="1" hangingPunct="1"/>
            <a:r>
              <a:rPr lang="ru-RU" altLang="ru-RU" sz="2800" smtClean="0">
                <a:solidFill>
                  <a:schemeClr val="tx1"/>
                </a:solidFill>
              </a:rPr>
              <a:t>Исключен: злокачественный пузырный занос (</a:t>
            </a:r>
            <a:r>
              <a:rPr lang="en-US" altLang="ru-RU" sz="2800" smtClean="0">
                <a:solidFill>
                  <a:schemeClr val="tx1"/>
                </a:solidFill>
              </a:rPr>
              <a:t>D</a:t>
            </a:r>
            <a:r>
              <a:rPr lang="ru-RU" altLang="ru-RU" sz="2800" smtClean="0">
                <a:solidFill>
                  <a:schemeClr val="tx1"/>
                </a:solidFill>
              </a:rPr>
              <a:t>39.2)</a:t>
            </a:r>
          </a:p>
          <a:p>
            <a:pPr eaLnBrk="1" hangingPunct="1"/>
            <a:endParaRPr lang="ru-RU" altLang="ru-RU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/>
              <a:t>Форма № 13 </a:t>
            </a:r>
            <a:r>
              <a:rPr lang="ru-RU" dirty="0" smtClean="0"/>
              <a:t>Таблицы 1000;2000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Строка </a:t>
            </a:r>
            <a:r>
              <a:rPr lang="en-US" dirty="0" smtClean="0"/>
              <a:t>9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635375" y="2155825"/>
            <a:ext cx="7658100" cy="3833813"/>
          </a:xfrm>
        </p:spPr>
        <p:txBody>
          <a:bodyPr rtlCol="0">
            <a:normAutofit/>
          </a:bodyPr>
          <a:lstStyle/>
          <a:p>
            <a:pPr marL="182880" indent="-182880"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Данный </a:t>
            </a:r>
            <a:r>
              <a:rPr lang="ru-RU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код используется в случае поступления в медицинскую организацию пациенток с продолжающейся беременностью после проведения попытки аборта в любой медицинской организации.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28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652" name="Объект 2"/>
          <p:cNvSpPr txBox="1">
            <a:spLocks/>
          </p:cNvSpPr>
          <p:nvPr/>
        </p:nvSpPr>
        <p:spPr bwMode="auto">
          <a:xfrm>
            <a:off x="4064000" y="1020763"/>
            <a:ext cx="7229475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>
                <a:solidFill>
                  <a:srgbClr val="595959"/>
                </a:solidFill>
                <a:latin typeface="Corbel" pitchFamily="34" charset="0"/>
              </a:defRPr>
            </a:lvl1pPr>
            <a:lvl2pPr marL="685800" indent="-182563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>
                <a:solidFill>
                  <a:srgbClr val="595959"/>
                </a:solidFill>
                <a:latin typeface="Corbel" pitchFamily="34" charset="0"/>
              </a:defRPr>
            </a:lvl2pPr>
            <a:lvl3pPr marL="1143000" indent="-182563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>
                <a:solidFill>
                  <a:srgbClr val="595959"/>
                </a:solidFill>
                <a:latin typeface="Corbel" pitchFamily="34" charset="0"/>
              </a:defRPr>
            </a:lvl3pPr>
            <a:lvl4pPr marL="1600200" indent="-182563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>
                <a:solidFill>
                  <a:srgbClr val="595959"/>
                </a:solidFill>
                <a:latin typeface="Corbel" pitchFamily="34" charset="0"/>
              </a:defRPr>
            </a:lvl4pPr>
            <a:lvl5pPr marL="2057400" indent="-182563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>
                <a:solidFill>
                  <a:srgbClr val="595959"/>
                </a:solidFill>
                <a:latin typeface="Corbel" pitchFamily="34" charset="0"/>
              </a:defRPr>
            </a:lvl5pPr>
            <a:lvl6pPr marL="2514600" indent="-182563" eaLnBrk="0" fontAlgn="base" hangingPunct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>
                <a:solidFill>
                  <a:srgbClr val="595959"/>
                </a:solidFill>
                <a:latin typeface="Corbel" pitchFamily="34" charset="0"/>
              </a:defRPr>
            </a:lvl6pPr>
            <a:lvl7pPr marL="2971800" indent="-182563" eaLnBrk="0" fontAlgn="base" hangingPunct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>
                <a:solidFill>
                  <a:srgbClr val="595959"/>
                </a:solidFill>
                <a:latin typeface="Corbel" pitchFamily="34" charset="0"/>
              </a:defRPr>
            </a:lvl7pPr>
            <a:lvl8pPr marL="3429000" indent="-182563" eaLnBrk="0" fontAlgn="base" hangingPunct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>
                <a:solidFill>
                  <a:srgbClr val="595959"/>
                </a:solidFill>
                <a:latin typeface="Corbel" pitchFamily="34" charset="0"/>
              </a:defRPr>
            </a:lvl8pPr>
            <a:lvl9pPr marL="3886200" indent="-182563" eaLnBrk="0" fontAlgn="base" hangingPunct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>
                <a:solidFill>
                  <a:srgbClr val="595959"/>
                </a:solidFill>
                <a:latin typeface="Corbel" pitchFamily="34" charset="0"/>
              </a:defRPr>
            </a:lvl9pPr>
          </a:lstStyle>
          <a:p>
            <a:pPr defTabSz="914400" eaLnBrk="1" hangingPunct="1">
              <a:buFont typeface="Wingdings 2" pitchFamily="18" charset="2"/>
              <a:buNone/>
            </a:pPr>
            <a:r>
              <a:rPr lang="ru-RU" altLang="ru-RU" sz="3600" b="1">
                <a:solidFill>
                  <a:schemeClr val="tx1"/>
                </a:solidFill>
              </a:rPr>
              <a:t>Неудачная попытка аборта</a:t>
            </a:r>
            <a:r>
              <a:rPr lang="en-US" altLang="ru-RU" sz="3600" b="1">
                <a:solidFill>
                  <a:schemeClr val="tx1"/>
                </a:solidFill>
              </a:rPr>
              <a:t> (</a:t>
            </a:r>
            <a:r>
              <a:rPr lang="ru-RU" altLang="ru-RU" sz="3600" b="1">
                <a:solidFill>
                  <a:schemeClr val="tx1"/>
                </a:solidFill>
              </a:rPr>
              <a:t>О07</a:t>
            </a:r>
            <a:r>
              <a:rPr lang="en-US" altLang="ru-RU" sz="3600" b="1">
                <a:solidFill>
                  <a:schemeClr val="tx1"/>
                </a:solidFill>
              </a:rPr>
              <a:t>)</a:t>
            </a:r>
            <a:endParaRPr lang="ru-RU" altLang="ru-RU" sz="36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/>
              <a:t>Форма № 13 </a:t>
            </a:r>
            <a:r>
              <a:rPr lang="ru-RU" dirty="0" smtClean="0"/>
              <a:t>Таблицы 1105;2105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714750" y="2608263"/>
            <a:ext cx="7578725" cy="3381375"/>
          </a:xfrm>
        </p:spPr>
        <p:txBody>
          <a:bodyPr rtlCol="0">
            <a:normAutofit/>
          </a:bodyPr>
          <a:lstStyle/>
          <a:p>
            <a:pPr marL="182880" indent="-182880"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У любой пациентки в рамках одной госпитализации может иметь место несколько осложнений беременности с абортивным исходом</a:t>
            </a:r>
            <a:endParaRPr lang="en-US" sz="32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676" name="Объект 2"/>
          <p:cNvSpPr txBox="1">
            <a:spLocks/>
          </p:cNvSpPr>
          <p:nvPr/>
        </p:nvSpPr>
        <p:spPr bwMode="auto">
          <a:xfrm>
            <a:off x="4064000" y="1020763"/>
            <a:ext cx="7620000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>
                <a:solidFill>
                  <a:srgbClr val="595959"/>
                </a:solidFill>
                <a:latin typeface="Corbel" pitchFamily="34" charset="0"/>
              </a:defRPr>
            </a:lvl1pPr>
            <a:lvl2pPr marL="685800" indent="-182563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>
                <a:solidFill>
                  <a:srgbClr val="595959"/>
                </a:solidFill>
                <a:latin typeface="Corbel" pitchFamily="34" charset="0"/>
              </a:defRPr>
            </a:lvl2pPr>
            <a:lvl3pPr marL="1143000" indent="-182563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>
                <a:solidFill>
                  <a:srgbClr val="595959"/>
                </a:solidFill>
                <a:latin typeface="Corbel" pitchFamily="34" charset="0"/>
              </a:defRPr>
            </a:lvl3pPr>
            <a:lvl4pPr marL="1600200" indent="-182563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>
                <a:solidFill>
                  <a:srgbClr val="595959"/>
                </a:solidFill>
                <a:latin typeface="Corbel" pitchFamily="34" charset="0"/>
              </a:defRPr>
            </a:lvl4pPr>
            <a:lvl5pPr marL="2057400" indent="-182563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>
                <a:solidFill>
                  <a:srgbClr val="595959"/>
                </a:solidFill>
                <a:latin typeface="Corbel" pitchFamily="34" charset="0"/>
              </a:defRPr>
            </a:lvl5pPr>
            <a:lvl6pPr marL="2514600" indent="-182563" eaLnBrk="0" fontAlgn="base" hangingPunct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>
                <a:solidFill>
                  <a:srgbClr val="595959"/>
                </a:solidFill>
                <a:latin typeface="Corbel" pitchFamily="34" charset="0"/>
              </a:defRPr>
            </a:lvl6pPr>
            <a:lvl7pPr marL="2971800" indent="-182563" eaLnBrk="0" fontAlgn="base" hangingPunct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>
                <a:solidFill>
                  <a:srgbClr val="595959"/>
                </a:solidFill>
                <a:latin typeface="Corbel" pitchFamily="34" charset="0"/>
              </a:defRPr>
            </a:lvl7pPr>
            <a:lvl8pPr marL="3429000" indent="-182563" eaLnBrk="0" fontAlgn="base" hangingPunct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>
                <a:solidFill>
                  <a:srgbClr val="595959"/>
                </a:solidFill>
                <a:latin typeface="Corbel" pitchFamily="34" charset="0"/>
              </a:defRPr>
            </a:lvl8pPr>
            <a:lvl9pPr marL="3886200" indent="-182563" eaLnBrk="0" fontAlgn="base" hangingPunct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>
                <a:solidFill>
                  <a:srgbClr val="595959"/>
                </a:solidFill>
                <a:latin typeface="Corbel" pitchFamily="34" charset="0"/>
              </a:defRPr>
            </a:lvl9pPr>
          </a:lstStyle>
          <a:p>
            <a:pPr defTabSz="914400" eaLnBrk="1" hangingPunct="1">
              <a:buFont typeface="Wingdings 2" pitchFamily="18" charset="2"/>
              <a:buNone/>
            </a:pPr>
            <a:r>
              <a:rPr lang="ru-RU" altLang="ru-RU" sz="3600" b="1">
                <a:solidFill>
                  <a:schemeClr val="tx1"/>
                </a:solidFill>
              </a:rPr>
              <a:t>Осложнения, вызванные абортом </a:t>
            </a:r>
            <a:r>
              <a:rPr lang="en-US" altLang="ru-RU" sz="3600" b="1">
                <a:solidFill>
                  <a:schemeClr val="tx1"/>
                </a:solidFill>
              </a:rPr>
              <a:t>(</a:t>
            </a:r>
            <a:r>
              <a:rPr lang="ru-RU" altLang="ru-RU" sz="3600" b="1">
                <a:solidFill>
                  <a:schemeClr val="tx1"/>
                </a:solidFill>
              </a:rPr>
              <a:t>О08</a:t>
            </a:r>
            <a:r>
              <a:rPr lang="en-US" altLang="ru-RU" sz="3600" b="1">
                <a:solidFill>
                  <a:schemeClr val="tx1"/>
                </a:solidFill>
              </a:rPr>
              <a:t>)</a:t>
            </a:r>
            <a:endParaRPr lang="ru-RU" altLang="ru-RU" sz="36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/>
              <a:t>Форма № 13 </a:t>
            </a:r>
            <a:r>
              <a:rPr lang="ru-RU" dirty="0" smtClean="0"/>
              <a:t>Таблица 3000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759200" y="2760663"/>
            <a:ext cx="7613650" cy="3944937"/>
          </a:xfrm>
        </p:spPr>
        <p:txBody>
          <a:bodyPr rtlCol="0">
            <a:normAutofit fontScale="47500" lnSpcReduction="20000"/>
          </a:bodyPr>
          <a:lstStyle/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ru-RU" sz="29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r>
              <a:rPr lang="ru-RU" sz="6700" dirty="0" smtClean="0">
                <a:solidFill>
                  <a:schemeClr val="tx1"/>
                </a:solidFill>
              </a:rPr>
              <a:t>В графе 1 указывается число женщин, умерших от прерывания беременности </a:t>
            </a:r>
            <a:r>
              <a:rPr lang="en-US" altLang="ru-RU" sz="6700" dirty="0">
                <a:solidFill>
                  <a:schemeClr val="tx1"/>
                </a:solidFill>
              </a:rPr>
              <a:t>(</a:t>
            </a:r>
            <a:r>
              <a:rPr lang="ru-RU" altLang="ru-RU" sz="6700" dirty="0">
                <a:solidFill>
                  <a:schemeClr val="tx1"/>
                </a:solidFill>
              </a:rPr>
              <a:t>О02- О06</a:t>
            </a:r>
            <a:r>
              <a:rPr lang="en-US" altLang="ru-RU" sz="6700" dirty="0" smtClean="0">
                <a:solidFill>
                  <a:schemeClr val="tx1"/>
                </a:solidFill>
              </a:rPr>
              <a:t>)</a:t>
            </a:r>
            <a:endParaRPr lang="ru-RU" altLang="ru-RU" sz="6700" dirty="0" smtClean="0">
              <a:solidFill>
                <a:schemeClr val="tx1"/>
              </a:solidFill>
            </a:endParaRP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r>
              <a:rPr lang="ru-RU" altLang="ru-RU" sz="6700" dirty="0" smtClean="0">
                <a:solidFill>
                  <a:schemeClr val="tx1"/>
                </a:solidFill>
              </a:rPr>
              <a:t>Из них в графе 2 – в сроки до 12 недель</a:t>
            </a: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r>
              <a:rPr lang="ru-RU" altLang="ru-RU" sz="6700" dirty="0">
                <a:solidFill>
                  <a:schemeClr val="tx1"/>
                </a:solidFill>
              </a:rPr>
              <a:t>Из них в графе </a:t>
            </a:r>
            <a:r>
              <a:rPr lang="ru-RU" altLang="ru-RU" sz="6700" dirty="0" smtClean="0">
                <a:solidFill>
                  <a:schemeClr val="tx1"/>
                </a:solidFill>
              </a:rPr>
              <a:t>3 – в сроки 12-22 недели</a:t>
            </a: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r>
              <a:rPr lang="ru-RU" sz="6700" dirty="0">
                <a:solidFill>
                  <a:schemeClr val="tx1"/>
                </a:solidFill>
              </a:rPr>
              <a:t>Число в графе 1 должно равняться сумме граф 2 и 3 этой таблицы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altLang="ru-RU" sz="6700" dirty="0" smtClean="0">
              <a:solidFill>
                <a:schemeClr val="tx1"/>
              </a:solidFill>
            </a:endParaRP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ru-RU" altLang="ru-RU" sz="4000" dirty="0">
              <a:solidFill>
                <a:schemeClr val="tx1"/>
              </a:solidFill>
            </a:endParaRP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ru-RU" sz="29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en-US" sz="29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9700" name="Объект 2"/>
          <p:cNvSpPr txBox="1">
            <a:spLocks/>
          </p:cNvSpPr>
          <p:nvPr/>
        </p:nvSpPr>
        <p:spPr bwMode="auto">
          <a:xfrm>
            <a:off x="4064000" y="496888"/>
            <a:ext cx="7461250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>
                <a:solidFill>
                  <a:srgbClr val="595959"/>
                </a:solidFill>
                <a:latin typeface="Corbel" pitchFamily="34" charset="0"/>
              </a:defRPr>
            </a:lvl1pPr>
            <a:lvl2pPr marL="685800" indent="-182563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>
                <a:solidFill>
                  <a:srgbClr val="595959"/>
                </a:solidFill>
                <a:latin typeface="Corbel" pitchFamily="34" charset="0"/>
              </a:defRPr>
            </a:lvl2pPr>
            <a:lvl3pPr marL="1143000" indent="-182563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>
                <a:solidFill>
                  <a:srgbClr val="595959"/>
                </a:solidFill>
                <a:latin typeface="Corbel" pitchFamily="34" charset="0"/>
              </a:defRPr>
            </a:lvl3pPr>
            <a:lvl4pPr marL="1600200" indent="-182563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>
                <a:solidFill>
                  <a:srgbClr val="595959"/>
                </a:solidFill>
                <a:latin typeface="Corbel" pitchFamily="34" charset="0"/>
              </a:defRPr>
            </a:lvl4pPr>
            <a:lvl5pPr marL="2057400" indent="-182563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>
                <a:solidFill>
                  <a:srgbClr val="595959"/>
                </a:solidFill>
                <a:latin typeface="Corbel" pitchFamily="34" charset="0"/>
              </a:defRPr>
            </a:lvl5pPr>
            <a:lvl6pPr marL="2514600" indent="-182563" eaLnBrk="0" fontAlgn="base" hangingPunct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>
                <a:solidFill>
                  <a:srgbClr val="595959"/>
                </a:solidFill>
                <a:latin typeface="Corbel" pitchFamily="34" charset="0"/>
              </a:defRPr>
            </a:lvl6pPr>
            <a:lvl7pPr marL="2971800" indent="-182563" eaLnBrk="0" fontAlgn="base" hangingPunct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>
                <a:solidFill>
                  <a:srgbClr val="595959"/>
                </a:solidFill>
                <a:latin typeface="Corbel" pitchFamily="34" charset="0"/>
              </a:defRPr>
            </a:lvl7pPr>
            <a:lvl8pPr marL="3429000" indent="-182563" eaLnBrk="0" fontAlgn="base" hangingPunct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>
                <a:solidFill>
                  <a:srgbClr val="595959"/>
                </a:solidFill>
                <a:latin typeface="Corbel" pitchFamily="34" charset="0"/>
              </a:defRPr>
            </a:lvl8pPr>
            <a:lvl9pPr marL="3886200" indent="-182563" eaLnBrk="0" fontAlgn="base" hangingPunct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>
                <a:solidFill>
                  <a:srgbClr val="595959"/>
                </a:solidFill>
                <a:latin typeface="Corbel" pitchFamily="34" charset="0"/>
              </a:defRPr>
            </a:lvl9pPr>
          </a:lstStyle>
          <a:p>
            <a:pPr defTabSz="914400" eaLnBrk="1" hangingPunct="1">
              <a:buFont typeface="Wingdings 2" pitchFamily="18" charset="2"/>
              <a:buNone/>
            </a:pPr>
            <a:r>
              <a:rPr lang="ru-RU" altLang="ru-RU" sz="3600" b="1">
                <a:solidFill>
                  <a:schemeClr val="tx1"/>
                </a:solidFill>
              </a:rPr>
              <a:t>Число женщин, умерших от прерывания беременности</a:t>
            </a:r>
          </a:p>
          <a:p>
            <a:pPr defTabSz="914400" eaLnBrk="1" hangingPunct="1">
              <a:buFont typeface="Wingdings 2" pitchFamily="18" charset="2"/>
              <a:buNone/>
            </a:pPr>
            <a:r>
              <a:rPr lang="ru-RU" altLang="ru-RU" sz="3600" b="1">
                <a:solidFill>
                  <a:schemeClr val="tx1"/>
                </a:solidFill>
              </a:rPr>
              <a:t> </a:t>
            </a:r>
            <a:r>
              <a:rPr lang="en-US" altLang="ru-RU" sz="3600" b="1">
                <a:solidFill>
                  <a:schemeClr val="tx1"/>
                </a:solidFill>
              </a:rPr>
              <a:t>(</a:t>
            </a:r>
            <a:r>
              <a:rPr lang="ru-RU" altLang="ru-RU" sz="3600" b="1">
                <a:solidFill>
                  <a:schemeClr val="tx1"/>
                </a:solidFill>
              </a:rPr>
              <a:t>О02- О06</a:t>
            </a:r>
            <a:r>
              <a:rPr lang="en-US" altLang="ru-RU" sz="3600" b="1">
                <a:solidFill>
                  <a:schemeClr val="tx1"/>
                </a:solidFill>
              </a:rPr>
              <a:t>)</a:t>
            </a:r>
            <a:endParaRPr lang="ru-RU" altLang="ru-RU" sz="36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ф13т1000с4г4 = ф13т1100г1+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ф13т1101г1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3" name="Объект 2"/>
          <p:cNvSpPr>
            <a:spLocks noGrp="1"/>
          </p:cNvSpPr>
          <p:nvPr>
            <p:ph sz="half" idx="1"/>
          </p:nvPr>
        </p:nvSpPr>
        <p:spPr>
          <a:xfrm>
            <a:off x="3867150" y="868363"/>
            <a:ext cx="3475038" cy="5121275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ru-RU" altLang="ru-RU" smtClean="0"/>
              <a:t> </a:t>
            </a:r>
          </a:p>
        </p:txBody>
      </p:sp>
      <p:pic>
        <p:nvPicPr>
          <p:cNvPr id="30724" name="Объект 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65525" y="901700"/>
            <a:ext cx="7726363" cy="4902200"/>
          </a:xfrm>
        </p:spPr>
      </p:pic>
      <p:sp>
        <p:nvSpPr>
          <p:cNvPr id="11" name="Овал 10"/>
          <p:cNvSpPr/>
          <p:nvPr/>
        </p:nvSpPr>
        <p:spPr>
          <a:xfrm>
            <a:off x="6861175" y="2438400"/>
            <a:ext cx="755650" cy="27146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491288" y="3883025"/>
            <a:ext cx="936625" cy="384175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 flipH="1">
            <a:off x="7891463" y="4267200"/>
            <a:ext cx="823912" cy="384175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413" y="1123950"/>
            <a:ext cx="3390900" cy="46005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ф13т1000с4г5 = 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ф13т1100г3+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ф13т1101г3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1" name="Объект 2"/>
          <p:cNvSpPr>
            <a:spLocks noGrp="1"/>
          </p:cNvSpPr>
          <p:nvPr>
            <p:ph sz="half" idx="1"/>
          </p:nvPr>
        </p:nvSpPr>
        <p:spPr>
          <a:xfrm>
            <a:off x="3867150" y="868363"/>
            <a:ext cx="3475038" cy="5121275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ru-RU" altLang="ru-RU" smtClean="0"/>
              <a:t> </a:t>
            </a:r>
          </a:p>
        </p:txBody>
      </p:sp>
      <p:pic>
        <p:nvPicPr>
          <p:cNvPr id="32772" name="Объект 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43313" y="912813"/>
            <a:ext cx="7726362" cy="4902200"/>
          </a:xfrm>
        </p:spPr>
      </p:pic>
      <p:sp>
        <p:nvSpPr>
          <p:cNvPr id="11" name="Овал 10"/>
          <p:cNvSpPr/>
          <p:nvPr/>
        </p:nvSpPr>
        <p:spPr>
          <a:xfrm>
            <a:off x="7427913" y="2449513"/>
            <a:ext cx="755650" cy="26987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7097713" y="4052888"/>
            <a:ext cx="936625" cy="384175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 flipH="1">
            <a:off x="8877300" y="4437063"/>
            <a:ext cx="825500" cy="382587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413" y="1123950"/>
            <a:ext cx="3390900" cy="46005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ф13т1000с4г6 = 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ф13т1100г4+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ф13т1101г4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819" name="Объект 2"/>
          <p:cNvSpPr>
            <a:spLocks noGrp="1"/>
          </p:cNvSpPr>
          <p:nvPr>
            <p:ph sz="half" idx="1"/>
          </p:nvPr>
        </p:nvSpPr>
        <p:spPr>
          <a:xfrm>
            <a:off x="3867150" y="868363"/>
            <a:ext cx="3475038" cy="5121275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ru-RU" altLang="ru-RU" smtClean="0"/>
              <a:t> </a:t>
            </a:r>
          </a:p>
        </p:txBody>
      </p:sp>
      <p:pic>
        <p:nvPicPr>
          <p:cNvPr id="34820" name="Объект 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43313" y="912813"/>
            <a:ext cx="7726362" cy="4902200"/>
          </a:xfrm>
        </p:spPr>
      </p:pic>
      <p:sp>
        <p:nvSpPr>
          <p:cNvPr id="11" name="Овал 10"/>
          <p:cNvSpPr/>
          <p:nvPr/>
        </p:nvSpPr>
        <p:spPr>
          <a:xfrm>
            <a:off x="8034338" y="2401888"/>
            <a:ext cx="755650" cy="27146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8418513" y="4030663"/>
            <a:ext cx="938212" cy="382587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 flipH="1">
            <a:off x="10120313" y="4413250"/>
            <a:ext cx="823912" cy="384175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413" y="1123950"/>
            <a:ext cx="3078162" cy="46005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Таблица 1102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сведения о прерывании беременности в возрастной группе до 14 лет (строка 1 графа 5 таблица 1000) необходимо указать число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первобеременных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(графа 1) – число в этой графе должно быть меньше, чем в строке 1 графе 5 и строке 1 графе 10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67" name="Объект 2"/>
          <p:cNvSpPr>
            <a:spLocks noGrp="1"/>
          </p:cNvSpPr>
          <p:nvPr>
            <p:ph sz="half" idx="1"/>
          </p:nvPr>
        </p:nvSpPr>
        <p:spPr>
          <a:xfrm>
            <a:off x="3867150" y="868363"/>
            <a:ext cx="3475038" cy="5121275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ru-RU" altLang="ru-RU" smtClean="0"/>
              <a:t> </a:t>
            </a:r>
          </a:p>
        </p:txBody>
      </p:sp>
      <p:pic>
        <p:nvPicPr>
          <p:cNvPr id="36868" name="Объект 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43313" y="973138"/>
            <a:ext cx="7726362" cy="4902200"/>
          </a:xfrm>
        </p:spPr>
      </p:pic>
      <p:sp>
        <p:nvSpPr>
          <p:cNvPr id="11" name="Овал 10"/>
          <p:cNvSpPr/>
          <p:nvPr/>
        </p:nvSpPr>
        <p:spPr>
          <a:xfrm>
            <a:off x="8805863" y="4906963"/>
            <a:ext cx="787400" cy="2635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7407275" y="1792288"/>
            <a:ext cx="811213" cy="384175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 flipH="1">
            <a:off x="9906000" y="1792288"/>
            <a:ext cx="823913" cy="384175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413" y="1123950"/>
            <a:ext cx="3144837" cy="46005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Таблица 1102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число ВИЧ инфицированных среди возрастной группы до 14 лет  (графа 2) – число в этой графе должно быть меньше, чем в строке 1 графе 5 и строке 1 графе 11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915" name="Объект 2"/>
          <p:cNvSpPr>
            <a:spLocks noGrp="1"/>
          </p:cNvSpPr>
          <p:nvPr>
            <p:ph sz="half" idx="1"/>
          </p:nvPr>
        </p:nvSpPr>
        <p:spPr>
          <a:xfrm>
            <a:off x="3867150" y="868363"/>
            <a:ext cx="3475038" cy="5121275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ru-RU" altLang="ru-RU" smtClean="0"/>
              <a:t> </a:t>
            </a:r>
          </a:p>
        </p:txBody>
      </p:sp>
      <p:pic>
        <p:nvPicPr>
          <p:cNvPr id="38916" name="Объект 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43313" y="973138"/>
            <a:ext cx="7726362" cy="4902200"/>
          </a:xfrm>
        </p:spPr>
      </p:pic>
      <p:sp>
        <p:nvSpPr>
          <p:cNvPr id="11" name="Овал 10"/>
          <p:cNvSpPr/>
          <p:nvPr/>
        </p:nvSpPr>
        <p:spPr>
          <a:xfrm>
            <a:off x="10334625" y="4918075"/>
            <a:ext cx="788988" cy="2635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7407275" y="1792288"/>
            <a:ext cx="811213" cy="384175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 flipH="1">
            <a:off x="10425113" y="1792288"/>
            <a:ext cx="823912" cy="384175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413" y="1123950"/>
            <a:ext cx="3078162" cy="46005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Таблица 1103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сведения о прерывании беременности в возрастной группе 15-17 лет (строка 1 графа 6 таблица 1000) необходимо указать число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первобеременных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(графа 1) – число в этой графе должно быть меньше, чем в строке 1 графе 6 и строке 1 графе 10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63" name="Объект 2"/>
          <p:cNvSpPr>
            <a:spLocks noGrp="1"/>
          </p:cNvSpPr>
          <p:nvPr>
            <p:ph sz="half" idx="1"/>
          </p:nvPr>
        </p:nvSpPr>
        <p:spPr>
          <a:xfrm>
            <a:off x="3867150" y="868363"/>
            <a:ext cx="3475038" cy="5121275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ru-RU" altLang="ru-RU" smtClean="0"/>
              <a:t> </a:t>
            </a:r>
          </a:p>
        </p:txBody>
      </p:sp>
      <p:pic>
        <p:nvPicPr>
          <p:cNvPr id="40964" name="Объект 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43313" y="973138"/>
            <a:ext cx="7726362" cy="4902200"/>
          </a:xfrm>
        </p:spPr>
      </p:pic>
      <p:sp>
        <p:nvSpPr>
          <p:cNvPr id="11" name="Овал 10"/>
          <p:cNvSpPr/>
          <p:nvPr/>
        </p:nvSpPr>
        <p:spPr>
          <a:xfrm>
            <a:off x="8805863" y="5291138"/>
            <a:ext cx="787400" cy="2635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7994650" y="1792288"/>
            <a:ext cx="811213" cy="384175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 flipH="1">
            <a:off x="9906000" y="1792288"/>
            <a:ext cx="823913" cy="384175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413" y="1123950"/>
            <a:ext cx="3233737" cy="46005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Таблица 1103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число ВИЧ инфицированных среди возрастной группы 15-17лет  (графа 2) – число в этой графе должно быть меньше, чем в строке 1 графе 6 и строке 1 графе 11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11" name="Объект 2"/>
          <p:cNvSpPr>
            <a:spLocks noGrp="1"/>
          </p:cNvSpPr>
          <p:nvPr>
            <p:ph sz="half" idx="1"/>
          </p:nvPr>
        </p:nvSpPr>
        <p:spPr>
          <a:xfrm>
            <a:off x="3867150" y="868363"/>
            <a:ext cx="3475038" cy="5121275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ru-RU" altLang="ru-RU" smtClean="0"/>
              <a:t> </a:t>
            </a:r>
          </a:p>
        </p:txBody>
      </p:sp>
      <p:pic>
        <p:nvPicPr>
          <p:cNvPr id="43012" name="Объект 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43313" y="973138"/>
            <a:ext cx="7726362" cy="4902200"/>
          </a:xfrm>
        </p:spPr>
      </p:pic>
      <p:sp>
        <p:nvSpPr>
          <p:cNvPr id="11" name="Овал 10"/>
          <p:cNvSpPr/>
          <p:nvPr/>
        </p:nvSpPr>
        <p:spPr>
          <a:xfrm>
            <a:off x="10425113" y="5260975"/>
            <a:ext cx="787400" cy="29368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8026400" y="1792288"/>
            <a:ext cx="688975" cy="384175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 flipH="1">
            <a:off x="10425113" y="1792288"/>
            <a:ext cx="649287" cy="384175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413" y="868363"/>
            <a:ext cx="3162300" cy="51212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Таблица 2100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указывать число абортов, проведенных по социальным показаниям (независимо от метода). Число в т2100г1 должно быть не больше числа в т2000с4г4, число в т2100г2 тоже должно быть не больше числа в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т2000с4г4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меньше числа в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т2100г1.</a:t>
            </a:r>
            <a:b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Графа 3 т2100 – аборты до 14 лет вкл. только по медицинским показаниям!!!</a:t>
            </a:r>
            <a:b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Графа 4 таблицы 2100 не более числа из т2000с4г6.</a:t>
            </a:r>
            <a:b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 в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т2101г1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более числа в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т2000с4г4</a:t>
            </a:r>
          </a:p>
        </p:txBody>
      </p:sp>
      <p:sp>
        <p:nvSpPr>
          <p:cNvPr id="45059" name="Объект 2"/>
          <p:cNvSpPr>
            <a:spLocks noGrp="1"/>
          </p:cNvSpPr>
          <p:nvPr>
            <p:ph sz="half" idx="1"/>
          </p:nvPr>
        </p:nvSpPr>
        <p:spPr>
          <a:xfrm>
            <a:off x="3867150" y="868363"/>
            <a:ext cx="3475038" cy="5121275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ru-RU" altLang="ru-RU" smtClean="0"/>
              <a:t> </a:t>
            </a:r>
          </a:p>
        </p:txBody>
      </p:sp>
      <p:sp>
        <p:nvSpPr>
          <p:cNvPr id="11" name="Овал 10"/>
          <p:cNvSpPr/>
          <p:nvPr/>
        </p:nvSpPr>
        <p:spPr>
          <a:xfrm>
            <a:off x="10425113" y="5291138"/>
            <a:ext cx="787400" cy="2635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8026400" y="1792288"/>
            <a:ext cx="688975" cy="384175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 flipH="1">
            <a:off x="10425113" y="1792288"/>
            <a:ext cx="823912" cy="384175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pic>
        <p:nvPicPr>
          <p:cNvPr id="45063" name="Объект 3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43313" y="849313"/>
            <a:ext cx="8548687" cy="5121275"/>
          </a:xfrm>
        </p:spPr>
      </p:pic>
      <p:sp>
        <p:nvSpPr>
          <p:cNvPr id="10" name="Овал 9"/>
          <p:cNvSpPr/>
          <p:nvPr/>
        </p:nvSpPr>
        <p:spPr>
          <a:xfrm>
            <a:off x="8207375" y="4337050"/>
            <a:ext cx="820738" cy="2984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 flipH="1">
            <a:off x="7094538" y="2447925"/>
            <a:ext cx="823912" cy="384175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10733088" y="4437063"/>
            <a:ext cx="822325" cy="298450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 flipH="1">
            <a:off x="7202488" y="2447925"/>
            <a:ext cx="823912" cy="384175"/>
          </a:xfrm>
          <a:prstGeom prst="ellipse">
            <a:avLst/>
          </a:prstGeom>
          <a:noFill/>
          <a:ln w="28575" cap="flat" cmpd="sng" algn="ctr">
            <a:solidFill>
              <a:schemeClr val="accent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9469438" y="4586288"/>
            <a:ext cx="822325" cy="298450"/>
          </a:xfrm>
          <a:prstGeom prst="ellipse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 flipH="1">
            <a:off x="8134350" y="2457450"/>
            <a:ext cx="908050" cy="317500"/>
          </a:xfrm>
          <a:prstGeom prst="ellipse">
            <a:avLst/>
          </a:prstGeom>
          <a:noFill/>
          <a:ln w="28575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8304213" y="4992688"/>
            <a:ext cx="822325" cy="298450"/>
          </a:xfrm>
          <a:prstGeom prst="ellipse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22" name="Овал 21"/>
          <p:cNvSpPr/>
          <p:nvPr/>
        </p:nvSpPr>
        <p:spPr>
          <a:xfrm flipH="1">
            <a:off x="7011988" y="2481263"/>
            <a:ext cx="908050" cy="317500"/>
          </a:xfrm>
          <a:prstGeom prst="ellipse">
            <a:avLst/>
          </a:prstGeom>
          <a:noFill/>
          <a:ln w="2857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13,1000,1,04+13,2000,1,04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&gt;=</a:t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14,4000,146,03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 2" pitchFamily="18" charset="2"/>
              <a:buNone/>
              <a:defRPr/>
            </a:pPr>
            <a:endParaRPr lang="ru-RU" b="1" dirty="0" smtClean="0">
              <a:solidFill>
                <a:schemeClr val="tx1"/>
              </a:solidFill>
            </a:endParaRPr>
          </a:p>
          <a:p>
            <a:pPr marL="0" indent="0">
              <a:buFont typeface="Wingdings 2" pitchFamily="18" charset="2"/>
              <a:buNone/>
              <a:defRPr/>
            </a:pPr>
            <a:r>
              <a:rPr lang="ru-RU" sz="3600" b="1" dirty="0" err="1">
                <a:solidFill>
                  <a:srgbClr val="FF0000"/>
                </a:solidFill>
              </a:rPr>
              <a:t>Межформенный</a:t>
            </a:r>
            <a:r>
              <a:rPr lang="ru-RU" sz="3600" b="1" dirty="0">
                <a:solidFill>
                  <a:srgbClr val="FF0000"/>
                </a:solidFill>
              </a:rPr>
              <a:t> контроль </a:t>
            </a:r>
            <a:endParaRPr lang="ru-RU" sz="3600" b="1" dirty="0" smtClean="0">
              <a:solidFill>
                <a:srgbClr val="FF0000"/>
              </a:solidFill>
            </a:endParaRPr>
          </a:p>
          <a:p>
            <a:pPr marL="0" indent="0">
              <a:buFont typeface="Wingdings 2" pitchFamily="18" charset="2"/>
              <a:buNone/>
              <a:defRPr/>
            </a:pPr>
            <a:endParaRPr lang="ru-RU" b="1" dirty="0">
              <a:solidFill>
                <a:srgbClr val="FF0000"/>
              </a:solidFill>
            </a:endParaRPr>
          </a:p>
          <a:p>
            <a:pPr marL="0" indent="0">
              <a:buFont typeface="Wingdings 2" pitchFamily="18" charset="2"/>
              <a:buNone/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	Следует </a:t>
            </a:r>
            <a:r>
              <a:rPr lang="ru-RU" sz="2400" dirty="0">
                <a:solidFill>
                  <a:schemeClr val="tx1"/>
                </a:solidFill>
              </a:rPr>
              <a:t>проводить с отчетной </a:t>
            </a:r>
            <a:r>
              <a:rPr lang="ru-RU" sz="2400" b="1" dirty="0">
                <a:solidFill>
                  <a:schemeClr val="tx1"/>
                </a:solidFill>
              </a:rPr>
              <a:t>формой № 14 </a:t>
            </a:r>
            <a:r>
              <a:rPr lang="ru-RU" sz="2400" dirty="0">
                <a:solidFill>
                  <a:schemeClr val="tx1"/>
                </a:solidFill>
              </a:rPr>
              <a:t> «Сведения о деятельности подразделений медицинской организации, оказывающих медицинскую помощь в </a:t>
            </a:r>
            <a:r>
              <a:rPr lang="ru-RU" sz="2400" i="1" dirty="0">
                <a:solidFill>
                  <a:schemeClr val="tx1"/>
                </a:solidFill>
              </a:rPr>
              <a:t>стационарных</a:t>
            </a:r>
            <a:r>
              <a:rPr lang="ru-RU" sz="2400" dirty="0">
                <a:solidFill>
                  <a:schemeClr val="tx1"/>
                </a:solidFill>
              </a:rPr>
              <a:t> условиях»:  таблица </a:t>
            </a:r>
            <a:r>
              <a:rPr lang="ru-RU" sz="2400" b="1" dirty="0">
                <a:solidFill>
                  <a:schemeClr val="tx1"/>
                </a:solidFill>
              </a:rPr>
              <a:t>4 000</a:t>
            </a:r>
            <a:r>
              <a:rPr lang="ru-RU" sz="2400" dirty="0">
                <a:solidFill>
                  <a:schemeClr val="tx1"/>
                </a:solidFill>
              </a:rPr>
              <a:t> строка </a:t>
            </a:r>
            <a:r>
              <a:rPr lang="ru-RU" sz="2400" b="1" dirty="0">
                <a:solidFill>
                  <a:schemeClr val="tx1"/>
                </a:solidFill>
              </a:rPr>
              <a:t>14.6</a:t>
            </a:r>
            <a:r>
              <a:rPr lang="ru-RU" sz="2400" dirty="0">
                <a:solidFill>
                  <a:schemeClr val="tx1"/>
                </a:solidFill>
              </a:rPr>
              <a:t> графа </a:t>
            </a:r>
            <a:r>
              <a:rPr lang="ru-RU" sz="2400" b="1" dirty="0">
                <a:solidFill>
                  <a:schemeClr val="tx1"/>
                </a:solidFill>
              </a:rPr>
              <a:t>3</a:t>
            </a:r>
            <a:r>
              <a:rPr lang="ru-RU" sz="2400" dirty="0">
                <a:solidFill>
                  <a:schemeClr val="tx1"/>
                </a:solidFill>
              </a:rPr>
              <a:t> – аборты (раздел  3. «Хирургическая работа организации»).</a:t>
            </a:r>
          </a:p>
          <a:p>
            <a:pPr marL="0" indent="0">
              <a:buFont typeface="Wingdings 2" pitchFamily="18" charset="2"/>
              <a:buNone/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	При </a:t>
            </a:r>
            <a:r>
              <a:rPr lang="ru-RU" sz="2400" dirty="0">
                <a:solidFill>
                  <a:schemeClr val="tx1"/>
                </a:solidFill>
              </a:rPr>
              <a:t>правильной регистрации число абортов по форме № 13 (т1000+т2000) равно или превосходит аборты по форме № 14 за счет </a:t>
            </a:r>
            <a:r>
              <a:rPr lang="ru-RU" sz="2400" i="1" dirty="0">
                <a:solidFill>
                  <a:schemeClr val="tx1"/>
                </a:solidFill>
              </a:rPr>
              <a:t>амбулаторно</a:t>
            </a:r>
            <a:r>
              <a:rPr lang="ru-RU" sz="2400" dirty="0">
                <a:solidFill>
                  <a:schemeClr val="tx1"/>
                </a:solidFill>
              </a:rPr>
              <a:t> произведенных абортов. Форма № 14 учитывает аборты, произведенные </a:t>
            </a:r>
            <a:r>
              <a:rPr lang="ru-RU" sz="2400" i="1" dirty="0">
                <a:solidFill>
                  <a:schemeClr val="tx1"/>
                </a:solidFill>
              </a:rPr>
              <a:t>только в стационарных условиях</a:t>
            </a:r>
            <a:r>
              <a:rPr lang="ru-RU" sz="2400" dirty="0">
                <a:solidFill>
                  <a:schemeClr val="tx1"/>
                </a:solidFill>
              </a:rPr>
              <a:t>.</a:t>
            </a:r>
          </a:p>
          <a:p>
            <a:pPr marL="0" indent="0">
              <a:buFont typeface="Wingdings 2" pitchFamily="18" charset="2"/>
              <a:buNone/>
              <a:defRPr/>
            </a:pPr>
            <a:r>
              <a:rPr lang="ru-RU" dirty="0">
                <a:solidFill>
                  <a:schemeClr val="tx1"/>
                </a:solidFill>
              </a:rPr>
              <a:t>	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13,1000,7,04+</a:t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13,2000,7,04</a:t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&gt;=</a:t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14,4000,141,03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131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 2" pitchFamily="18" charset="2"/>
              <a:buNone/>
            </a:pPr>
            <a:r>
              <a:rPr lang="ru-RU" altLang="ru-RU" sz="3600" b="1" smtClean="0">
                <a:solidFill>
                  <a:srgbClr val="FF0000"/>
                </a:solidFill>
              </a:rPr>
              <a:t>Межформенный контроль </a:t>
            </a:r>
          </a:p>
          <a:p>
            <a:pPr marL="0" indent="0">
              <a:buFont typeface="Wingdings 2" pitchFamily="18" charset="2"/>
              <a:buNone/>
            </a:pPr>
            <a:r>
              <a:rPr lang="ru-RU" altLang="ru-RU" b="1" smtClean="0">
                <a:solidFill>
                  <a:schemeClr val="tx1"/>
                </a:solidFill>
              </a:rPr>
              <a:t>С</a:t>
            </a:r>
            <a:r>
              <a:rPr lang="ru-RU" altLang="ru-RU" smtClean="0">
                <a:solidFill>
                  <a:schemeClr val="tx1"/>
                </a:solidFill>
              </a:rPr>
              <a:t>ледует проводить с отчетной </a:t>
            </a:r>
            <a:r>
              <a:rPr lang="ru-RU" altLang="ru-RU" b="1" smtClean="0">
                <a:solidFill>
                  <a:schemeClr val="tx1"/>
                </a:solidFill>
              </a:rPr>
              <a:t>формой № 14 </a:t>
            </a:r>
            <a:r>
              <a:rPr lang="ru-RU" altLang="ru-RU" smtClean="0">
                <a:solidFill>
                  <a:schemeClr val="tx1"/>
                </a:solidFill>
              </a:rPr>
              <a:t> «Сведения о деятельности подразделений медицинской организации, оказывающих медицинскую помощь в </a:t>
            </a:r>
            <a:r>
              <a:rPr lang="ru-RU" altLang="ru-RU" i="1" smtClean="0">
                <a:solidFill>
                  <a:schemeClr val="tx1"/>
                </a:solidFill>
              </a:rPr>
              <a:t>стационарных</a:t>
            </a:r>
            <a:r>
              <a:rPr lang="ru-RU" altLang="ru-RU" smtClean="0">
                <a:solidFill>
                  <a:schemeClr val="tx1"/>
                </a:solidFill>
              </a:rPr>
              <a:t> условиях»:  таблица </a:t>
            </a:r>
            <a:r>
              <a:rPr lang="ru-RU" altLang="ru-RU" b="1" smtClean="0">
                <a:solidFill>
                  <a:schemeClr val="tx1"/>
                </a:solidFill>
              </a:rPr>
              <a:t>4 000 </a:t>
            </a:r>
            <a:r>
              <a:rPr lang="ru-RU" altLang="ru-RU" smtClean="0">
                <a:solidFill>
                  <a:schemeClr val="tx1"/>
                </a:solidFill>
              </a:rPr>
              <a:t>строка </a:t>
            </a:r>
            <a:r>
              <a:rPr lang="ru-RU" altLang="ru-RU" b="1" smtClean="0">
                <a:solidFill>
                  <a:schemeClr val="tx1"/>
                </a:solidFill>
              </a:rPr>
              <a:t>14.1</a:t>
            </a:r>
            <a:r>
              <a:rPr lang="ru-RU" altLang="ru-RU" smtClean="0">
                <a:solidFill>
                  <a:schemeClr val="tx1"/>
                </a:solidFill>
              </a:rPr>
              <a:t> графа </a:t>
            </a:r>
            <a:r>
              <a:rPr lang="ru-RU" altLang="ru-RU" b="1" smtClean="0">
                <a:solidFill>
                  <a:schemeClr val="tx1"/>
                </a:solidFill>
              </a:rPr>
              <a:t>3</a:t>
            </a:r>
            <a:r>
              <a:rPr lang="ru-RU" altLang="ru-RU" smtClean="0">
                <a:solidFill>
                  <a:schemeClr val="tx1"/>
                </a:solidFill>
              </a:rPr>
              <a:t> – по поводу внематочной беременности (раздел  3. «Хирургическая работа организации»).</a:t>
            </a:r>
          </a:p>
          <a:p>
            <a:pPr marL="0" indent="0">
              <a:buFont typeface="Wingdings 2" pitchFamily="18" charset="2"/>
              <a:buNone/>
            </a:pPr>
            <a:r>
              <a:rPr lang="ru-RU" altLang="ru-RU" smtClean="0">
                <a:solidFill>
                  <a:schemeClr val="tx1"/>
                </a:solidFill>
              </a:rPr>
              <a:t>	При правильной регистрации сумма внематочных беременностей из строк 7, таблиц 1000 и 2000 по форме № 13 равна числу операций по поводу внематочной беременности по форме № 14, при разнице значений необходимо предоставление пояснительной записки. </a:t>
            </a:r>
          </a:p>
          <a:p>
            <a:pPr marL="0" indent="0">
              <a:buFont typeface="Wingdings 2" pitchFamily="18" charset="2"/>
              <a:buNone/>
            </a:pPr>
            <a:r>
              <a:rPr lang="ru-RU" altLang="ru-RU" smtClean="0">
                <a:solidFill>
                  <a:schemeClr val="tx1"/>
                </a:solidFill>
              </a:rPr>
              <a:t>	Проблема абортов тесно связана с </a:t>
            </a:r>
            <a:r>
              <a:rPr lang="ru-RU" altLang="ru-RU" i="1" smtClean="0">
                <a:solidFill>
                  <a:schemeClr val="tx1"/>
                </a:solidFill>
              </a:rPr>
              <a:t>контрацепцией</a:t>
            </a:r>
            <a:r>
              <a:rPr lang="ru-RU" altLang="ru-RU" smtClean="0">
                <a:solidFill>
                  <a:schemeClr val="tx1"/>
                </a:solidFill>
              </a:rPr>
              <a:t>.  Поэтому следует обратить внимание на операции по поводу </a:t>
            </a:r>
            <a:r>
              <a:rPr lang="ru-RU" altLang="ru-RU" i="1" smtClean="0">
                <a:solidFill>
                  <a:schemeClr val="tx1"/>
                </a:solidFill>
              </a:rPr>
              <a:t>стерилизации</a:t>
            </a:r>
            <a:r>
              <a:rPr lang="ru-RU" altLang="ru-RU" smtClean="0">
                <a:solidFill>
                  <a:schemeClr val="tx1"/>
                </a:solidFill>
              </a:rPr>
              <a:t> женщин ( форма № 14 таблица 4 000 Раздел 3.«Хирургическая работа организации» строка 13.4  графа 3).</a:t>
            </a:r>
            <a:endParaRPr lang="ru-RU" alt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9155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Wingdings 2" pitchFamily="18" charset="2"/>
              <a:buNone/>
            </a:pPr>
            <a:r>
              <a:rPr lang="ru-RU" altLang="ru-RU" sz="4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амка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TM03457475[[fn=Рамка]]</Template>
  <TotalTime>990</TotalTime>
  <Words>1347</Words>
  <Application>Microsoft Office PowerPoint</Application>
  <PresentationFormat>Произвольный</PresentationFormat>
  <Paragraphs>148</Paragraphs>
  <Slides>30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7" baseType="lpstr">
      <vt:lpstr>Corbel</vt:lpstr>
      <vt:lpstr>Arial</vt:lpstr>
      <vt:lpstr>Wingdings 2</vt:lpstr>
      <vt:lpstr>Calibri</vt:lpstr>
      <vt:lpstr>Times New Roman</vt:lpstr>
      <vt:lpstr>Tahoma</vt:lpstr>
      <vt:lpstr>Рамка</vt:lpstr>
      <vt:lpstr>   Форма № 13 «Сведения о беременности с абортивным исходом»</vt:lpstr>
      <vt:lpstr>Форма № 13 - «Сведения о беременности с абортивным исходом» </vt:lpstr>
      <vt:lpstr>Форма № 13 - «Сведения о беременности с абортивным исходом» - заполняется полностью.  </vt:lpstr>
      <vt:lpstr>Первичная учетная медицинская документация:</vt:lpstr>
      <vt:lpstr>Форма № 13 «Сведения о беременности с абортивным исходом»</vt:lpstr>
      <vt:lpstr>Форма № 13 - «Сведения о беременности с абортивным исходом»</vt:lpstr>
      <vt:lpstr>Форма № 13 - «Сведения о беременности с абортивным исходом»</vt:lpstr>
      <vt:lpstr>Таблица 1000: беременность с абортивным исходом в срок до 12 недель. </vt:lpstr>
      <vt:lpstr>Форма № 13 Таблица 1000 Строка 1</vt:lpstr>
      <vt:lpstr>Форма № 13 Таблицы 1000;2000 Строка 2</vt:lpstr>
      <vt:lpstr>Форма № 13 Таблицы 1000;2000 Строка 3</vt:lpstr>
      <vt:lpstr>Форма № 13 Таблицы 1000;2000 Строка 4</vt:lpstr>
      <vt:lpstr>Форма № 13 Таблицы 1000;2000 Строка 5</vt:lpstr>
      <vt:lpstr>Форма № 13 Таблицы 1000;2000 Строка 6</vt:lpstr>
      <vt:lpstr>Форма № 13 Таблицы 1000;2000 Строка 7</vt:lpstr>
      <vt:lpstr>Форма № 13 Таблицы 1000;2000 Строка 8</vt:lpstr>
      <vt:lpstr>Форма № 13 Таблицы 1000;2000 Строка 9</vt:lpstr>
      <vt:lpstr>Форма № 13 Таблицы 1105;2105 </vt:lpstr>
      <vt:lpstr>Форма № 13 Таблица 3000 </vt:lpstr>
      <vt:lpstr>ф13т1000с4г4 = ф13т1100г1+ ф13т1101г1</vt:lpstr>
      <vt:lpstr>ф13т1000с4г5 =  ф13т1100г3+ ф13т1101г3</vt:lpstr>
      <vt:lpstr>ф13т1000с4г6 =  ф13т1100г4+ ф13т1101г4</vt:lpstr>
      <vt:lpstr>Таблица 1102- сведения о прерывании беременности в возрастной группе до 14 лет (строка 1 графа 5 таблица 1000) необходимо указать число первобеременных (графа 1) – число в этой графе должно быть меньше, чем в строке 1 графе 5 и строке 1 графе 10</vt:lpstr>
      <vt:lpstr>Таблица 1102- число ВИЧ инфицированных среди возрастной группы до 14 лет  (графа 2) – число в этой графе должно быть меньше, чем в строке 1 графе 5 и строке 1 графе 11</vt:lpstr>
      <vt:lpstr>Таблица 1103- сведения о прерывании беременности в возрастной группе 15-17 лет (строка 1 графа 6 таблица 1000) необходимо указать число первобеременных (графа 1) – число в этой графе должно быть меньше, чем в строке 1 графе 6 и строке 1 графе 10</vt:lpstr>
      <vt:lpstr>Таблица 1103- число ВИЧ инфицированных среди возрастной группы 15-17лет  (графа 2) – число в этой графе должно быть меньше, чем в строке 1 графе 6 и строке 1 графе 11</vt:lpstr>
      <vt:lpstr>Таблица 2100 - указывать число абортов, проведенных по социальным показаниям (независимо от метода). Число в т2100г1 должно быть не больше числа в т2000с4г4, число в т2100г2 тоже должно быть не больше числа в т2000с4г4 и меньше числа в т2100г1. Графа 3 т2100 – аборты до 14 лет вкл. только по медицинским показаниям!!! Графа 4 таблицы 2100 не более числа из т2000с4г6. Число в т2101г1 не более числа в  т2000с4г4</vt:lpstr>
      <vt:lpstr>13,1000,1,04+13,2000,1,04 &gt;= 14,4000,146,03</vt:lpstr>
      <vt:lpstr>13,1000,7,04+ 13,2000,7,04 &gt;= 14,4000,141,03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Гребенник Татьяна Константиновна</dc:creator>
  <cp:lastModifiedBy>Анатолий Ю. Шамеев</cp:lastModifiedBy>
  <cp:revision>62</cp:revision>
  <cp:lastPrinted>2018-12-10T14:36:03Z</cp:lastPrinted>
  <dcterms:created xsi:type="dcterms:W3CDTF">2018-11-23T10:50:32Z</dcterms:created>
  <dcterms:modified xsi:type="dcterms:W3CDTF">2018-12-14T02:28:38Z</dcterms:modified>
</cp:coreProperties>
</file>