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884" r:id="rId2"/>
    <p:sldId id="874" r:id="rId3"/>
    <p:sldId id="886" r:id="rId4"/>
    <p:sldId id="888" r:id="rId5"/>
    <p:sldId id="889" r:id="rId6"/>
    <p:sldId id="890" r:id="rId7"/>
    <p:sldId id="891" r:id="rId8"/>
    <p:sldId id="892" r:id="rId9"/>
    <p:sldId id="887" r:id="rId10"/>
  </p:sldIdLst>
  <p:sldSz cx="9906000" cy="6858000" type="A4"/>
  <p:notesSz cx="6797675" cy="992822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B7B7"/>
    <a:srgbClr val="FFFFCC"/>
    <a:srgbClr val="E9EDF4"/>
    <a:srgbClr val="D0D8E8"/>
    <a:srgbClr val="0000FF"/>
    <a:srgbClr val="6666FF"/>
    <a:srgbClr val="F8F8F8"/>
    <a:srgbClr val="FF9797"/>
    <a:srgbClr val="6699FF"/>
    <a:srgbClr val="FF434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4943" autoAdjust="0"/>
    <p:restoredTop sz="98736" autoAdjust="0"/>
  </p:normalViewPr>
  <p:slideViewPr>
    <p:cSldViewPr>
      <p:cViewPr varScale="1">
        <p:scale>
          <a:sx n="116" d="100"/>
          <a:sy n="116" d="100"/>
        </p:scale>
        <p:origin x="-1158" y="-96"/>
      </p:cViewPr>
      <p:guideLst>
        <p:guide orient="horz" pos="2160"/>
        <p:guide pos="288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2946400" cy="496411"/>
          </a:xfrm>
          <a:prstGeom prst="rect">
            <a:avLst/>
          </a:prstGeom>
        </p:spPr>
        <p:txBody>
          <a:bodyPr vert="horz" lIns="91618" tIns="45812" rIns="91618" bIns="4581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2"/>
            <a:ext cx="2946400" cy="496411"/>
          </a:xfrm>
          <a:prstGeom prst="rect">
            <a:avLst/>
          </a:prstGeom>
        </p:spPr>
        <p:txBody>
          <a:bodyPr vert="horz" lIns="91618" tIns="45812" rIns="91618" bIns="4581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A185523-B209-4CA1-A7E7-D118602CC5DA}" type="datetimeFigureOut">
              <a:rPr lang="ru-RU"/>
              <a:pPr>
                <a:defRPr/>
              </a:pPr>
              <a:t>12.04.2019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430219"/>
            <a:ext cx="2946400" cy="496411"/>
          </a:xfrm>
          <a:prstGeom prst="rect">
            <a:avLst/>
          </a:prstGeom>
        </p:spPr>
        <p:txBody>
          <a:bodyPr vert="horz" lIns="91618" tIns="45812" rIns="91618" bIns="4581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430219"/>
            <a:ext cx="2946400" cy="496411"/>
          </a:xfrm>
          <a:prstGeom prst="rect">
            <a:avLst/>
          </a:prstGeom>
        </p:spPr>
        <p:txBody>
          <a:bodyPr vert="horz" lIns="91618" tIns="45812" rIns="91618" bIns="4581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17B4DD6-1ABC-48D9-9011-FB90DC0C32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37347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2946400" cy="496411"/>
          </a:xfrm>
          <a:prstGeom prst="rect">
            <a:avLst/>
          </a:prstGeom>
        </p:spPr>
        <p:txBody>
          <a:bodyPr vert="horz" lIns="91618" tIns="45812" rIns="91618" bIns="4581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2"/>
            <a:ext cx="2946400" cy="496411"/>
          </a:xfrm>
          <a:prstGeom prst="rect">
            <a:avLst/>
          </a:prstGeom>
        </p:spPr>
        <p:txBody>
          <a:bodyPr vert="horz" lIns="91618" tIns="45812" rIns="91618" bIns="4581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9C5951E-559A-4D17-9C58-BA914C5FD8EC}" type="datetimeFigureOut">
              <a:rPr lang="ru-RU"/>
              <a:pPr>
                <a:defRPr/>
              </a:pPr>
              <a:t>12.04.2019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712788" y="746125"/>
            <a:ext cx="5373687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618" tIns="45812" rIns="91618" bIns="45812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6706"/>
            <a:ext cx="5438775" cy="4466105"/>
          </a:xfrm>
          <a:prstGeom prst="rect">
            <a:avLst/>
          </a:prstGeom>
        </p:spPr>
        <p:txBody>
          <a:bodyPr vert="horz" lIns="91618" tIns="45812" rIns="91618" bIns="45812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30219"/>
            <a:ext cx="2946400" cy="496411"/>
          </a:xfrm>
          <a:prstGeom prst="rect">
            <a:avLst/>
          </a:prstGeom>
        </p:spPr>
        <p:txBody>
          <a:bodyPr vert="horz" lIns="91618" tIns="45812" rIns="91618" bIns="4581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30219"/>
            <a:ext cx="2946400" cy="496411"/>
          </a:xfrm>
          <a:prstGeom prst="rect">
            <a:avLst/>
          </a:prstGeom>
        </p:spPr>
        <p:txBody>
          <a:bodyPr vert="horz" lIns="91618" tIns="45812" rIns="91618" bIns="4581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869DC48-655C-4FD6-B177-89E797D47E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18030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709613" y="744538"/>
            <a:ext cx="5378450" cy="372427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126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A30C4981-9AA9-4117-95C7-04B39C34DEB1}" type="slidenum">
              <a:rPr lang="ru-RU" altLang="ru-RU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00960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709613" y="744538"/>
            <a:ext cx="5378450" cy="372427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9149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3CBCE81E-3883-4BD9-BBE2-0B9FFD5DC696}" type="slidenum">
              <a:rPr lang="ru-RU" altLang="ru-RU" smtClean="0">
                <a:cs typeface="Arial" charset="0"/>
              </a:rPr>
              <a:pPr>
                <a:defRPr/>
              </a:pPr>
              <a:t>9</a:t>
            </a:fld>
            <a:endParaRPr lang="ru-RU" altLang="ru-RU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3200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03F445-874E-4528-B5E2-6AF7D1679040}" type="datetime1">
              <a:rPr lang="ru-RU" smtClean="0"/>
              <a:t>12.04.2019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8B71F7-C342-4263-9890-F7CF3C6908D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78B6D3-65A7-4705-8864-0903CD600671}" type="datetime1">
              <a:rPr lang="ru-RU" smtClean="0"/>
              <a:t>12.04.2019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A95787-187D-40CA-B9EC-C04DDE3F12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10651C-1792-414D-9844-5DC2252A2190}" type="datetime1">
              <a:rPr lang="ru-RU" smtClean="0"/>
              <a:t>12.04.2019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924E76-BF18-4A35-A91E-CF71ED9925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52AB78-48C5-48D7-9097-B76D66F42FFD}" type="datetime1">
              <a:rPr lang="ru-RU" smtClean="0"/>
              <a:t>12.04.2019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6E6E4B-69C9-411C-B11B-0278311DDF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34712-596B-410F-B45C-F5AC2134F2AF}" type="datetime1">
              <a:rPr lang="ru-RU" smtClean="0"/>
              <a:t>12.04.2019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330441-EB3F-49F7-879C-875DBAB828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1B6C41-AC8B-4919-915F-0807AC0718E9}" type="datetime1">
              <a:rPr lang="ru-RU" smtClean="0"/>
              <a:t>12.04.2019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3EB38-9042-471C-BD76-CBAA9157EB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090FCB-452A-45EE-AF2E-805BE828C324}" type="datetime1">
              <a:rPr lang="ru-RU" smtClean="0"/>
              <a:t>12.04.2019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57D909-D329-48E5-99B5-6D5C6F1F6D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C2796C-B6B0-405C-8F5E-58614D87EB90}" type="datetime1">
              <a:rPr lang="ru-RU" smtClean="0"/>
              <a:t>12.04.2019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27B345-E3D0-4290-B1ED-D35327939D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CBD5C2-F3AC-417A-A0FC-FACB1968FBE9}" type="datetime1">
              <a:rPr lang="ru-RU" smtClean="0"/>
              <a:t>12.04.2019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75764-1917-4176-AC9B-0725D44A2E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DC0756-194C-4060-98FF-4D56BA6BE38B}" type="datetime1">
              <a:rPr lang="ru-RU" smtClean="0"/>
              <a:t>12.04.2019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A5F8F6-7948-47F6-A6C4-E56D94A621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9C377A-7FE2-4527-A3B8-3E544AB16E13}" type="datetime1">
              <a:rPr lang="ru-RU" smtClean="0"/>
              <a:t>12.04.2019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AA19AB-1DA0-42C0-AB95-DDF7A59F7F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95300" y="1600201"/>
            <a:ext cx="8915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B65FCA7-1A95-47C0-B447-C1C0DA737C6F}" type="datetime1">
              <a:rPr lang="ru-RU" smtClean="0"/>
              <a:t>12.04.2019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FF5EF0D-CDD4-43BF-8F4F-A0E372F687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5" r:id="rId1"/>
    <p:sldLayoutId id="2147483966" r:id="rId2"/>
    <p:sldLayoutId id="2147483967" r:id="rId3"/>
    <p:sldLayoutId id="2147483968" r:id="rId4"/>
    <p:sldLayoutId id="2147483969" r:id="rId5"/>
    <p:sldLayoutId id="2147483970" r:id="rId6"/>
    <p:sldLayoutId id="2147483971" r:id="rId7"/>
    <p:sldLayoutId id="2147483972" r:id="rId8"/>
    <p:sldLayoutId id="2147483973" r:id="rId9"/>
    <p:sldLayoutId id="2147483974" r:id="rId10"/>
    <p:sldLayoutId id="2147483975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evb@miac-io.ru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2"/>
          <p:cNvSpPr/>
          <p:nvPr/>
        </p:nvSpPr>
        <p:spPr>
          <a:xfrm>
            <a:off x="-27467" y="3311118"/>
            <a:ext cx="9906000" cy="34226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369" name="TextBox 16"/>
          <p:cNvSpPr txBox="1">
            <a:spLocks noChangeArrowheads="1"/>
          </p:cNvSpPr>
          <p:nvPr/>
        </p:nvSpPr>
        <p:spPr bwMode="auto">
          <a:xfrm>
            <a:off x="776536" y="1556792"/>
            <a:ext cx="8322892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17375E"/>
                </a:solidFill>
                <a:latin typeface="Tahoma" pitchFamily="34" charset="0"/>
                <a:cs typeface="Tahoma" pitchFamily="34" charset="0"/>
              </a:rPr>
              <a:t>Актуальные вопросы </a:t>
            </a:r>
            <a:r>
              <a:rPr lang="ru-RU" sz="3600" b="1" dirty="0" smtClean="0">
                <a:solidFill>
                  <a:srgbClr val="17375E"/>
                </a:solidFill>
                <a:latin typeface="Tahoma" pitchFamily="34" charset="0"/>
                <a:cs typeface="Tahoma" pitchFamily="34" charset="0"/>
              </a:rPr>
              <a:t>в медицинской статистике  Иркутской области</a:t>
            </a:r>
            <a:endParaRPr lang="ru-RU" sz="3600" b="1" dirty="0">
              <a:solidFill>
                <a:srgbClr val="17375E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5370" name="Rectangle 2"/>
          <p:cNvSpPr>
            <a:spLocks noChangeArrowheads="1"/>
          </p:cNvSpPr>
          <p:nvPr/>
        </p:nvSpPr>
        <p:spPr bwMode="auto">
          <a:xfrm>
            <a:off x="890860" y="5300675"/>
            <a:ext cx="812429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600" dirty="0" smtClean="0">
                <a:latin typeface="Tahoma" pitchFamily="34" charset="0"/>
                <a:cs typeface="Tahoma" pitchFamily="34" charset="0"/>
              </a:rPr>
              <a:t>Бобкова Елена Викторовна</a:t>
            </a:r>
          </a:p>
          <a:p>
            <a:pPr algn="ctr"/>
            <a:r>
              <a:rPr lang="ru-RU" altLang="ru-RU" sz="1600" dirty="0" smtClean="0">
                <a:latin typeface="Tahoma" pitchFamily="34" charset="0"/>
                <a:cs typeface="Tahoma" pitchFamily="34" charset="0"/>
              </a:rPr>
              <a:t>Заместитель директора по медицинской статистике ОГБУЗ «МИАЦИО»</a:t>
            </a:r>
            <a:endParaRPr lang="ru-RU" altLang="ru-RU" sz="1600" dirty="0"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729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Прямоугольник 73"/>
          <p:cNvSpPr/>
          <p:nvPr/>
        </p:nvSpPr>
        <p:spPr>
          <a:xfrm>
            <a:off x="704528" y="3746495"/>
            <a:ext cx="8994683" cy="321032"/>
          </a:xfrm>
          <a:prstGeom prst="rect">
            <a:avLst/>
          </a:prstGeom>
          <a:solidFill>
            <a:schemeClr val="bg1">
              <a:lumMod val="85000"/>
            </a:schemeClr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0" rIns="91413" bIns="45706" rtlCol="0" anchor="ctr" anchorCtr="0"/>
          <a:lstStyle/>
          <a:p>
            <a:pPr algn="ctr"/>
            <a:r>
              <a:rPr lang="ru-RU" sz="1100" b="1" dirty="0">
                <a:solidFill>
                  <a:schemeClr val="tx1"/>
                </a:solidFill>
              </a:rPr>
              <a:t>Ликвидация кадрового дефицита в медицинских организациях, оказывающих первичную медико-санитарную помощь</a:t>
            </a:r>
          </a:p>
        </p:txBody>
      </p:sp>
      <p:sp>
        <p:nvSpPr>
          <p:cNvPr id="75" name="Прямоугольник 74"/>
          <p:cNvSpPr/>
          <p:nvPr/>
        </p:nvSpPr>
        <p:spPr>
          <a:xfrm>
            <a:off x="697139" y="4204665"/>
            <a:ext cx="8994683" cy="257424"/>
          </a:xfrm>
          <a:prstGeom prst="rect">
            <a:avLst/>
          </a:prstGeom>
          <a:solidFill>
            <a:schemeClr val="bg1">
              <a:lumMod val="85000"/>
            </a:schemeClr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0" rIns="91413" bIns="45706" rtlCol="0" anchor="ctr" anchorCtr="0"/>
          <a:lstStyle/>
          <a:p>
            <a:pPr algn="ctr"/>
            <a:r>
              <a:rPr lang="ru-RU" sz="1100" b="1" dirty="0">
                <a:solidFill>
                  <a:schemeClr val="tx1"/>
                </a:solidFill>
              </a:rPr>
              <a:t>Обеспечение охвата всех граждан профилактическими медицинскими осмотрами не реже одного раза в год</a:t>
            </a:r>
          </a:p>
        </p:txBody>
      </p:sp>
      <p:sp>
        <p:nvSpPr>
          <p:cNvPr id="76" name="Прямоугольник 75"/>
          <p:cNvSpPr/>
          <p:nvPr/>
        </p:nvSpPr>
        <p:spPr>
          <a:xfrm>
            <a:off x="704528" y="4617053"/>
            <a:ext cx="8959195" cy="387512"/>
          </a:xfrm>
          <a:prstGeom prst="rect">
            <a:avLst/>
          </a:prstGeom>
          <a:solidFill>
            <a:schemeClr val="bg1">
              <a:lumMod val="85000"/>
            </a:schemeClr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0" rIns="91413" bIns="45706" rtlCol="0" anchor="ctr" anchorCtr="0"/>
          <a:lstStyle/>
          <a:p>
            <a:pPr algn="ctr"/>
            <a:r>
              <a:rPr lang="ru-RU" sz="1100" b="1" dirty="0">
                <a:solidFill>
                  <a:schemeClr val="tx1"/>
                </a:solidFill>
              </a:rPr>
              <a:t>Обеспечение оптимальной доступности для населения (в том числе для жителей населенных пунктов, расположенных в отдаленных местностях) медицинских организаций, оказывающих первичную медико-санитарную помощь</a:t>
            </a:r>
          </a:p>
        </p:txBody>
      </p:sp>
      <p:sp>
        <p:nvSpPr>
          <p:cNvPr id="77" name="Прямоугольник 76"/>
          <p:cNvSpPr/>
          <p:nvPr/>
        </p:nvSpPr>
        <p:spPr>
          <a:xfrm>
            <a:off x="704528" y="5132925"/>
            <a:ext cx="8989139" cy="411785"/>
          </a:xfrm>
          <a:prstGeom prst="rect">
            <a:avLst/>
          </a:prstGeom>
          <a:solidFill>
            <a:schemeClr val="bg1">
              <a:lumMod val="85000"/>
            </a:schemeClr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0" rIns="91413" bIns="45706" rtlCol="0" anchor="ctr" anchorCtr="0"/>
          <a:lstStyle/>
          <a:p>
            <a:pPr algn="ctr"/>
            <a:r>
              <a:rPr lang="ru-RU" sz="1100" b="1" dirty="0">
                <a:solidFill>
                  <a:schemeClr val="tx1"/>
                </a:solidFill>
              </a:rPr>
              <a:t>Оптимизация работы медицинских организаций, оказывающих первичную медико-санитарную помощь, сокращение времени ожидания в очереди при обращении граждан в указанные медицинские организации, упрощение процедуры записи на прием к врачу</a:t>
            </a:r>
            <a:endParaRPr lang="ru-RU" sz="1000" b="1" dirty="0">
              <a:solidFill>
                <a:schemeClr val="tx1"/>
              </a:solidFill>
            </a:endParaRPr>
          </a:p>
        </p:txBody>
      </p:sp>
      <p:sp>
        <p:nvSpPr>
          <p:cNvPr id="78" name="Прямоугольник 77"/>
          <p:cNvSpPr/>
          <p:nvPr/>
        </p:nvSpPr>
        <p:spPr>
          <a:xfrm>
            <a:off x="704528" y="5640973"/>
            <a:ext cx="8979907" cy="371754"/>
          </a:xfrm>
          <a:prstGeom prst="rect">
            <a:avLst/>
          </a:prstGeom>
          <a:solidFill>
            <a:schemeClr val="bg1">
              <a:lumMod val="85000"/>
            </a:schemeClr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0" rIns="91413" bIns="45706" rtlCol="0" anchor="ctr" anchorCtr="0"/>
          <a:lstStyle/>
          <a:p>
            <a:pPr algn="ctr"/>
            <a:r>
              <a:rPr lang="ru-RU" sz="1100" b="1" dirty="0">
                <a:solidFill>
                  <a:schemeClr val="tx1"/>
                </a:solidFill>
              </a:rPr>
              <a:t>Увеличение объема экспорта медицинских услуг не менее чем в четыре раза по сравнению с 2017 годом 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091713" y="6453336"/>
            <a:ext cx="1733550" cy="273843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2</a:t>
            </a:fld>
            <a:endParaRPr lang="ru-RU" dirty="0"/>
          </a:p>
        </p:txBody>
      </p:sp>
      <p:sp>
        <p:nvSpPr>
          <p:cNvPr id="38" name="Прямоугольник 37"/>
          <p:cNvSpPr/>
          <p:nvPr/>
        </p:nvSpPr>
        <p:spPr>
          <a:xfrm>
            <a:off x="704528" y="2780928"/>
            <a:ext cx="8993225" cy="828476"/>
          </a:xfrm>
          <a:prstGeom prst="rect">
            <a:avLst/>
          </a:prstGeom>
          <a:solidFill>
            <a:schemeClr val="bg1">
              <a:lumMod val="85000"/>
            </a:schemeClr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0" rIns="91413" bIns="45706" rtlCol="0" anchor="ctr" anchorCtr="0"/>
          <a:lstStyle/>
          <a:p>
            <a:pPr algn="ctr"/>
            <a:r>
              <a:rPr lang="ru-RU" sz="1100" b="1" dirty="0">
                <a:solidFill>
                  <a:schemeClr val="tx1"/>
                </a:solidFill>
              </a:rPr>
              <a:t>Снижение смертности населения трудоспособного возраста (до 350 случаев на 100 тыс. населения), смертности от болезней системы кровообращения (до 450 случаев на 100 тыс. населения),  от новообразований,  в том числе от злокачественных (до 185 случаев на 100 тыс. населения), младенческой смертности (до 4,5 случая на 1 тыс. родившихся детей)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725026" y="1124744"/>
            <a:ext cx="9016519" cy="119175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175"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0" rIns="91413" bIns="45706" rtlCol="0" anchor="ctr" anchorCtr="0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Национальный проект «ЗДРАВООХРАНЕНИЕ» 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Отраслевые </a:t>
            </a:r>
            <a:r>
              <a:rPr lang="ru-RU" sz="2000" b="1" dirty="0">
                <a:solidFill>
                  <a:schemeClr val="tx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цели и целевые показатели</a:t>
            </a:r>
            <a:endParaRPr lang="ru-RU" sz="2000" dirty="0">
              <a:solidFill>
                <a:schemeClr val="tx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2481" y="55907"/>
            <a:ext cx="9469064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>
              <a:lnSpc>
                <a:spcPct val="80000"/>
              </a:lnSpc>
            </a:pPr>
            <a:endParaRPr lang="ru-RU" sz="1600" dirty="0" smtClean="0">
              <a:solidFill>
                <a:srgbClr val="262626"/>
              </a:solidFill>
              <a:latin typeface="Georgia" pitchFamily="18" charset="0"/>
              <a:cs typeface="Tahoma" pitchFamily="34" charset="0"/>
            </a:endParaRPr>
          </a:p>
          <a:p>
            <a:pPr lvl="0" algn="ctr" eaLnBrk="0" hangingPunct="0">
              <a:lnSpc>
                <a:spcPct val="80000"/>
              </a:lnSpc>
            </a:pPr>
            <a:r>
              <a:rPr lang="ru-RU" sz="1600" dirty="0" smtClean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Указ </a:t>
            </a:r>
            <a:r>
              <a:rPr lang="ru-RU" sz="1600" dirty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Президента Российской Федерации от 07.05.2018 № 204 </a:t>
            </a:r>
          </a:p>
          <a:p>
            <a:pPr lvl="0" algn="ctr" eaLnBrk="0" hangingPunct="0">
              <a:lnSpc>
                <a:spcPct val="80000"/>
              </a:lnSpc>
            </a:pPr>
            <a:r>
              <a:rPr lang="ru-RU" sz="1600" dirty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«О национальных целях и стратегических задачах развития </a:t>
            </a:r>
            <a:endParaRPr lang="ru-RU" sz="1600" dirty="0" smtClean="0">
              <a:solidFill>
                <a:srgbClr val="262626"/>
              </a:solidFill>
              <a:latin typeface="Georgia" pitchFamily="18" charset="0"/>
              <a:cs typeface="Tahoma" pitchFamily="34" charset="0"/>
            </a:endParaRPr>
          </a:p>
          <a:p>
            <a:pPr lvl="0" algn="ctr" eaLnBrk="0" hangingPunct="0">
              <a:lnSpc>
                <a:spcPct val="80000"/>
              </a:lnSpc>
            </a:pPr>
            <a:r>
              <a:rPr lang="ru-RU" sz="1600" dirty="0" smtClean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Российской </a:t>
            </a:r>
            <a:r>
              <a:rPr lang="ru-RU" sz="1600" dirty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Федерации на период до 2024 года</a:t>
            </a:r>
            <a:r>
              <a:rPr lang="ru-RU" sz="1600" dirty="0" smtClean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»</a:t>
            </a:r>
          </a:p>
          <a:p>
            <a:pPr lvl="0" algn="ctr" eaLnBrk="0" hangingPunct="0">
              <a:lnSpc>
                <a:spcPct val="80000"/>
              </a:lnSpc>
            </a:pPr>
            <a:endParaRPr lang="ru-RU" sz="1600" dirty="0">
              <a:solidFill>
                <a:srgbClr val="262626"/>
              </a:solidFill>
              <a:latin typeface="Georgia" pitchFamily="18" charset="0"/>
              <a:cs typeface="Tahoma" pitchFamily="34" charset="0"/>
            </a:endParaRPr>
          </a:p>
          <a:p>
            <a:pPr lvl="0" algn="ctr" eaLnBrk="0" hangingPunct="0">
              <a:lnSpc>
                <a:spcPct val="80000"/>
              </a:lnSpc>
            </a:pPr>
            <a:endParaRPr lang="ru-RU" sz="1600" dirty="0">
              <a:solidFill>
                <a:srgbClr val="262626"/>
              </a:solidFill>
              <a:latin typeface="Georgia" pitchFamily="18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7021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175744" y="137295"/>
            <a:ext cx="746964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262626"/>
                </a:solidFill>
                <a:latin typeface="Georgia" pitchFamily="18" charset="0"/>
                <a:cs typeface="Tahoma" pitchFamily="34" charset="0"/>
              </a:rPr>
              <a:t>НАЦИОНАЛЬНЫЙ ПРОЕКТ «ЗДРАВООХРАНЕНИЕ»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51826" y="1442635"/>
            <a:ext cx="4680000" cy="64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cs typeface="Arial" pitchFamily="34" charset="0"/>
              </a:rPr>
              <a:t>Развитие системы оказания первичной медико-санитарной помощи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51826" y="2357431"/>
            <a:ext cx="4680000" cy="64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cs typeface="Arial" pitchFamily="34" charset="0"/>
              </a:rPr>
              <a:t>Борьба с </a:t>
            </a:r>
            <a:r>
              <a:rPr lang="ru-RU" sz="1400" b="1" dirty="0" err="1">
                <a:solidFill>
                  <a:schemeClr val="tx1"/>
                </a:solidFill>
                <a:cs typeface="Arial" pitchFamily="34" charset="0"/>
              </a:rPr>
              <a:t>сердечно-сосудистыми</a:t>
            </a:r>
            <a:r>
              <a:rPr lang="ru-RU" sz="1400" b="1" dirty="0">
                <a:solidFill>
                  <a:schemeClr val="tx1"/>
                </a:solidFill>
                <a:cs typeface="Arial" pitchFamily="34" charset="0"/>
              </a:rPr>
              <a:t> заболеваниями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32140" y="3286124"/>
            <a:ext cx="4680000" cy="64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cs typeface="Arial" pitchFamily="34" charset="0"/>
              </a:rPr>
              <a:t>Борьба с онкологическими заболеваниями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232140" y="4214819"/>
            <a:ext cx="4680000" cy="64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cs typeface="Arial" pitchFamily="34" charset="0"/>
              </a:rPr>
              <a:t>Развитие детского здравоохранения, включая создание современной инфраструктуры оказания медицинской помощи детям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5050079" y="1428736"/>
            <a:ext cx="4680000" cy="64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cs typeface="Arial" pitchFamily="34" charset="0"/>
              </a:rPr>
              <a:t>Обеспечение медицинских организаций системы здравоохранения квалифицированными кадрами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5050079" y="2357431"/>
            <a:ext cx="4680000" cy="64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cs typeface="Arial" pitchFamily="34" charset="0"/>
              </a:rPr>
              <a:t>Развитие сети национальных медицинских исследовательских центров  и внедрение инновационных медицинских технологий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5050079" y="3286124"/>
            <a:ext cx="4680000" cy="64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51" b="1" dirty="0">
                <a:solidFill>
                  <a:schemeClr val="tx1"/>
                </a:solidFill>
                <a:cs typeface="Arial" pitchFamily="34" charset="0"/>
              </a:rPr>
              <a:t>Создание единого цифрового контура в здравоохранении на основе единой государственной информационной системы здравоохранения (ЕГИСЗ)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5030392" y="4214819"/>
            <a:ext cx="4680000" cy="64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cs typeface="Arial" pitchFamily="34" charset="0"/>
              </a:rPr>
              <a:t>Развитие экспорта медицинских услуг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768759" y="1124749"/>
            <a:ext cx="45660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ФЕДЕРАЛЬНЫЕ </a:t>
            </a:r>
            <a:r>
              <a:rPr lang="ru-RU" sz="1200" b="1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 и РЕГИОНАЛЬНЫЕ ПРОЕКТЫ</a:t>
            </a:r>
            <a:endParaRPr lang="ru-RU" sz="1200" b="1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7603545" y="6500042"/>
            <a:ext cx="23114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3</a:t>
            </a:fld>
            <a:endParaRPr lang="ru-RU" dirty="0"/>
          </a:p>
        </p:txBody>
      </p:sp>
      <p:cxnSp>
        <p:nvCxnSpPr>
          <p:cNvPr id="30" name="Прямая соединительная линия 15"/>
          <p:cNvCxnSpPr/>
          <p:nvPr/>
        </p:nvCxnSpPr>
        <p:spPr>
          <a:xfrm>
            <a:off x="9328674" y="616397"/>
            <a:ext cx="496589" cy="0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6303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57D909-D329-48E5-99B5-6D5C6F1F6D4F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848544" y="637004"/>
            <a:ext cx="828092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РЕГИОНАЛЬНЫЙ ПРОЕКТ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«РАЗВИТИЕ ПЕРВИЧНОЙ МЕДИКО-САНИТАРНОЙ ПОМОЩИ»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2628312"/>
              </p:ext>
            </p:extLst>
          </p:nvPr>
        </p:nvGraphicFramePr>
        <p:xfrm>
          <a:off x="1064568" y="1484784"/>
          <a:ext cx="8064895" cy="365093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542350"/>
                <a:gridCol w="878882"/>
                <a:gridCol w="764781"/>
                <a:gridCol w="878882"/>
              </a:tblGrid>
              <a:tr h="56168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Показатель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2017 -базовый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 smtClean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2018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 smtClean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2019 </a:t>
                      </a:r>
                      <a:r>
                        <a:rPr lang="ru-RU" sz="1200" dirty="0">
                          <a:effectLst/>
                        </a:rPr>
                        <a:t>- целевой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51487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Охват всех граждан профилактическими медицинскими осмотрами (форма ФСН № 30, табл. 2510, стр. 7 / численность населения) 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43,15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43,5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46,6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51487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Число граждан, прошедших профилактические осмотры (форма ФСН № 30, табл. 2510, стр. 7)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1,038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1,046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1,112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10297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Доля лиц, госпитализированных по экстренным показаниям в течение первых суток (форма ФСН № 14, табл. 2300, стр. 1 табл. 2301, стр.1 / табл. 2000, стр. 10.4.2 10.4.3 10.7.1 10.7.2 10.7.3 10.7.4 10.7.5 по гр. 4 8 22 28)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82,3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85,3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92,0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10297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Охват детей 15-17 лет профилактическими медицинскими осмотрами с целью сохранения их репродуктивного здоровья (доля от общего числа детей подлежащих осмотрам, %) (форма ФСН № 30, табл. 2510, стр. 3 гр.5 / гр.3)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</a:rPr>
                        <a:t>95,6</a:t>
                      </a: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FF0000"/>
                          </a:solidFill>
                          <a:effectLst/>
                        </a:rPr>
                        <a:t>94,8</a:t>
                      </a:r>
                      <a:endParaRPr lang="ru-RU" sz="12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5234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57D909-D329-48E5-99B5-6D5C6F1F6D4F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6754069"/>
              </p:ext>
            </p:extLst>
          </p:nvPr>
        </p:nvGraphicFramePr>
        <p:xfrm>
          <a:off x="848544" y="1628799"/>
          <a:ext cx="8280919" cy="392602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690805"/>
                <a:gridCol w="902424"/>
                <a:gridCol w="785266"/>
                <a:gridCol w="902424"/>
              </a:tblGrid>
              <a:tr h="42443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Показатель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2017 -базовый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2018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2019 - целевой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890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Больничная летальность от инфаркта миокарда (форма ФСН № 14, табл. 2000 стр.10.4.2 10.4.3 по гр. 8/стр. 10.4.2. 10.4.3 по гр. 4 8 * 100)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11,4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10,9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10,7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5835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Больничная летальность от острого нарушения мозгового кровообращения (форма ФСН № 14, табл. 2000 стр.10.7.1 10.7.2 10.7.3 10.7.4 по гр. 8/стр. 10.7.1 10.7.2 10.7.3 10.7.4 по гр. 4 8 * 100)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19,5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highlight>
                            <a:srgbClr val="FFFF00"/>
                          </a:highlight>
                        </a:rPr>
                        <a:t>19,7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18,5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77813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Доля рентгенэндоваскулярных вмешательств в лечебных целях, проведенных больным с ОКС, к общему числу выбывших больных, перенесших ОКС (форма ФСН № 14, табл. 4000 стр. 7.5.2 гр. 3 – (гр.4 6)/ табл. 2000 стр. 10.4.1.1 10.4.2. 10.4.3 10.4.4. по гр. 4 8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14,2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highlight>
                            <a:srgbClr val="FFFF00"/>
                          </a:highlight>
                        </a:rPr>
                        <a:t>11,6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30,1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5835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Количество </a:t>
                      </a:r>
                      <a:r>
                        <a:rPr lang="ru-RU" sz="1100" dirty="0" err="1">
                          <a:effectLst/>
                        </a:rPr>
                        <a:t>рентгенэндоваскулярных</a:t>
                      </a:r>
                      <a:r>
                        <a:rPr lang="ru-RU" sz="1100" dirty="0">
                          <a:effectLst/>
                        </a:rPr>
                        <a:t> вмешательств в лечебных целях, проведенных больным с ОКС (форма ФСН № 14, табл. 4000 стр. 7.5.2 гр. 3 – (гр.4 6)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1679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highlight>
                            <a:srgbClr val="FFFF00"/>
                          </a:highlight>
                        </a:rPr>
                        <a:t>1243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3559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5835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Доля профильных госпитализаций пациентов с острыми цереброваскулярными болезнями (форма ФСН № 30, табл. 2350, стр. 2.2, гр. 3/ стр. 2, гр. 3*100)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80,8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85,2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83,1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5835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Доля проведенной тромболитической терапии, оказанной пациентам с ишемическим инсультом, госпитализированным в первые 6 часов от начала заболевания, % (ф. 14 т. 2301 с.3/с.2 * 100)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8,5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8,7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11,1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920552" y="594209"/>
            <a:ext cx="828092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РЕГИОНАЛЬНЫЙ ПРОЕКТ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«БОРЬБА С СЕРДЕЧНО-СОСУДИСТЫМИ ЗАБОЛЕВАНИЯМИ»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99640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57D909-D329-48E5-99B5-6D5C6F1F6D4F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528067"/>
              </p:ext>
            </p:extLst>
          </p:nvPr>
        </p:nvGraphicFramePr>
        <p:xfrm>
          <a:off x="1244588" y="1556792"/>
          <a:ext cx="8208911" cy="45365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641321"/>
                <a:gridCol w="894576"/>
                <a:gridCol w="778438"/>
                <a:gridCol w="894576"/>
              </a:tblGrid>
              <a:tr h="28774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Показатель</a:t>
                      </a:r>
                      <a:endParaRPr lang="ru-RU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3952" marR="53952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2017 -базовый</a:t>
                      </a:r>
                      <a:endParaRPr lang="ru-RU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3952" marR="53952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900" dirty="0" smtClean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</a:rPr>
                        <a:t>2018</a:t>
                      </a:r>
                      <a:endParaRPr lang="ru-RU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3952" marR="53952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900" dirty="0" smtClean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</a:rPr>
                        <a:t>2019 </a:t>
                      </a:r>
                      <a:r>
                        <a:rPr lang="ru-RU" sz="900" dirty="0">
                          <a:effectLst/>
                        </a:rPr>
                        <a:t>- целевой</a:t>
                      </a:r>
                      <a:endParaRPr lang="ru-RU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3952" marR="53952" marT="0" marB="0"/>
                </a:tc>
              </a:tr>
              <a:tr h="2637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Доля преждевременных родов 22-37 недель в перинатальных центрах (форма ФСН № 32, табл. 2210 стр.01, гр.15 /табл. 2210 стр.01, гр.14*100)</a:t>
                      </a:r>
                      <a:endParaRPr lang="ru-RU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3952" marR="53952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73,0</a:t>
                      </a:r>
                      <a:endParaRPr lang="ru-RU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3952" marR="53952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74,4</a:t>
                      </a:r>
                      <a:endParaRPr lang="ru-RU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3952" marR="53952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73,0</a:t>
                      </a:r>
                      <a:endParaRPr lang="ru-RU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3952" marR="53952" marT="0" marB="0" anchor="b"/>
                </a:tc>
              </a:tr>
              <a:tr h="3956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Доля посещений детьми медицинских организаций с профилактическими целями (форма ФСН № 30, табл. 2105 стр.5, гр.5/табл. 2105 стр.1 стр.5 по гр. 5*100)</a:t>
                      </a:r>
                      <a:endParaRPr lang="ru-RU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3952" marR="53952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47,8</a:t>
                      </a:r>
                      <a:endParaRPr lang="ru-RU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3952" marR="53952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49,6</a:t>
                      </a:r>
                      <a:endParaRPr lang="ru-RU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3952" marR="53952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48,5</a:t>
                      </a:r>
                      <a:endParaRPr lang="ru-RU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3952" marR="53952" marT="0" marB="0" anchor="b"/>
                </a:tc>
              </a:tr>
              <a:tr h="6594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Доля взятых на «Д» наблюдение детей в возрасте 0-17 лет с впервые в жизни установленными заболеваниями глаз (форма ФСН № 12, табл. 1000 стр.8.0, гр.10 табл. 2000 стр.8.0, гр.10 /табл. 1000 стр.8.0, гр.9 табл. 2000 стр.8.0, гр.9*100)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3952" marR="53952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14,3</a:t>
                      </a:r>
                      <a:endParaRPr lang="ru-RU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3952" marR="53952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33,5</a:t>
                      </a:r>
                      <a:endParaRPr lang="ru-RU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3952" marR="53952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35,0</a:t>
                      </a:r>
                      <a:endParaRPr lang="ru-RU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3952" marR="53952" marT="0" marB="0" anchor="b"/>
                </a:tc>
              </a:tr>
              <a:tr h="5275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Доля взятых на «Д» наблюдение детей в возрасте 0-17 лет с впервые в жизни установленными заболеваниями костно-мышечной системы (форма ФСН № 12, табл. 1000 стр.14.0, гр.10 табл. 2000 стр.14.0, гр.10 /табл. 1000 стр.14.0, гр.9 табл. 2000 стр.14.0, гр.9*100)</a:t>
                      </a:r>
                      <a:endParaRPr lang="ru-RU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3952" marR="53952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20,9</a:t>
                      </a:r>
                      <a:endParaRPr lang="ru-RU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3952" marR="53952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47,1</a:t>
                      </a:r>
                      <a:endParaRPr lang="ru-RU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3952" marR="53952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50,0</a:t>
                      </a:r>
                      <a:endParaRPr lang="ru-RU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3952" marR="53952" marT="0" marB="0" anchor="b"/>
                </a:tc>
              </a:tr>
              <a:tr h="5275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Доля взятых на «Д» наблюдение детей в возрасте 0-17 лет с впервые в жизни установленными заболеваниями органов пищеварения (форма ФСН № 12, табл. 1000 стр.12.0, гр.10 табл. 2000 стр.12.0, гр.10 /табл. 1000 стр.12.0, гр.9 табл. 2000 стр.12.0, гр.9*100)</a:t>
                      </a:r>
                      <a:endParaRPr lang="ru-RU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3952" marR="53952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17,7</a:t>
                      </a:r>
                      <a:endParaRPr lang="ru-RU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3952" marR="53952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38,2</a:t>
                      </a:r>
                      <a:endParaRPr lang="ru-RU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3952" marR="53952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40,0</a:t>
                      </a:r>
                      <a:endParaRPr lang="ru-RU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3952" marR="53952" marT="0" marB="0" anchor="b"/>
                </a:tc>
              </a:tr>
              <a:tr h="5275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Доля взятых на «Д» наблюдение детей в возрасте 0-17 лет с впервые в жизни установленными заболеваниями органов кровообращения (форма ФСН № 12, табл. 1000 стр.10.0, гр.10 табл. 2000 стр.10.0, гр.10 /табл. 1000 стр.10.0, гр.9 табл. 2000 стр.10.0, гр.9*100)</a:t>
                      </a:r>
                      <a:endParaRPr lang="ru-RU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3952" marR="53952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38,5</a:t>
                      </a:r>
                      <a:endParaRPr lang="ru-RU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3952" marR="53952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46,2</a:t>
                      </a:r>
                      <a:endParaRPr lang="ru-RU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3952" marR="53952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50,0</a:t>
                      </a:r>
                      <a:endParaRPr lang="ru-RU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3952" marR="53952" marT="0" marB="0" anchor="b"/>
                </a:tc>
              </a:tr>
              <a:tr h="5275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Доля взятых на «Д» наблюдение детей в возрасте 0-17 лет с впервые в жизни установленными заболеваниями эндокр. системы и нар. обмена вещ. (форма № 12, табл. 1000 стр.5.0, гр.10 табл. 2000 стр.5.0, гр.10 /табл. 1000 стр.5.0, гр.9 ...</a:t>
                      </a:r>
                      <a:endParaRPr lang="ru-RU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3952" marR="53952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35,7</a:t>
                      </a:r>
                      <a:endParaRPr lang="ru-RU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3952" marR="53952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46,8</a:t>
                      </a:r>
                      <a:endParaRPr lang="ru-RU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3952" marR="53952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50,0</a:t>
                      </a:r>
                      <a:endParaRPr lang="ru-RU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3952" marR="53952" marT="0" marB="0" anchor="b"/>
                </a:tc>
              </a:tr>
              <a:tr h="6594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Доля детей в возрасте 0-17 лет от общей численности детского населения, пролеченных в дневных стационарах медицинских организаций, оказывающих медицинскую помощь в амбулаторных условиях (форма № 14-ДС, табл. 2000 стр.1.0, гр.19/численность детей от 0 до 17 лет *100) </a:t>
                      </a:r>
                      <a:endParaRPr lang="ru-RU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3952" marR="53952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0,6</a:t>
                      </a:r>
                      <a:endParaRPr lang="ru-RU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3952" marR="53952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highlight>
                            <a:srgbClr val="FFFF00"/>
                          </a:highlight>
                        </a:rPr>
                        <a:t>0,7</a:t>
                      </a:r>
                      <a:endParaRPr lang="ru-RU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3952" marR="53952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1,7</a:t>
                      </a:r>
                      <a:endParaRPr lang="ru-RU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3952" marR="53952" marT="0" marB="0" anchor="b"/>
                </a:tc>
              </a:tr>
              <a:tr h="1498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3952" marR="53952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3952" marR="53952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3952" marR="53952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3952" marR="53952" marT="0" marB="0" anchor="b"/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920552" y="618562"/>
            <a:ext cx="885698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РЕГИОНАЛЬНЫЙ ПРОЕКТ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«РАЗВИТИЕ ДЕТСКОГО ЗДРАВООХРАНЕНИЯ, ВКЛЮЧАЯ СОЗДАНИЕ СОВРЕМЕННОЙ ИНФРАСТРУКТУРЫ ОКАЗАНИЯ МЕДИЦИНСКОЙ ПОМОЩИ ДЕТЯМ»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16961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57D909-D329-48E5-99B5-6D5C6F1F6D4F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1875713"/>
              </p:ext>
            </p:extLst>
          </p:nvPr>
        </p:nvGraphicFramePr>
        <p:xfrm>
          <a:off x="1136573" y="1484788"/>
          <a:ext cx="7992890" cy="464137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492866"/>
                <a:gridCol w="871036"/>
                <a:gridCol w="757952"/>
                <a:gridCol w="871036"/>
              </a:tblGrid>
              <a:tr h="34701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Показатель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448" marR="63448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2017 -базовый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448" marR="63448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2018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448" marR="63448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2019 - целевой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448" marR="63448" marT="0" marB="0"/>
                </a:tc>
              </a:tr>
              <a:tr h="7952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Укомплектованность врачебных должностей в подразделениях, оказывающих медицинскую помощь в амбулаторных условиях (физическими лицами при коэффициенте совместительства 1,2) (форма ФСН № 30, табл. 1100, стр.1, гр.10 * 100/стр. 1. гр.5 * 1,2)</a:t>
                      </a:r>
                      <a:endParaRPr lang="ru-RU" sz="11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448" marR="63448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60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448" marR="63448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73,9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448" marR="63448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74,5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448" marR="63448" marT="0" marB="0" anchor="b"/>
                </a:tc>
              </a:tr>
              <a:tr h="7952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Укомплектованность должностей среднего медицинского персонала в подразделениях, оказывающих медицинскую помощь в амбулаторных условиях (физическими лицами при коэффициенте совместительства 1,2) (форма ФСН № 30, ...</a:t>
                      </a:r>
                      <a:endParaRPr lang="ru-RU" sz="11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448" marR="63448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67,1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448" marR="63448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79,7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448" marR="63448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68,4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448" marR="63448" marT="0" marB="0" anchor="b"/>
                </a:tc>
              </a:tr>
              <a:tr h="7952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Укомплектованность участков медицинских организаций, оказывающих первичную медико-санитарную помощь, врачами терапевтами участковыми, врачами педиатрами участковыми, врачами общей практики (семейная медицина), физическими лицами ...</a:t>
                      </a:r>
                      <a:endParaRPr lang="ru-RU" sz="11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448" marR="63448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64,2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448" marR="63448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66,6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448" marR="63448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72,9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448" marR="63448" marT="0" marB="0" anchor="b"/>
                </a:tc>
              </a:tr>
              <a:tr h="7952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Укомплектованность штатных должностей фельдшерско-акушерских (фельдшерских) пунктов средним медицинским персоналом (физическими лицами) (форма ФСН № 30, табл. 1102, стр. 1, гр. 5/табл. 1001, стр. 122 123 по гр. 4 * 100)</a:t>
                      </a:r>
                      <a:endParaRPr lang="ru-RU" sz="11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448" marR="63448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86,3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448" marR="63448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86,5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448" marR="63448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87,8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448" marR="63448" marT="0" marB="0" anchor="b"/>
                </a:tc>
              </a:tr>
              <a:tr h="63620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Численность врачей, работающих в государственных и муниципальных медицинских организациях (форма ФСН № 30, табл. 1100, стр.1, гр. 9/1000)</a:t>
                      </a:r>
                      <a:endParaRPr lang="ru-RU" sz="11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448" marR="63448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8936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448" marR="63448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8972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448" marR="63448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9192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448" marR="63448" marT="0" marB="0" anchor="b"/>
                </a:tc>
              </a:tr>
              <a:tr h="4771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Численность средних медицинских работников, работающих в государственных и муниципальных медицинских организациях (форма ФСН № 30, табл. 1100, стр.139, гр. 9/1000)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448" marR="63448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22179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448" marR="63448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highlight>
                            <a:srgbClr val="FFFF00"/>
                          </a:highlight>
                        </a:rPr>
                        <a:t>21772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448" marR="63448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22449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448" marR="63448" marT="0" marB="0" anchor="b"/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704528" y="620261"/>
            <a:ext cx="842493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РЕГИОНАЛЬНЫЙ ПРОЕКТ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«ОБЕСПЕЧЕНИЕ МЕДИЦИНСКИХ ОРГАНИЗАЦИЙ СИСТЕМЫ ЗДРАВООХРАНЕНИЯ КВАЛИФИЦИРОВАННЫМИ КАДРАМИ»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81430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57D909-D329-48E5-99B5-6D5C6F1F6D4F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1155836"/>
              </p:ext>
            </p:extLst>
          </p:nvPr>
        </p:nvGraphicFramePr>
        <p:xfrm>
          <a:off x="1496616" y="1628801"/>
          <a:ext cx="7704856" cy="149607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294925"/>
                <a:gridCol w="839646"/>
                <a:gridCol w="730639"/>
                <a:gridCol w="839646"/>
              </a:tblGrid>
              <a:tr h="34221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Показатель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2017 -базовый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2018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2019 - целевой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705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Охват граждан старше трудоспособного возраста профилактическими осмотрами, включая диспансеризацию (форма ФСН № 30, табл. 2510 стр. 6.1.1/ численность населения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14,99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21,4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21,5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62739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Доля лиц старше трудоспособного возраста, у которых выявлены заболевания и патологические состояния, находящиеся под диспансерным наблюдением (форма ФСН № 12, табл. 4001 стр. 3/табл. 4001, стр. 1 * 100)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53,88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57,0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60,8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992560" y="812286"/>
            <a:ext cx="784887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РЕГИОНАЛЬНЫЙ ПРОЕКТ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«СТАРШЕЕ ПОКОЛЕНИЕ»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424608" y="3284984"/>
            <a:ext cx="7776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/>
              <a:t>РЕГИОНАЛЬНЫЙ ПРОЕКТ</a:t>
            </a:r>
          </a:p>
          <a:p>
            <a:pPr algn="ctr"/>
            <a:r>
              <a:rPr lang="ru-RU" sz="1200" b="1" dirty="0"/>
              <a:t>«ФОРМИРОВАНИЕ СИСТЕМЫ МОТИВАЦИИ ГРАЖДАН К ЗДОРОВОМУ ОБРАЗУ ЖИЗНИ, ВКЛЮЧАЯ ЗДОРОВОЕ ПИТАНИЕ И ОТКАЗ ОТ ВРЕДНЫХ ПРИВЫЧЕК»</a:t>
            </a:r>
            <a:endParaRPr lang="ru-RU" sz="1200" dirty="0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177830"/>
              </p:ext>
            </p:extLst>
          </p:nvPr>
        </p:nvGraphicFramePr>
        <p:xfrm>
          <a:off x="1496616" y="4293096"/>
          <a:ext cx="7704855" cy="7010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294924"/>
                <a:gridCol w="839646"/>
                <a:gridCol w="730639"/>
                <a:gridCol w="839646"/>
              </a:tblGrid>
              <a:tr h="2000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Показатель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2017 -базовый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2018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2019 - целевой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Обращаемость в медицинские организации по вопросам здорового образа жизни (форма ФСН № 12, табл. 1100 2100 3100 по стр. 1.6.1, гр. 4)/1000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5,2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6,7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5,4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9508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одзаголовок 2"/>
          <p:cNvSpPr txBox="1">
            <a:spLocks/>
          </p:cNvSpPr>
          <p:nvPr/>
        </p:nvSpPr>
        <p:spPr bwMode="auto">
          <a:xfrm>
            <a:off x="1035321" y="2636839"/>
            <a:ext cx="7907602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5783" tIns="47891" rIns="95783" bIns="47891" anchor="ctr"/>
          <a:lstStyle>
            <a:lvl1pPr marL="342891" indent="-342891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32" indent="-285744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71" indent="-228594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60" indent="-228594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349" indent="-228594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957239">
              <a:lnSpc>
                <a:spcPct val="80000"/>
              </a:lnSpc>
              <a:buNone/>
              <a:defRPr/>
            </a:pPr>
            <a:r>
              <a:rPr lang="ru-RU" altLang="ru-RU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Georgia" pitchFamily="18" charset="0"/>
              </a:rPr>
              <a:t>ОГБУЗ «МИАЦ ИРКУТСКОЙ ОБЛАСТИ»</a:t>
            </a:r>
            <a:endParaRPr lang="ru-RU" altLang="ru-RU" sz="1600" b="1" dirty="0">
              <a:solidFill>
                <a:schemeClr val="tx1">
                  <a:lumMod val="50000"/>
                  <a:lumOff val="50000"/>
                </a:schemeClr>
              </a:solidFill>
              <a:latin typeface="Georgia" pitchFamily="18" charset="0"/>
            </a:endParaRPr>
          </a:p>
        </p:txBody>
      </p:sp>
      <p:sp>
        <p:nvSpPr>
          <p:cNvPr id="72713" name="TextBox 16"/>
          <p:cNvSpPr txBox="1">
            <a:spLocks noChangeArrowheads="1"/>
          </p:cNvSpPr>
          <p:nvPr/>
        </p:nvSpPr>
        <p:spPr bwMode="auto">
          <a:xfrm>
            <a:off x="926973" y="4293096"/>
            <a:ext cx="812429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dirty="0" smtClean="0">
                <a:solidFill>
                  <a:srgbClr val="17375E"/>
                </a:solidFill>
                <a:latin typeface="Tahoma" pitchFamily="34" charset="0"/>
                <a:cs typeface="Tahoma" pitchFamily="34" charset="0"/>
                <a:hlinkClick r:id="rId3"/>
              </a:rPr>
              <a:t>evb@miac-io.ru</a:t>
            </a:r>
            <a:endParaRPr lang="en-US" sz="2800" b="1" dirty="0" smtClean="0">
              <a:solidFill>
                <a:srgbClr val="17375E"/>
              </a:solidFill>
              <a:latin typeface="Tahoma" pitchFamily="34" charset="0"/>
              <a:cs typeface="Tahoma" pitchFamily="34" charset="0"/>
            </a:endParaRPr>
          </a:p>
          <a:p>
            <a:pPr algn="ctr"/>
            <a:r>
              <a:rPr lang="en-US" sz="2800" b="1" dirty="0" smtClean="0">
                <a:solidFill>
                  <a:srgbClr val="17375E"/>
                </a:solidFill>
                <a:latin typeface="Tahoma" pitchFamily="34" charset="0"/>
                <a:cs typeface="Tahoma" pitchFamily="34" charset="0"/>
              </a:rPr>
              <a:t>stat@miac-io.ru </a:t>
            </a:r>
            <a:endParaRPr lang="en-US" sz="2800" b="1" dirty="0">
              <a:solidFill>
                <a:srgbClr val="17375E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A95787-187D-40CA-B9EC-C04DDE3F12F9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5276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48818</TotalTime>
  <Words>1481</Words>
  <Application>Microsoft Office PowerPoint</Application>
  <PresentationFormat>Лист A4 (210x297 мм)</PresentationFormat>
  <Paragraphs>196</Paragraphs>
  <Slides>9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Чугаев Дмитрий Владиславович</dc:creator>
  <cp:lastModifiedBy>Елена В. Бобкова</cp:lastModifiedBy>
  <cp:revision>1116</cp:revision>
  <cp:lastPrinted>2018-12-03T08:27:06Z</cp:lastPrinted>
  <dcterms:created xsi:type="dcterms:W3CDTF">2013-09-17T17:21:06Z</dcterms:created>
  <dcterms:modified xsi:type="dcterms:W3CDTF">2019-04-12T06:46:34Z</dcterms:modified>
</cp:coreProperties>
</file>