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76" r:id="rId2"/>
  </p:sldMasterIdLst>
  <p:notesMasterIdLst>
    <p:notesMasterId r:id="rId18"/>
  </p:notesMasterIdLst>
  <p:handoutMasterIdLst>
    <p:handoutMasterId r:id="rId19"/>
  </p:handoutMasterIdLst>
  <p:sldIdLst>
    <p:sldId id="884" r:id="rId3"/>
    <p:sldId id="874" r:id="rId4"/>
    <p:sldId id="886" r:id="rId5"/>
    <p:sldId id="825" r:id="rId6"/>
    <p:sldId id="882" r:id="rId7"/>
    <p:sldId id="891" r:id="rId8"/>
    <p:sldId id="827" r:id="rId9"/>
    <p:sldId id="828" r:id="rId10"/>
    <p:sldId id="889" r:id="rId11"/>
    <p:sldId id="829" r:id="rId12"/>
    <p:sldId id="892" r:id="rId13"/>
    <p:sldId id="893" r:id="rId14"/>
    <p:sldId id="894" r:id="rId15"/>
    <p:sldId id="888" r:id="rId16"/>
    <p:sldId id="887" r:id="rId17"/>
  </p:sldIdLst>
  <p:sldSz cx="9906000" cy="6858000" type="A4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7B7"/>
    <a:srgbClr val="FFFFCC"/>
    <a:srgbClr val="E9EDF4"/>
    <a:srgbClr val="D0D8E8"/>
    <a:srgbClr val="0000FF"/>
    <a:srgbClr val="6666FF"/>
    <a:srgbClr val="F8F8F8"/>
    <a:srgbClr val="FF9797"/>
    <a:srgbClr val="6699FF"/>
    <a:srgbClr val="FF43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943" autoAdjust="0"/>
    <p:restoredTop sz="98736" autoAdjust="0"/>
  </p:normalViewPr>
  <p:slideViewPr>
    <p:cSldViewPr>
      <p:cViewPr varScale="1">
        <p:scale>
          <a:sx n="117" d="100"/>
          <a:sy n="117" d="100"/>
        </p:scale>
        <p:origin x="-1044" y="-102"/>
      </p:cViewPr>
      <p:guideLst>
        <p:guide orient="horz" pos="2160"/>
        <p:guide pos="288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185523-B209-4CA1-A7E7-D118602CC5D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17B4DD6-1ABC-48D9-9011-FB90DC0C32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7347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9C5951E-559A-4D17-9C58-BA914C5FD8EC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7368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8" tIns="45812" rIns="91618" bIns="45812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706"/>
            <a:ext cx="5438775" cy="4466105"/>
          </a:xfrm>
          <a:prstGeom prst="rect">
            <a:avLst/>
          </a:prstGeom>
        </p:spPr>
        <p:txBody>
          <a:bodyPr vert="horz" lIns="91618" tIns="45812" rIns="91618" bIns="45812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69DC48-655C-4FD6-B177-89E797D47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803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A30C4981-9AA9-4117-95C7-04B39C34DEB1}" type="slidenum">
              <a:rPr lang="ru-RU" altLang="ru-RU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096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1F145-461D-4C64-A568-209A715200FD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94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914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3CBCE81E-3883-4BD9-BBE2-0B9FFD5DC696}" type="slidenum">
              <a:rPr lang="ru-RU" altLang="ru-RU" smtClean="0">
                <a:cs typeface="Arial" charset="0"/>
              </a:rPr>
              <a:pPr>
                <a:defRPr/>
              </a:pPr>
              <a:t>15</a:t>
            </a:fld>
            <a:endParaRPr lang="ru-RU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320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3F445-874E-4528-B5E2-6AF7D1679040}" type="datetime1">
              <a:rPr lang="ru-RU" smtClean="0"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B71F7-C342-4263-9890-F7CF3C6908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8B6D3-65A7-4705-8864-0903CD600671}" type="datetime1">
              <a:rPr lang="ru-RU" smtClean="0"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95787-187D-40CA-B9EC-C04DDE3F12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651C-1792-414D-9844-5DC2252A2190}" type="datetime1">
              <a:rPr lang="ru-RU" smtClean="0"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24E76-BF18-4A35-A91E-CF71ED9925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2AB78-48C5-48D7-9097-B76D66F42FFD}" type="datetime1">
              <a:rPr lang="ru-RU" smtClean="0"/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E6E4B-69C9-411C-B11B-0278311DDF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4712-596B-410F-B45C-F5AC2134F2AF}" type="datetime1">
              <a:rPr lang="ru-RU" smtClean="0"/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30441-EB3F-49F7-879C-875DBAB828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B6C41-AC8B-4919-915F-0807AC0718E9}" type="datetime1">
              <a:rPr lang="ru-RU" smtClean="0"/>
              <a:t>10.01.2019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3EB38-9042-471C-BD76-CBAA9157EB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90FCB-452A-45EE-AF2E-805BE828C324}" type="datetime1">
              <a:rPr lang="ru-RU" smtClean="0"/>
              <a:t>10.01.2019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D909-D329-48E5-99B5-6D5C6F1F6D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2796C-B6B0-405C-8F5E-58614D87EB90}" type="datetime1">
              <a:rPr lang="ru-RU" smtClean="0"/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7B345-E3D0-4290-B1ED-D35327939D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BD5C2-F3AC-417A-A0FC-FACB1968FBE9}" type="datetime1">
              <a:rPr lang="ru-RU" smtClean="0"/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75764-1917-4176-AC9B-0725D44A2E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C0756-194C-4060-98FF-4D56BA6BE38B}" type="datetime1">
              <a:rPr lang="ru-RU" smtClean="0"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5F8F6-7948-47F6-A6C4-E56D94A621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C377A-7FE2-4527-A3B8-3E544AB16E13}" type="datetime1">
              <a:rPr lang="ru-RU" smtClean="0"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A19AB-1DA0-42C0-AB95-DDF7A59F7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BE9E3-A2F7-42F8-A6FE-C5574367655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912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91F1-C1C1-4EEB-B7BD-D4A43F628AA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969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E71FF-0F2C-48DC-8F5D-007CB559425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42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F6D09-F24F-4208-953C-7C7457DE2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20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057D6-0462-4858-8499-44460505A3F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499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C23-9B33-436E-883B-50933741BBB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48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D47A-A72D-437F-8AEE-175AE1F809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822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283E5-DA95-41B6-807C-6F3B464DEC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2335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4D40C-0CFD-474B-8365-0C69AB96C00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9762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379C7-A3CB-4C78-B36D-D5F495D8218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49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40E4C-3295-47AA-A527-829594CA445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54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5FCA7-1A95-47C0-B447-C1C0DA737C6F}" type="datetime1">
              <a:rPr lang="ru-RU" smtClean="0"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F5EF0D-CDD4-43BF-8F4F-A0E372F687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10353C9-F6B8-4EB9-8804-1BA5504CC284}" type="datetime1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t>10.01.2019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534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evb@miac-io.ru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2"/>
          <p:cNvSpPr/>
          <p:nvPr/>
        </p:nvSpPr>
        <p:spPr>
          <a:xfrm>
            <a:off x="-27467" y="3311118"/>
            <a:ext cx="9906000" cy="34226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69" name="TextBox 16"/>
          <p:cNvSpPr txBox="1">
            <a:spLocks noChangeArrowheads="1"/>
          </p:cNvSpPr>
          <p:nvPr/>
        </p:nvSpPr>
        <p:spPr bwMode="auto">
          <a:xfrm>
            <a:off x="776536" y="1556792"/>
            <a:ext cx="832289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Актуальные вопросы </a:t>
            </a:r>
            <a:r>
              <a:rPr lang="ru-RU" sz="36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в медицинской статистике  Иркутской области</a:t>
            </a:r>
            <a:endParaRPr lang="ru-RU" sz="36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370" name="Rectangle 2"/>
          <p:cNvSpPr>
            <a:spLocks noChangeArrowheads="1"/>
          </p:cNvSpPr>
          <p:nvPr/>
        </p:nvSpPr>
        <p:spPr bwMode="auto">
          <a:xfrm>
            <a:off x="890860" y="5300675"/>
            <a:ext cx="81242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Бобкова Елена Викторовна</a:t>
            </a:r>
          </a:p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Заместитель директора по медицинской статистике ОГБУЗ «МИАЦИО»</a:t>
            </a:r>
            <a:endParaRPr lang="ru-RU" altLang="ru-RU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2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Прямоугольник 73"/>
          <p:cNvSpPr/>
          <p:nvPr/>
        </p:nvSpPr>
        <p:spPr>
          <a:xfrm>
            <a:off x="704528" y="3746495"/>
            <a:ext cx="8994683" cy="321032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Ликвидация кадрового дефицита в медицинских организациях, оказывающих первичную медико-санитарную помощь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697139" y="4204665"/>
            <a:ext cx="8994683" cy="257424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Обеспечение охвата всех граждан профилактическими медицинскими осмотрами не реже одного раза в год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704528" y="4617053"/>
            <a:ext cx="8959195" cy="387512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Обеспечение оптимальной доступности для населения (в том числе для жителей населенных пунктов, расположенных в отдаленных местностях) медицинских организаций, оказывающих первичную медико-санитарную помощь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704528" y="5132925"/>
            <a:ext cx="8989139" cy="411785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Оптимизация работы медицинских организаций, оказывающих первичную медико-санитарную помощь, сокращение времени ожидания в очереди при обращении граждан в указанные медицинские организации, упрощение процедуры записи на прием к врачу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704528" y="5640973"/>
            <a:ext cx="8979907" cy="371754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Увеличение объема экспорта медицинских услуг не менее чем в четыре раза по сравнению с 2017 годом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091713" y="6453336"/>
            <a:ext cx="1733550" cy="273843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704528" y="2780928"/>
            <a:ext cx="8993225" cy="828476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Снижение смертности населения трудоспособного возраста (до 350 случаев на 100 тыс. населения), смертности от болезней системы кровообращения (до 450 случаев на 100 тыс. населения),  от новообразований,  в том числе от злокачественных (до 185 случаев на 100 тыс. населения), младенческой смертности (до 4,5 случая на 1 тыс. родившихся детей)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725026" y="1124744"/>
            <a:ext cx="9016519" cy="11917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Национальный проект «ЗДРАВООХРАНЕНИЕ»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Отраслевые </a:t>
            </a:r>
            <a:r>
              <a:rPr lang="ru-RU" sz="2000" b="1" dirty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цели и целевые показатели</a:t>
            </a:r>
            <a:endParaRPr lang="ru-RU" sz="2000" dirty="0">
              <a:solidFill>
                <a:schemeClr val="tx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2481" y="55907"/>
            <a:ext cx="946906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endParaRPr lang="ru-RU" sz="1600" dirty="0" smtClean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Указ </a:t>
            </a: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Президента Российской Федерации от 07.05.2018 № 204 </a:t>
            </a: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«О национальных целях и стратегических задачах развития </a:t>
            </a:r>
            <a:endParaRPr lang="ru-RU" sz="1600" dirty="0" smtClean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Российской </a:t>
            </a: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Федерации на период до 2024 года</a:t>
            </a: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</a:t>
            </a:r>
          </a:p>
          <a:p>
            <a:pPr lvl="0" algn="ctr" eaLnBrk="0" hangingPunct="0">
              <a:lnSpc>
                <a:spcPct val="80000"/>
              </a:lnSpc>
            </a:pPr>
            <a:endParaRPr lang="ru-RU" sz="1600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endParaRPr lang="ru-RU" sz="1600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0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75744" y="137295"/>
            <a:ext cx="74696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НАЦИОНАЛЬНЫЙ ПРОЕКТ «ЗДРАВООХРАНЕНИЕ»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1826" y="1442635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системы оказания первичной медико-санитарной помощи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51826" y="2357431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Борьба с сердечно-сосудистыми заболеваниями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2140" y="3286124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Борьба с онкологическими заболеваниями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32140" y="4214819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детского здравоохранения, включая создание современной инфраструктуры оказания медицинской помощи детям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050079" y="1428736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Обеспечение медицинских организаций системы здравоохранения квалифицированными кадрами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50079" y="2357431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сети национальных медицинских исследовательских центров  и внедрение инновационных медицинских технологий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050079" y="3286124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1" b="1" dirty="0">
                <a:solidFill>
                  <a:schemeClr val="tx1"/>
                </a:solidFill>
                <a:cs typeface="Arial" pitchFamily="34" charset="0"/>
              </a:rPr>
              <a:t>Создание единого цифрового контура в здравоохранении на основе единой государственной информационной системы здравоохранения (ЕГИСЗ)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030392" y="4214819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экспорта медицинских услуг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8759" y="1124749"/>
            <a:ext cx="4566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ФЕДЕРАЛЬНЫЕ </a:t>
            </a:r>
            <a:r>
              <a:rPr lang="ru-RU" sz="1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и РЕГИОНАЛЬНЫЕ ПРОЕКТЫ</a:t>
            </a:r>
            <a:endParaRPr lang="ru-RU" sz="1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603545" y="6500042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 dirty="0"/>
          </a:p>
        </p:txBody>
      </p:sp>
      <p:cxnSp>
        <p:nvCxnSpPr>
          <p:cNvPr id="30" name="Прямая соединительная линия 15"/>
          <p:cNvCxnSpPr/>
          <p:nvPr/>
        </p:nvCxnSpPr>
        <p:spPr>
          <a:xfrm>
            <a:off x="9328674" y="616397"/>
            <a:ext cx="496589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30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78567"/>
            <a:ext cx="86008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«развитие первичной медико-санитарной помощи»</a:t>
            </a:r>
            <a:endParaRPr lang="ru-RU" sz="12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659134"/>
              </p:ext>
            </p:extLst>
          </p:nvPr>
        </p:nvGraphicFramePr>
        <p:xfrm>
          <a:off x="272480" y="540232"/>
          <a:ext cx="9468009" cy="58279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04229"/>
                <a:gridCol w="659127"/>
                <a:gridCol w="648072"/>
                <a:gridCol w="648072"/>
                <a:gridCol w="648072"/>
                <a:gridCol w="648072"/>
                <a:gridCol w="648072"/>
                <a:gridCol w="648072"/>
                <a:gridCol w="648072"/>
                <a:gridCol w="541100"/>
                <a:gridCol w="827049"/>
              </a:tblGrid>
              <a:tr h="383648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56293">
                <a:tc>
                  <a:txBody>
                    <a:bodyPr/>
                    <a:lstStyle/>
                    <a:p>
                      <a:endParaRPr lang="ru-RU" sz="11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населенных пунктов с численностью населения свыше 100 человек, по данным геоинформационной системы Минздрава России, находящихся вне зоны доступности от медицинской организации или ее структурного подразделения, оказывающих первичную медико-санитарную помощь</a:t>
                      </a:r>
                    </a:p>
                    <a:p>
                      <a:endParaRPr lang="ru-RU" sz="1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u="none" strike="noStrike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7177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1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1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всех граждан профилактическими медицинскими осмотрами </a:t>
                      </a:r>
                      <a:r>
                        <a:rPr lang="ru-RU" sz="11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30, табл. 2510, стр. 7 / численность населения)</a:t>
                      </a:r>
                    </a:p>
                    <a:p>
                      <a:pPr marL="0" algn="l" defTabSz="914400" rtl="0" eaLnBrk="1" latinLnBrk="0" hangingPunct="1"/>
                      <a:endParaRPr lang="ru-RU" sz="1100" b="1" kern="1200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43,15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43,1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46,6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48,7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56,6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67,6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78,9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2,1 раза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9787">
                <a:tc>
                  <a:txBody>
                    <a:bodyPr/>
                    <a:lstStyle/>
                    <a:p>
                      <a:endParaRPr lang="ru-RU" sz="11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1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граждан, прошедших профилактические осмотры </a:t>
                      </a:r>
                      <a:r>
                        <a:rPr lang="ru-RU" sz="11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30, табл. 2510, стр. 7 )</a:t>
                      </a:r>
                    </a:p>
                    <a:p>
                      <a:endParaRPr lang="ru-RU" sz="11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человек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1,038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1,038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1,112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1,132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1,343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1,598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1,858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2,112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 раза</a:t>
                      </a:r>
                    </a:p>
                    <a:p>
                      <a:pPr marL="0" algn="ctr" defTabSz="914400" rtl="0" eaLnBrk="1" fontAlgn="ctr" latinLnBrk="0" hangingPunct="1"/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8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лиц, госпитализированных по экстренным показаниям в течение первых суток  </a:t>
                      </a:r>
                      <a:r>
                        <a:rPr lang="ru-RU" sz="11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14, табл. 2300, стр. 1 + табл. 2301, стр.1 / табл. 2000, стр. 10.4.2+10.4.3+10.7.1+ 10.7.2+10.7.3+10.7.4+10.7.5</a:t>
                      </a:r>
                      <a:r>
                        <a:rPr lang="ru-RU" sz="1100" b="1" kern="1200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гр. 4+8+22+28)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82,3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+11,8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00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8504" y="31082"/>
            <a:ext cx="8042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  <a:b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</a:b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«борьба с сердечно-сосудистыми заболеваниями»</a:t>
            </a:r>
            <a:endParaRPr lang="ru-RU" sz="12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685554"/>
              </p:ext>
            </p:extLst>
          </p:nvPr>
        </p:nvGraphicFramePr>
        <p:xfrm>
          <a:off x="229305" y="741292"/>
          <a:ext cx="9404214" cy="5524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75623"/>
                <a:gridCol w="576064"/>
                <a:gridCol w="576064"/>
                <a:gridCol w="648072"/>
                <a:gridCol w="648072"/>
                <a:gridCol w="576064"/>
                <a:gridCol w="576064"/>
                <a:gridCol w="576064"/>
                <a:gridCol w="576064"/>
                <a:gridCol w="576063"/>
              </a:tblGrid>
              <a:tr h="292914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8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592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болезней системы кровообращения</a:t>
                      </a:r>
                      <a:endParaRPr lang="ru-RU" sz="1200" b="1" kern="12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</a:t>
                      </a:r>
                      <a:r>
                        <a:rPr lang="ru-RU" sz="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614,9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563,8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539,9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515,9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-26,8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00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Больничная летальность от инфаркта миокарда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14, табл. 2000 стр.10.4.2+10.4.3 по гр. 8/стр. 10.4.2.+10.4.3 по гр. 4+8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* 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-29,8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59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Больничная летальность от острого нарушения  мозгового кровообращения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14, табл. 2000  стр.10.7.1+10.7.2+ 10.7.3+10.7.4  по гр. 8/стр. 10.7.1+10.7.2+10.7.3+10.7.4 по гр. 4+8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* 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15,9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-28,2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07757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рентгенэндоваскулярных вмешательств в лечебных целях, проведенных больным с ОКС, к общему числу выбывших больных, перенесших ОКС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14, табл. 4000 стр. 7.5.2 гр. 3 – (гр.4+6)/ табл. 2000 стр. 10.4.1.1+10.4.2.+10.4.3+10.4.4. по гр. 4+8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* 100)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4,2 раза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218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Количество рентгенэндоваскулярных вмешательств в лечебных целях, проведенных больным с ОКС</a:t>
                      </a:r>
                      <a:r>
                        <a:rPr lang="ru-RU" sz="13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форма ФСН № 14, табл. 4000 стр. 7.5.2 гр. 3 – (гр.4+6)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</a:t>
                      </a:r>
                    </a:p>
                    <a:p>
                      <a:pPr algn="ctr"/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80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3559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4138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5557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4,2 раза</a:t>
                      </a:r>
                    </a:p>
                    <a:p>
                      <a:pPr algn="ctr" fontAlgn="ctr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218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профильных госпитализаций пациентов с острыми цереброваскулярными болезнями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30, табл. 2350, стр. 2.2, гр. 3/ стр. 2, гр. 3*100)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+17,6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01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6536" y="31083"/>
            <a:ext cx="80967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«БОРЬБА С </a:t>
            </a: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СЕРДЕЧНО-СОСУДИСТЫМИ </a:t>
            </a:r>
            <a:r>
              <a:rPr lang="ru-RU" sz="12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ЗАБОЛЕВАНИЯМИ</a:t>
            </a: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продолжение</a:t>
            </a:r>
            <a:endParaRPr lang="ru-RU" sz="12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903471"/>
              </p:ext>
            </p:extLst>
          </p:nvPr>
        </p:nvGraphicFramePr>
        <p:xfrm>
          <a:off x="416495" y="692696"/>
          <a:ext cx="9221169" cy="53494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65816"/>
                <a:gridCol w="672795"/>
                <a:gridCol w="657934"/>
                <a:gridCol w="648072"/>
                <a:gridCol w="648072"/>
                <a:gridCol w="648072"/>
                <a:gridCol w="576064"/>
                <a:gridCol w="576064"/>
                <a:gridCol w="576064"/>
                <a:gridCol w="652216"/>
              </a:tblGrid>
              <a:tr h="288135"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40872">
                <a:tc>
                  <a:txBody>
                    <a:bodyPr/>
                    <a:lstStyle/>
                    <a:p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инфаркта</a:t>
                      </a:r>
                      <a:r>
                        <a:rPr lang="ru-RU" sz="1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миокарда</a:t>
                      </a:r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35,3</a:t>
                      </a:r>
                      <a:endParaRPr lang="ru-RU" sz="1200" b="0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-23,3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32168">
                <a:tc>
                  <a:txBody>
                    <a:bodyPr/>
                    <a:lstStyle/>
                    <a:p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ОНМК, в том числе:</a:t>
                      </a:r>
                    </a:p>
                    <a:p>
                      <a:endParaRPr lang="ru-RU" sz="1400" b="1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-23,4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486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ишемического характера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-23,4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геморрагического характера</a:t>
                      </a: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-23,4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Доля проведенной тромболитической терапии, оказанной пациентам с ишемическим</a:t>
                      </a:r>
                      <a:r>
                        <a:rPr lang="ru-RU" sz="1400" b="1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инсультом, госпитализированным в первые 6 часов от начала заболевания, </a:t>
                      </a:r>
                      <a:r>
                        <a:rPr lang="ru-RU" sz="1400" b="1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% </a:t>
                      </a:r>
                      <a:r>
                        <a:rPr lang="ru-RU" sz="140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(ф. 14 т. 2301 с.3/с.2 * 100)</a:t>
                      </a:r>
                      <a:endParaRPr lang="ru-RU" sz="140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2,35 раз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69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6536" y="31083"/>
            <a:ext cx="80967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2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«Борьба с онкологическими заболеваниями»</a:t>
            </a:r>
            <a:endParaRPr lang="ru-RU" sz="12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137814"/>
              </p:ext>
            </p:extLst>
          </p:nvPr>
        </p:nvGraphicFramePr>
        <p:xfrm>
          <a:off x="416495" y="692696"/>
          <a:ext cx="9221169" cy="6056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65816"/>
                <a:gridCol w="672795"/>
                <a:gridCol w="657934"/>
                <a:gridCol w="648072"/>
                <a:gridCol w="648072"/>
                <a:gridCol w="648072"/>
                <a:gridCol w="576064"/>
                <a:gridCol w="576064"/>
                <a:gridCol w="576064"/>
                <a:gridCol w="652216"/>
              </a:tblGrid>
              <a:tr h="288135"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40872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от новообразований, в том от злокачественных</a:t>
                      </a:r>
                    </a:p>
                    <a:p>
                      <a:endParaRPr lang="ru-RU" sz="12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endParaRPr lang="ru-RU" sz="12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189,0</a:t>
                      </a:r>
                      <a:endParaRPr lang="ru-RU" sz="1200" b="0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-0,86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321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Доля злокачественных новообразований, выявленных на ранних стадиях (I-II стадии)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федерального статистического наблюдения № 7, табл. 2200 стр.1, гр. 6+7/стр.1, гр. 4 *100)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+11,3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486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Удельный вес больных со злокачественными новообразованиями, состоящих на учете 5 лет и более </a:t>
                      </a: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форма федерального статистического наблюдения № 7, табл. 2100 стр.1, гр. 9/стр.1, гр. 8 *100)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/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+12,6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 одногодичной летальности больных со злокачественными новообразованиями (умерли в течение первого года с момента установления диагноза из числа больных, впервые взятых на учет в предыдущем году)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федерального статистического наблюдения № 7, табл. 2100 стр.1, гр. 7 отчетного года/стр.1, гр. 4 за предыдущий год *100)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-23,0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42478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Распространенность онкологических заболеваний (сумма вновь заболевших и состоящих на учете)</a:t>
                      </a:r>
                    </a:p>
                    <a:p>
                      <a:endParaRPr lang="ru-RU" sz="12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8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2390,8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2572,6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2678,1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2786,9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2898,0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3013,2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3128,4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01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7" y="51159"/>
            <a:ext cx="934629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«Развитие детского здравоохранения, включая создание современной инфраструктуры оказания медицинской помощи детям»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540689"/>
              </p:ext>
            </p:extLst>
          </p:nvPr>
        </p:nvGraphicFramePr>
        <p:xfrm>
          <a:off x="272479" y="620688"/>
          <a:ext cx="9361040" cy="58326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2994"/>
                <a:gridCol w="1032603"/>
                <a:gridCol w="663817"/>
                <a:gridCol w="516302"/>
                <a:gridCol w="516302"/>
                <a:gridCol w="590059"/>
                <a:gridCol w="590059"/>
                <a:gridCol w="516302"/>
                <a:gridCol w="486162"/>
                <a:gridCol w="546440"/>
              </a:tblGrid>
              <a:tr h="545346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Базовое значение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45346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Младенческая смертность</a:t>
                      </a: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1000 родившихся живыми</a:t>
                      </a:r>
                      <a:endParaRPr lang="ru-RU" sz="1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6,2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6,0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5,8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-18,3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45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детей в возрасте 0-4 года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1000 родившихся живыми</a:t>
                      </a:r>
                      <a:endParaRPr lang="ru-RU" sz="1000" b="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-28,1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035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детей в возрасте 0-17 лет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 детей соответствующего возраста </a:t>
                      </a:r>
                      <a:endParaRPr lang="ru-RU" sz="1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61,0</a:t>
                      </a:r>
                      <a:endParaRPr lang="ru-RU" dirty="0"/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-22,7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15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посещений детьми медицинских организаций с профилактическими целями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30, табл. 2105 стр.5, гр.5/табл. 2105 стр.1+стр.5 по гр. 5*100)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+6,7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костно-мышечной системы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стр.14.0, гр.10+табл. 2000 стр.14.0, гр.10 /табл. 1000 стр.14.0, гр.9+табл. 2000 стр.14.0,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4,3 раза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глаз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стр.8.0, гр.10+табл. 2000 стр.8.0, гр.10 /табл. 1000 стр.8.0, гр.9+табл. 2000 стр.8.0,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6,3 раза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53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528" y="188641"/>
            <a:ext cx="8520435" cy="504055"/>
          </a:xfrm>
        </p:spPr>
        <p:txBody>
          <a:bodyPr>
            <a:noAutofit/>
          </a:bodyPr>
          <a:lstStyle/>
          <a:p>
            <a:pPr algn="ctr"/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«РАЗВИТИЕ ДЕТСКОГО ЗДРАВООХРАНЕНИЯ, ВКЛЮЧАЯ СОЗДАНИЕ СОВРЕМЕННОЙ ИНФРАСТРУКТУРЫ ОКАЗАНИЯ МЕДИЦИНСКОЙ ПОМОЩИ ДЕТЯМ</a:t>
            </a: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продолжение</a:t>
            </a: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/>
            </a:r>
            <a:b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</a:br>
            <a:endParaRPr lang="ru-RU" sz="11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084282"/>
              </p:ext>
            </p:extLst>
          </p:nvPr>
        </p:nvGraphicFramePr>
        <p:xfrm>
          <a:off x="272479" y="620688"/>
          <a:ext cx="9361040" cy="5732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481"/>
                <a:gridCol w="648072"/>
                <a:gridCol w="630861"/>
                <a:gridCol w="516302"/>
                <a:gridCol w="516302"/>
                <a:gridCol w="590059"/>
                <a:gridCol w="590059"/>
                <a:gridCol w="516302"/>
                <a:gridCol w="486162"/>
                <a:gridCol w="546440"/>
              </a:tblGrid>
              <a:tr h="545346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Базовое значение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915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органов пищеварения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стр.12.0, гр.10+табл. 2000 стр.12.0, гр.10 /табл. 1000 стр.12.0, гр.9+табл. 2000 стр.12.0,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5,1 раз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органов кровообращения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стр.10.0, гр.10+табл. 2000 стр.10.0, гр.10 /табл. 1000 стр.10.0, гр.9+табл. 2000 стр.10.0,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2,3 раза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взятых на «Д» наблюдение детей в возрасте 0-17 лет с впервые в жизни установленными заболеваниями эндокринной системы и нарушением обмена веществ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12, табл. 1000 стр.5.0, гр.10+табл. 2000 стр.5.0, гр.10 /табл. 1000 стр.5.0, гр.9+табл. 2000 стр.5.0, гр.9*100)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2,5 раза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886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преждевременных родов 22-37 недель в перинатальных центрах </a:t>
                      </a:r>
                      <a:r>
                        <a:rPr kumimoji="0" 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(форма ФСН № 32, табл. 2210 стр.01, гр.15 /табл. 2210 стр.01, гр.14*100)</a:t>
                      </a:r>
                      <a:endParaRPr kumimoji="0" lang="ru-RU" sz="105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73,0</a:t>
                      </a:r>
                      <a:endParaRPr lang="ru-RU" dirty="0"/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73,0</a:t>
                      </a:r>
                      <a:endParaRPr lang="ru-RU" dirty="0"/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995" marR="73995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+2,7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9652" marR="7739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152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81711"/>
            <a:ext cx="928903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«Обеспечение медицинских организаций системы здравоохранения квалифицированными кадрами»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851652"/>
              </p:ext>
            </p:extLst>
          </p:nvPr>
        </p:nvGraphicFramePr>
        <p:xfrm>
          <a:off x="416495" y="908720"/>
          <a:ext cx="9073012" cy="48965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72086"/>
                <a:gridCol w="607321"/>
                <a:gridCol w="460093"/>
                <a:gridCol w="460093"/>
                <a:gridCol w="460093"/>
                <a:gridCol w="460093"/>
                <a:gridCol w="460093"/>
                <a:gridCol w="460093"/>
                <a:gridCol w="512964"/>
                <a:gridCol w="720083"/>
              </a:tblGrid>
              <a:tr h="786514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99283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Укомплектованность врачебных должностей в подразделениях, оказывающих медицинскую помощь в амбулаторных условиях (физическими лицами при коэффициенте совместительства 1,2)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(форма ФСН № 30, табл. 1100, стр.1, гр.10 * 100/стр. 1. гр.5 * 1,2)</a:t>
                      </a:r>
                    </a:p>
                    <a:p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60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74,5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76,4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79,8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83,2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86,0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89,8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+49,7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992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Укомплектованность должностей среднего медицинского персонала в подразделениях, оказывающих медицинскую помощь в амбулаторных условиях (физическими лицами при коэффициенте совместительства 1,2)</a:t>
                      </a: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(форма ФСН № 30, табл. 1100,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стр.143,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гр.10 * 100/стр.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143.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гр.5 * 1,2)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67,1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68,4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69,6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71,7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75,1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78,7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95,0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+41,6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5114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Укомплектованность участков медицинских организаций, оказывающих первичную медико-санитарную помощь, врачами терапевтами участковыми, врачами педиатрами участковыми, врачами общей практики (семейная медицина), физическими лицами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 1100 стр.35+46+97 по гр. 10/табл. 1107, стр.1+4+5 по гр. 3 *100)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64,2</a:t>
                      </a:r>
                      <a:endParaRPr lang="ru-RU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72,9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77,7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82,7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88,1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93,9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100,0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+55,8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6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81711"/>
            <a:ext cx="928903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«ОБЕСПЕЧЕНИЕ МЕДИЦИНСКИХ ОРГАНИЗАЦИЙ СИСТЕМЫ ЗДРАВООХРАНЕНИЯ КВАЛИФИЦИРОВАННЫМИ КАДРАМИ</a:t>
            </a: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(продолжение)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101614"/>
              </p:ext>
            </p:extLst>
          </p:nvPr>
        </p:nvGraphicFramePr>
        <p:xfrm>
          <a:off x="272480" y="764703"/>
          <a:ext cx="9145017" cy="46805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7579"/>
                <a:gridCol w="612141"/>
                <a:gridCol w="463744"/>
                <a:gridCol w="463744"/>
                <a:gridCol w="463744"/>
                <a:gridCol w="463744"/>
                <a:gridCol w="463744"/>
                <a:gridCol w="554448"/>
                <a:gridCol w="576064"/>
                <a:gridCol w="576065"/>
              </a:tblGrid>
              <a:tr h="1008579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394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Укомплектованность штатных должностей фельдшерско-акушерских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(фельдшерских) пунктов средним медицинским персоналом (физическими лицами)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 1102, стр. 1, гр. 5/табл. 1001, стр.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124+125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 гр. 4 * 100)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86,3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87,8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89,33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90,84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94,29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97,69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100,0</a:t>
                      </a:r>
                      <a:endParaRPr lang="ru-RU" sz="11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+15,9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219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врачей, работающих в государственных и муниципальных медицинских организациях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1100, стр.1, гр. 9/1000)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8936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9192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9465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9696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9943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10158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10351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+1415 </a:t>
                      </a:r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человек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55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средних медицинских работников, работающих в государственных и муниципальных медицинских организациях </a:t>
                      </a:r>
                      <a:r>
                        <a:rPr lang="ru-RU" sz="105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(форма ФСН № 30, табл.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1100,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стр.143, </a:t>
                      </a:r>
                      <a:r>
                        <a:rPr lang="ru-RU" sz="1050" b="1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гр. 9/1000)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10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22179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22449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22713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23030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23364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23857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24367</a:t>
                      </a:r>
                      <a:endParaRPr lang="ru-RU" sz="10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+2188 </a:t>
                      </a:r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человек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16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6496" y="81711"/>
            <a:ext cx="928903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1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«ОБЕСПЕЧЕНИЕ МЕДИЦИНСКИХ ОРГАНИЗАЦИЙ СИСТЕМЫ ЗДРАВООХРАНЕНИЯ КВАЛИФИЦИРОВАННЫМИ КАДРАМИ</a:t>
            </a:r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 (продолжение)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952997"/>
              </p:ext>
            </p:extLst>
          </p:nvPr>
        </p:nvGraphicFramePr>
        <p:xfrm>
          <a:off x="488506" y="1124743"/>
          <a:ext cx="8928991" cy="43924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01101"/>
                <a:gridCol w="597681"/>
                <a:gridCol w="452789"/>
                <a:gridCol w="452789"/>
                <a:gridCol w="452789"/>
                <a:gridCol w="452789"/>
                <a:gridCol w="452789"/>
                <a:gridCol w="541351"/>
                <a:gridCol w="562456"/>
                <a:gridCol w="562457"/>
              </a:tblGrid>
              <a:tr h="1256942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Единица измерения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/>
                        <a:t>2024 к 2017,%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73995" marR="73995" marT="34151" marB="34151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373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Число</a:t>
                      </a:r>
                      <a:r>
                        <a:rPr lang="ru-RU" sz="12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специалистов, вовлеченных в систему непрерывного образования медицинских работников, в том числе с использованием дистанционных образовательных технологий</a:t>
                      </a: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7096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9308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10343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14780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21108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26386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/>
                        <a:t>32983</a:t>
                      </a:r>
                      <a:endParaRPr lang="ru-RU" sz="9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+25 887 человек</a:t>
                      </a:r>
                      <a:endParaRPr lang="ru-RU" sz="105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3982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Доля специалистов,</a:t>
                      </a:r>
                      <a:r>
                        <a:rPr lang="ru-RU" sz="12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допущенных к профессиональной деятельности через процедуру аккредитации, от общего количества работающих специалистов</a:t>
                      </a: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303" marR="68303" marT="34151" marB="3415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2,1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40,5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65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90,2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106</a:t>
                      </a:r>
                      <a:endParaRPr lang="ru-RU" sz="1200" dirty="0"/>
                    </a:p>
                  </a:txBody>
                  <a:tcPr marL="68303" marR="68303" marT="34151" marB="34151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294" marR="7144" marT="7144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8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402644"/>
              </p:ext>
            </p:extLst>
          </p:nvPr>
        </p:nvGraphicFramePr>
        <p:xfrm>
          <a:off x="704528" y="764703"/>
          <a:ext cx="8640962" cy="34267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98363"/>
                <a:gridCol w="502037"/>
                <a:gridCol w="648072"/>
                <a:gridCol w="576064"/>
                <a:gridCol w="576064"/>
                <a:gridCol w="648072"/>
                <a:gridCol w="648072"/>
                <a:gridCol w="576064"/>
                <a:gridCol w="648072"/>
                <a:gridCol w="720082"/>
              </a:tblGrid>
              <a:tr h="56322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b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2017, %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</a:tr>
              <a:tr h="562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Ожидаемая продолжительность жизни лиц 55 лет, оба пола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</a:t>
                      </a:r>
                      <a:endParaRPr lang="ru-RU" sz="105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24,33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24,82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25,27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25,71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26,14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27,08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ПОЧТИ  НА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9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2869" marR="10319" marT="9525" marB="0" anchor="ctr"/>
                </a:tc>
              </a:tr>
              <a:tr h="98518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граждан старше трудоспособного возраста профилактическими  осмотрами, включая диспансеризацию </a:t>
                      </a:r>
                      <a:r>
                        <a:rPr lang="ru-RU" sz="105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30, табл. 2510</a:t>
                      </a:r>
                      <a:r>
                        <a:rPr lang="ru-RU" sz="105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стр. </a:t>
                      </a:r>
                      <a:r>
                        <a:rPr lang="ru-RU" sz="105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6.2.1</a:t>
                      </a:r>
                      <a:r>
                        <a:rPr lang="ru-RU" sz="105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 численность населения старше трудоспособного возраста * 100)</a:t>
                      </a:r>
                      <a:endParaRPr lang="ru-RU" sz="105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5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14,99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32,5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55,7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65,3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7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 4,7  РАЗ</a:t>
                      </a:r>
                      <a:endParaRPr lang="ru-RU" sz="7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2869" marR="10319" marT="9525" marB="0" anchor="ctr"/>
                </a:tc>
              </a:tr>
              <a:tr h="985180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лиц старше трудоспособного возраста, у которых выявлены заболевания и патологические состояния, находящиеся под диспансерным наблюдением </a:t>
                      </a:r>
                      <a:r>
                        <a:rPr lang="ru-RU" sz="105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12, табл. 4001 стр. 3/табл. 4001, стр. 1 * 100)</a:t>
                      </a:r>
                      <a:endParaRPr lang="ru-RU" sz="1050" b="1" kern="12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kern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50" kern="120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8659" marR="98659" marT="45535" marB="45535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53,88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60,8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64,6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67,1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69,2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80,0</a:t>
                      </a: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</a:t>
                      </a:r>
                      <a:r>
                        <a:rPr lang="ru-RU" sz="8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 1,7  РАЗ</a:t>
                      </a:r>
                    </a:p>
                    <a:p>
                      <a:pPr marL="0" algn="ctr" defTabSz="914400" rtl="0" eaLnBrk="1" fontAlgn="ctr" latinLnBrk="0" hangingPunct="1"/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2869" marR="10319" marT="9525" marB="0" anchor="ctr"/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90133" y="6562986"/>
            <a:ext cx="2228850" cy="365125"/>
          </a:xfrm>
        </p:spPr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60712" y="188640"/>
            <a:ext cx="51034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«Старшее поколение»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23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16496" y="164731"/>
            <a:ext cx="936104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100" b="1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Региональный проект «Формирование системы мотивации граждан к здоровому образу жизни, включая здоровое питание и отказ от вредных привычек»</a:t>
            </a:r>
            <a:endParaRPr lang="ru-RU" sz="1100" b="1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396128"/>
              </p:ext>
            </p:extLst>
          </p:nvPr>
        </p:nvGraphicFramePr>
        <p:xfrm>
          <a:off x="344488" y="836712"/>
          <a:ext cx="9217023" cy="51376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64296"/>
                <a:gridCol w="648072"/>
                <a:gridCol w="576064"/>
                <a:gridCol w="648072"/>
                <a:gridCol w="576064"/>
                <a:gridCol w="648072"/>
                <a:gridCol w="648072"/>
                <a:gridCol w="792088"/>
                <a:gridCol w="720080"/>
                <a:gridCol w="648072"/>
                <a:gridCol w="648071"/>
              </a:tblGrid>
              <a:tr h="856013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b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2017, %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</a:tr>
              <a:tr h="115391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Ожидаемая продолжительность жизни лиц, достигших 45 лет, оба пола</a:t>
                      </a:r>
                      <a:endParaRPr lang="ru-RU" sz="14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</a:t>
                      </a:r>
                      <a:endParaRPr lang="ru-RU" sz="1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29,44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30,5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31,0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31,6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32,1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32,6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ПОЧТИ  НА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9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  <a:tr h="74342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мужчин трудоспособного возраста</a:t>
                      </a: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 населения</a:t>
                      </a:r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979,0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914,5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903,8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857,2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810,3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769,8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734,8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693,4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-29,2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  <a:tr h="643067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Смертность женщин трудоспособного возраста</a:t>
                      </a:r>
                      <a:endParaRPr lang="ru-RU" sz="1400" b="1" kern="12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100 тыс. населения</a:t>
                      </a:r>
                      <a:r>
                        <a:rPr lang="ru-RU" sz="8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311,0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306,8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303,2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288,2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281,7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275,3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-11,5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  <a:tr h="174122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Обращаемость в медицинские организации по вопросам здорового образа жизни </a:t>
                      </a:r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(форма ФСН № 12, табл. 1100 + 2100+ 3100 по стр. 1.6.1,</a:t>
                      </a:r>
                      <a:r>
                        <a:rPr lang="ru-RU" sz="1400" b="1" kern="1200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гр. 4)/1000</a:t>
                      </a:r>
                      <a:endParaRPr lang="ru-RU" sz="1400" b="1" dirty="0" smtClean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r>
                        <a:rPr lang="ru-RU" sz="10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5,2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5,4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5,9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6,4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7,2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8,0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ial Unicode MS"/>
                          <a:cs typeface="Times New Roman" panose="02020603050405020304" pitchFamily="18" charset="0"/>
                        </a:rPr>
                        <a:t>8,8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070" marR="91070" marT="45535" marB="45535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</a:pP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Увеличить в 1,9 раз</a:t>
                      </a:r>
                      <a:endParaRPr lang="ru-RU" sz="1200" b="1" i="0" u="none" strike="noStrike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5725" marR="9525" marT="9525" marB="0" anchor="ctr"/>
                </a:tc>
              </a:tr>
            </a:tbl>
          </a:graphicData>
        </a:graphic>
      </p:graphicFrame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E71C-4822-45F3-83C5-4AF5BEAEA2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1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2"/>
          <p:cNvSpPr txBox="1">
            <a:spLocks/>
          </p:cNvSpPr>
          <p:nvPr/>
        </p:nvSpPr>
        <p:spPr bwMode="auto">
          <a:xfrm>
            <a:off x="1035321" y="2636839"/>
            <a:ext cx="790760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83" tIns="47891" rIns="95783" bIns="47891" anchor="ctr"/>
          <a:lstStyle>
            <a:lvl1pPr marL="342891" indent="-34289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57239">
              <a:lnSpc>
                <a:spcPct val="80000"/>
              </a:lnSpc>
              <a:buNone/>
              <a:defRPr/>
            </a:pPr>
            <a:r>
              <a:rPr lang="ru-RU" alt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18" charset="0"/>
              </a:rPr>
              <a:t>ОГБУЗ «МИАЦ ИРКУТСКОЙ ОБЛАСТИ»</a:t>
            </a:r>
            <a:endParaRPr lang="ru-RU" alt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72713" name="TextBox 16"/>
          <p:cNvSpPr txBox="1">
            <a:spLocks noChangeArrowheads="1"/>
          </p:cNvSpPr>
          <p:nvPr/>
        </p:nvSpPr>
        <p:spPr bwMode="auto">
          <a:xfrm>
            <a:off x="926973" y="4293096"/>
            <a:ext cx="81242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  <a:hlinkClick r:id="rId3"/>
              </a:rPr>
              <a:t>evb@miac-io.ru</a:t>
            </a:r>
            <a:endParaRPr lang="en-US" sz="28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stat@miac-io.ru </a:t>
            </a:r>
            <a:endParaRPr lang="en-US" sz="28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95787-187D-40CA-B9EC-C04DDE3F12F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27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53683</TotalTime>
  <Words>2327</Words>
  <Application>Microsoft Office PowerPoint</Application>
  <PresentationFormat>Лист A4 (210x297 мм)</PresentationFormat>
  <Paragraphs>646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РЕГИОНАЛЬНЫЙ ПРОЕКТ «РАЗВИТИЕ ДЕТСКОГО ЗДРАВООХРАНЕНИЯ, ВКЛЮЧАЯ СОЗДАНИЕ СОВРЕМЕННОЙ ИНФРАСТРУКТУРЫ ОКАЗАНИЯ МЕДИЦИНСКОЙ ПОМОЩИ ДЕТЯМ» продолжение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Чугаев Дмитрий Владиславович</dc:creator>
  <cp:lastModifiedBy>Анатолий Ю. Шамеев</cp:lastModifiedBy>
  <cp:revision>1125</cp:revision>
  <cp:lastPrinted>2018-12-03T08:27:06Z</cp:lastPrinted>
  <dcterms:created xsi:type="dcterms:W3CDTF">2013-09-17T17:21:06Z</dcterms:created>
  <dcterms:modified xsi:type="dcterms:W3CDTF">2019-01-13T02:14:31Z</dcterms:modified>
</cp:coreProperties>
</file>