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42"/>
  </p:notesMasterIdLst>
  <p:handoutMasterIdLst>
    <p:handoutMasterId r:id="rId43"/>
  </p:handoutMasterIdLst>
  <p:sldIdLst>
    <p:sldId id="384" r:id="rId2"/>
    <p:sldId id="1040" r:id="rId3"/>
    <p:sldId id="1048" r:id="rId4"/>
    <p:sldId id="1049" r:id="rId5"/>
    <p:sldId id="985" r:id="rId6"/>
    <p:sldId id="986" r:id="rId7"/>
    <p:sldId id="989" r:id="rId8"/>
    <p:sldId id="1026" r:id="rId9"/>
    <p:sldId id="1030" r:id="rId10"/>
    <p:sldId id="990" r:id="rId11"/>
    <p:sldId id="992" r:id="rId12"/>
    <p:sldId id="1053" r:id="rId13"/>
    <p:sldId id="1054" r:id="rId14"/>
    <p:sldId id="1055" r:id="rId15"/>
    <p:sldId id="1027" r:id="rId16"/>
    <p:sldId id="994" r:id="rId17"/>
    <p:sldId id="1033" r:id="rId18"/>
    <p:sldId id="996" r:id="rId19"/>
    <p:sldId id="997" r:id="rId20"/>
    <p:sldId id="998" r:id="rId21"/>
    <p:sldId id="1000" r:id="rId22"/>
    <p:sldId id="1002" r:id="rId23"/>
    <p:sldId id="1006" r:id="rId24"/>
    <p:sldId id="1011" r:id="rId25"/>
    <p:sldId id="1029" r:id="rId26"/>
    <p:sldId id="1012" r:id="rId27"/>
    <p:sldId id="1016" r:id="rId28"/>
    <p:sldId id="1017" r:id="rId29"/>
    <p:sldId id="1031" r:id="rId30"/>
    <p:sldId id="1019" r:id="rId31"/>
    <p:sldId id="1023" r:id="rId32"/>
    <p:sldId id="1056" r:id="rId33"/>
    <p:sldId id="1057" r:id="rId34"/>
    <p:sldId id="1058" r:id="rId35"/>
    <p:sldId id="1059" r:id="rId36"/>
    <p:sldId id="1060" r:id="rId37"/>
    <p:sldId id="1061" r:id="rId38"/>
    <p:sldId id="1062" r:id="rId39"/>
    <p:sldId id="1063" r:id="rId40"/>
    <p:sldId id="1065" r:id="rId41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b="1" i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64A72"/>
    <a:srgbClr val="FFFFFF"/>
    <a:srgbClr val="C1401D"/>
    <a:srgbClr val="008000"/>
    <a:srgbClr val="009900"/>
    <a:srgbClr val="99FF99"/>
    <a:srgbClr val="00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3460" autoAdjust="0"/>
  </p:normalViewPr>
  <p:slideViewPr>
    <p:cSldViewPr snapToGrid="0">
      <p:cViewPr>
        <p:scale>
          <a:sx n="103" d="100"/>
          <a:sy n="103" d="100"/>
        </p:scale>
        <p:origin x="-100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/>
            </a:lvl1pPr>
          </a:lstStyle>
          <a:p>
            <a:pPr>
              <a:defRPr/>
            </a:pPr>
            <a:fld id="{F9153E86-5A9E-4804-9683-51158341459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285456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/>
            </a:lvl1pPr>
          </a:lstStyle>
          <a:p>
            <a:pPr>
              <a:defRPr/>
            </a:pPr>
            <a:fld id="{DE81A148-CD2D-42FF-B158-E90377F5755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046426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565C39C-A4DB-4200-9A39-C2E7AD746872}" type="slidenum">
              <a:rPr lang="en-US" altLang="ru-RU" sz="1200" b="0" i="0" smtClean="0"/>
              <a:pPr/>
              <a:t>9</a:t>
            </a:fld>
            <a:endParaRPr lang="en-US" altLang="ru-RU" sz="1200" b="0" i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AB599414-1001-401E-A056-5120BF120993}" type="slidenum">
              <a:rPr lang="en-US" altLang="ru-RU" sz="1200" b="0" i="0" smtClean="0"/>
              <a:pPr/>
              <a:t>16</a:t>
            </a:fld>
            <a:endParaRPr lang="en-US" altLang="ru-RU" sz="1200" b="0" i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7A3B7845-4880-4F4F-9148-5F97938CA63B}" type="slidenum">
              <a:rPr lang="en-US" altLang="ru-RU" sz="1200" b="0" i="0" smtClean="0"/>
              <a:pPr/>
              <a:t>34</a:t>
            </a:fld>
            <a:endParaRPr lang="en-US" altLang="ru-RU" sz="1200" b="0" i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006217 w 8042"/>
              <a:gd name="T1" fmla="*/ 781050 h 10000"/>
              <a:gd name="T2" fmla="*/ 1034327 w 8042"/>
              <a:gd name="T3" fmla="*/ 771677 h 10000"/>
              <a:gd name="T4" fmla="*/ 1039012 w 8042"/>
              <a:gd name="T5" fmla="*/ 766991 h 10000"/>
              <a:gd name="T6" fmla="*/ 1395413 w 8042"/>
              <a:gd name="T7" fmla="*/ 410832 h 10000"/>
              <a:gd name="T8" fmla="*/ 1395413 w 8042"/>
              <a:gd name="T9" fmla="*/ 368734 h 10000"/>
              <a:gd name="T10" fmla="*/ 1039012 w 8042"/>
              <a:gd name="T11" fmla="*/ 17261 h 10000"/>
              <a:gd name="T12" fmla="*/ 1034327 w 8042"/>
              <a:gd name="T13" fmla="*/ 12497 h 10000"/>
              <a:gd name="T14" fmla="*/ 1006217 w 8042"/>
              <a:gd name="T15" fmla="*/ 3202 h 10000"/>
              <a:gd name="T16" fmla="*/ 3123 w 8042"/>
              <a:gd name="T17" fmla="*/ 0 h 10000"/>
              <a:gd name="T18" fmla="*/ 0 w 8042"/>
              <a:gd name="T19" fmla="*/ 780347 h 10000"/>
              <a:gd name="T20" fmla="*/ 1006217 w 8042"/>
              <a:gd name="T21" fmla="*/ 78105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11FBA-005D-4DA2-AD3B-EC1721B29F7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14483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9360E-2351-4B06-9CA1-7E027C343C7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09299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67CEA-0FE0-4D34-A51E-CB91D4DB1EC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62253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D0979-352A-4219-B045-A072516B7A8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3359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2AEF7-9FEC-4756-B6C3-BB5C9E42500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78642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012D4-F707-49AC-A2C7-A7FDF5C7922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03334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7E568-ACD5-42A1-A7AA-140B8678B4A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11722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67C74-5594-41DF-8FC4-6E7B3A8C0F4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126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34B8F-2AFD-4BAE-9E7E-DDBDC1B1F36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39631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5033B-2847-4EE6-AD2B-E4377EF1ACE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79383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41F9E-89E0-4F64-8085-0C4988D0828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50002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55100-16B6-44E6-BCAE-D79519DFAE8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852333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AA22A-8377-4B9E-95FB-D1BCA42337C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40683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143AD-381B-43A6-844E-B369438AC76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077893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2C586-51F9-47D9-BD52-C592E1A7B1E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72579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1358900 w 7908"/>
              <a:gd name="T1" fmla="*/ 238455 h 10000"/>
              <a:gd name="T2" fmla="*/ 1129839 w 7908"/>
              <a:gd name="T3" fmla="*/ 9550 h 10000"/>
              <a:gd name="T4" fmla="*/ 1124856 w 7908"/>
              <a:gd name="T5" fmla="*/ 4775 h 10000"/>
              <a:gd name="T6" fmla="*/ 1110593 w 7908"/>
              <a:gd name="T7" fmla="*/ 0 h 10000"/>
              <a:gd name="T8" fmla="*/ 1019862 w 7908"/>
              <a:gd name="T9" fmla="*/ 0 h 10000"/>
              <a:gd name="T10" fmla="*/ 0 w 7908"/>
              <a:gd name="T11" fmla="*/ 3150 h 10000"/>
              <a:gd name="T12" fmla="*/ 0 w 7908"/>
              <a:gd name="T13" fmla="*/ 508000 h 10000"/>
              <a:gd name="T14" fmla="*/ 1019862 w 7908"/>
              <a:gd name="T15" fmla="*/ 505562 h 10000"/>
              <a:gd name="T16" fmla="*/ 1110593 w 7908"/>
              <a:gd name="T17" fmla="*/ 505562 h 10000"/>
              <a:gd name="T18" fmla="*/ 1124856 w 7908"/>
              <a:gd name="T19" fmla="*/ 500837 h 10000"/>
              <a:gd name="T20" fmla="*/ 1129839 w 7908"/>
              <a:gd name="T21" fmla="*/ 496011 h 10000"/>
              <a:gd name="T22" fmla="*/ 1358900 w 7908"/>
              <a:gd name="T23" fmla="*/ 267106 h 10000"/>
              <a:gd name="T24" fmla="*/ 1358900 w 7908"/>
              <a:gd name="T25" fmla="*/ 238455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476B8-643F-4567-AB5D-48B7404DDAB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65282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075" y="628650"/>
            <a:ext cx="7908925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FC10C-AD1E-4C74-B9EC-AF9411E3605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080324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075" y="628650"/>
            <a:ext cx="7908925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AE9C6-D97B-4CDD-B8CC-84DFF2DBCA9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004272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85725 w 22"/>
                <a:gd name="T1" fmla="*/ 533400 h 136"/>
                <a:gd name="T2" fmla="*/ 66242 w 22"/>
                <a:gd name="T3" fmla="*/ 313765 h 136"/>
                <a:gd name="T4" fmla="*/ 0 w 22"/>
                <a:gd name="T5" fmla="*/ 0 h 136"/>
                <a:gd name="T6" fmla="*/ 0 w 22"/>
                <a:gd name="T7" fmla="*/ 137272 h 136"/>
                <a:gd name="T8" fmla="*/ 77932 w 22"/>
                <a:gd name="T9" fmla="*/ 486335 h 136"/>
                <a:gd name="T10" fmla="*/ 85725 w 22"/>
                <a:gd name="T11" fmla="*/ 533400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338387 w 140"/>
                <a:gd name="T1" fmla="*/ 1373628 h 504"/>
                <a:gd name="T2" fmla="*/ 546928 w 140"/>
                <a:gd name="T3" fmla="*/ 1978025 h 504"/>
                <a:gd name="T4" fmla="*/ 550863 w 140"/>
                <a:gd name="T5" fmla="*/ 1875984 h 504"/>
                <a:gd name="T6" fmla="*/ 373800 w 140"/>
                <a:gd name="T7" fmla="*/ 1361855 h 504"/>
                <a:gd name="T8" fmla="*/ 0 w 140"/>
                <a:gd name="T9" fmla="*/ 0 h 504"/>
                <a:gd name="T10" fmla="*/ 23608 w 140"/>
                <a:gd name="T11" fmla="*/ 239404 h 504"/>
                <a:gd name="T12" fmla="*/ 338387 w 140"/>
                <a:gd name="T13" fmla="*/ 1373628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31461 w 132"/>
                <a:gd name="T1" fmla="*/ 86405 h 308"/>
                <a:gd name="T2" fmla="*/ 0 w 132"/>
                <a:gd name="T3" fmla="*/ 0 h 308"/>
                <a:gd name="T4" fmla="*/ 0 w 132"/>
                <a:gd name="T5" fmla="*/ 113898 h 308"/>
                <a:gd name="T6" fmla="*/ 267422 w 132"/>
                <a:gd name="T7" fmla="*/ 761938 h 308"/>
                <a:gd name="T8" fmla="*/ 483719 w 132"/>
                <a:gd name="T9" fmla="*/ 1209675 h 308"/>
                <a:gd name="T10" fmla="*/ 519113 w 132"/>
                <a:gd name="T11" fmla="*/ 1209675 h 308"/>
                <a:gd name="T12" fmla="*/ 302816 w 132"/>
                <a:gd name="T13" fmla="*/ 746228 h 308"/>
                <a:gd name="T14" fmla="*/ 31461 w 132"/>
                <a:gd name="T15" fmla="*/ 86405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110524 w 37"/>
                <a:gd name="T1" fmla="*/ 309563 h 79"/>
                <a:gd name="T2" fmla="*/ 146050 w 37"/>
                <a:gd name="T3" fmla="*/ 309563 h 79"/>
                <a:gd name="T4" fmla="*/ 0 w 37"/>
                <a:gd name="T5" fmla="*/ 0 h 79"/>
                <a:gd name="T6" fmla="*/ 110524 w 37"/>
                <a:gd name="T7" fmla="*/ 30956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637159 w 178"/>
                <a:gd name="T1" fmla="*/ 2591803 h 722"/>
                <a:gd name="T2" fmla="*/ 456237 w 178"/>
                <a:gd name="T3" fmla="*/ 2097004 h 722"/>
                <a:gd name="T4" fmla="*/ 157323 w 178"/>
                <a:gd name="T5" fmla="*/ 926766 h 722"/>
                <a:gd name="T6" fmla="*/ 47197 w 178"/>
                <a:gd name="T7" fmla="*/ 200276 h 722"/>
                <a:gd name="T8" fmla="*/ 0 w 178"/>
                <a:gd name="T9" fmla="*/ 0 h 722"/>
                <a:gd name="T10" fmla="*/ 129792 w 178"/>
                <a:gd name="T11" fmla="*/ 930693 h 722"/>
                <a:gd name="T12" fmla="*/ 420839 w 178"/>
                <a:gd name="T13" fmla="*/ 2108785 h 722"/>
                <a:gd name="T14" fmla="*/ 629293 w 178"/>
                <a:gd name="T15" fmla="*/ 2674269 h 722"/>
                <a:gd name="T16" fmla="*/ 700088 w 178"/>
                <a:gd name="T17" fmla="*/ 2835275 h 722"/>
                <a:gd name="T18" fmla="*/ 684356 w 178"/>
                <a:gd name="T19" fmla="*/ 2780297 h 722"/>
                <a:gd name="T20" fmla="*/ 637159 w 178"/>
                <a:gd name="T21" fmla="*/ 2591803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43277 w 23"/>
                <a:gd name="T1" fmla="*/ 2266168 h 635"/>
                <a:gd name="T2" fmla="*/ 47211 w 23"/>
                <a:gd name="T3" fmla="*/ 2313298 h 635"/>
                <a:gd name="T4" fmla="*/ 86554 w 23"/>
                <a:gd name="T5" fmla="*/ 2482180 h 635"/>
                <a:gd name="T6" fmla="*/ 90488 w 23"/>
                <a:gd name="T7" fmla="*/ 2493963 h 635"/>
                <a:gd name="T8" fmla="*/ 66882 w 23"/>
                <a:gd name="T9" fmla="*/ 2262240 h 635"/>
                <a:gd name="T10" fmla="*/ 19671 w 23"/>
                <a:gd name="T11" fmla="*/ 1056498 h 635"/>
                <a:gd name="T12" fmla="*/ 59014 w 23"/>
                <a:gd name="T13" fmla="*/ 0 h 635"/>
                <a:gd name="T14" fmla="*/ 47211 w 23"/>
                <a:gd name="T15" fmla="*/ 0 h 635"/>
                <a:gd name="T16" fmla="*/ 3934 w 23"/>
                <a:gd name="T17" fmla="*/ 1056498 h 635"/>
                <a:gd name="T18" fmla="*/ 43277 w 23"/>
                <a:gd name="T19" fmla="*/ 2266168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19610 w 17"/>
                <a:gd name="T3" fmla="*/ 220173 h 107"/>
                <a:gd name="T4" fmla="*/ 66675 w 17"/>
                <a:gd name="T5" fmla="*/ 420688 h 107"/>
                <a:gd name="T6" fmla="*/ 43143 w 17"/>
                <a:gd name="T7" fmla="*/ 180857 h 107"/>
                <a:gd name="T8" fmla="*/ 39221 w 17"/>
                <a:gd name="T9" fmla="*/ 169062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19747 w 41"/>
                <a:gd name="T3" fmla="*/ 365769 h 222"/>
                <a:gd name="T4" fmla="*/ 67140 w 41"/>
                <a:gd name="T5" fmla="*/ 652877 h 222"/>
                <a:gd name="T6" fmla="*/ 94785 w 41"/>
                <a:gd name="T7" fmla="*/ 723671 h 222"/>
                <a:gd name="T8" fmla="*/ 161925 w 41"/>
                <a:gd name="T9" fmla="*/ 873125 h 222"/>
                <a:gd name="T10" fmla="*/ 150077 w 41"/>
                <a:gd name="T11" fmla="*/ 833795 h 222"/>
                <a:gd name="T12" fmla="*/ 51342 w 41"/>
                <a:gd name="T13" fmla="*/ 361836 h 222"/>
                <a:gd name="T14" fmla="*/ 31595 w 41"/>
                <a:gd name="T15" fmla="*/ 86526 h 222"/>
                <a:gd name="T16" fmla="*/ 27646 w 41"/>
                <a:gd name="T17" fmla="*/ 70794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27510 w 450"/>
                <a:gd name="T1" fmla="*/ 3353798 h 878"/>
                <a:gd name="T2" fmla="*/ 196497 w 450"/>
                <a:gd name="T3" fmla="*/ 2407352 h 878"/>
                <a:gd name="T4" fmla="*/ 585562 w 450"/>
                <a:gd name="T5" fmla="*/ 1523740 h 878"/>
                <a:gd name="T6" fmla="*/ 1120034 w 450"/>
                <a:gd name="T7" fmla="*/ 718671 h 878"/>
                <a:gd name="T8" fmla="*/ 1430500 w 450"/>
                <a:gd name="T9" fmla="*/ 349518 h 878"/>
                <a:gd name="T10" fmla="*/ 1595557 w 450"/>
                <a:gd name="T11" fmla="*/ 172795 h 878"/>
                <a:gd name="T12" fmla="*/ 1768475 w 450"/>
                <a:gd name="T13" fmla="*/ 3927 h 878"/>
                <a:gd name="T14" fmla="*/ 1768475 w 450"/>
                <a:gd name="T15" fmla="*/ 0 h 878"/>
                <a:gd name="T16" fmla="*/ 1591628 w 450"/>
                <a:gd name="T17" fmla="*/ 168868 h 878"/>
                <a:gd name="T18" fmla="*/ 1426570 w 450"/>
                <a:gd name="T19" fmla="*/ 345590 h 878"/>
                <a:gd name="T20" fmla="*/ 1112174 w 450"/>
                <a:gd name="T21" fmla="*/ 710817 h 878"/>
                <a:gd name="T22" fmla="*/ 569842 w 450"/>
                <a:gd name="T23" fmla="*/ 1515885 h 878"/>
                <a:gd name="T24" fmla="*/ 176848 w 450"/>
                <a:gd name="T25" fmla="*/ 2399497 h 878"/>
                <a:gd name="T26" fmla="*/ 0 w 450"/>
                <a:gd name="T27" fmla="*/ 3353798 h 878"/>
                <a:gd name="T28" fmla="*/ 0 w 450"/>
                <a:gd name="T29" fmla="*/ 3373434 h 878"/>
                <a:gd name="T30" fmla="*/ 27510 w 450"/>
                <a:gd name="T31" fmla="*/ 3448050 h 878"/>
                <a:gd name="T32" fmla="*/ 27510 w 450"/>
                <a:gd name="T33" fmla="*/ 3353798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102598 w 35"/>
                <a:gd name="T3" fmla="*/ 287338 h 73"/>
                <a:gd name="T4" fmla="*/ 138113 w 35"/>
                <a:gd name="T5" fmla="*/ 287338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27781 w 8"/>
                <a:gd name="T1" fmla="*/ 173170 h 48"/>
                <a:gd name="T2" fmla="*/ 31750 w 8"/>
                <a:gd name="T3" fmla="*/ 188913 h 48"/>
                <a:gd name="T4" fmla="*/ 31750 w 8"/>
                <a:gd name="T5" fmla="*/ 74778 h 48"/>
                <a:gd name="T6" fmla="*/ 3969 w 8"/>
                <a:gd name="T7" fmla="*/ 0 h 48"/>
                <a:gd name="T8" fmla="*/ 0 w 8"/>
                <a:gd name="T9" fmla="*/ 102328 h 48"/>
                <a:gd name="T10" fmla="*/ 27781 w 8"/>
                <a:gd name="T11" fmla="*/ 173170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27354 w 52"/>
                <a:gd name="T1" fmla="*/ 70697 h 135"/>
                <a:gd name="T2" fmla="*/ 0 w 52"/>
                <a:gd name="T3" fmla="*/ 0 h 135"/>
                <a:gd name="T4" fmla="*/ 46892 w 52"/>
                <a:gd name="T5" fmla="*/ 188524 h 135"/>
                <a:gd name="T6" fmla="*/ 62523 w 52"/>
                <a:gd name="T7" fmla="*/ 243511 h 135"/>
                <a:gd name="T8" fmla="*/ 199292 w 52"/>
                <a:gd name="T9" fmla="*/ 530225 h 135"/>
                <a:gd name="T10" fmla="*/ 203200 w 52"/>
                <a:gd name="T11" fmla="*/ 530225 h 135"/>
                <a:gd name="T12" fmla="*/ 93785 w 52"/>
                <a:gd name="T13" fmla="*/ 219945 h 135"/>
                <a:gd name="T14" fmla="*/ 27354 w 52"/>
                <a:gd name="T15" fmla="*/ 70697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650"/>
            <a:chExt cx="1952625" cy="5678101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650"/>
              <a:ext cx="409575" cy="3645980"/>
            </a:xfrm>
            <a:custGeom>
              <a:avLst/>
              <a:gdLst>
                <a:gd name="T0" fmla="*/ 27835 w 103"/>
                <a:gd name="T1" fmla="*/ 832351 h 920"/>
                <a:gd name="T2" fmla="*/ 103388 w 103"/>
                <a:gd name="T3" fmla="*/ 1763790 h 920"/>
                <a:gd name="T4" fmla="*/ 226658 w 103"/>
                <a:gd name="T5" fmla="*/ 2691267 h 920"/>
                <a:gd name="T6" fmla="*/ 401622 w 103"/>
                <a:gd name="T7" fmla="*/ 3610816 h 920"/>
                <a:gd name="T8" fmla="*/ 409575 w 103"/>
                <a:gd name="T9" fmla="*/ 3646488 h 920"/>
                <a:gd name="T10" fmla="*/ 393669 w 103"/>
                <a:gd name="T11" fmla="*/ 3464164 h 920"/>
                <a:gd name="T12" fmla="*/ 393669 w 103"/>
                <a:gd name="T13" fmla="*/ 3432455 h 920"/>
                <a:gd name="T14" fmla="*/ 250517 w 103"/>
                <a:gd name="T15" fmla="*/ 2687303 h 920"/>
                <a:gd name="T16" fmla="*/ 119294 w 103"/>
                <a:gd name="T17" fmla="*/ 1759827 h 920"/>
                <a:gd name="T18" fmla="*/ 35788 w 103"/>
                <a:gd name="T19" fmla="*/ 828387 h 920"/>
                <a:gd name="T20" fmla="*/ 11929 w 103"/>
                <a:gd name="T21" fmla="*/ 364649 h 920"/>
                <a:gd name="T22" fmla="*/ 3976 w 103"/>
                <a:gd name="T23" fmla="*/ 0 h 920"/>
                <a:gd name="T24" fmla="*/ 0 w 103"/>
                <a:gd name="T25" fmla="*/ 0 h 920"/>
                <a:gd name="T26" fmla="*/ 3976 w 103"/>
                <a:gd name="T27" fmla="*/ 364649 h 920"/>
                <a:gd name="T28" fmla="*/ 27835 w 103"/>
                <a:gd name="T29" fmla="*/ 832351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20"/>
              <a:ext cx="350838" cy="1310027"/>
            </a:xfrm>
            <a:custGeom>
              <a:avLst/>
              <a:gdLst>
                <a:gd name="T0" fmla="*/ 211300 w 88"/>
                <a:gd name="T1" fmla="*/ 908844 h 330"/>
                <a:gd name="T2" fmla="*/ 350838 w 88"/>
                <a:gd name="T3" fmla="*/ 1309688 h 330"/>
                <a:gd name="T4" fmla="*/ 350838 w 88"/>
                <a:gd name="T5" fmla="*/ 1222375 h 330"/>
                <a:gd name="T6" fmla="*/ 350838 w 88"/>
                <a:gd name="T7" fmla="*/ 1206500 h 330"/>
                <a:gd name="T8" fmla="*/ 247181 w 88"/>
                <a:gd name="T9" fmla="*/ 896938 h 330"/>
                <a:gd name="T10" fmla="*/ 0 w 88"/>
                <a:gd name="T11" fmla="*/ 0 h 330"/>
                <a:gd name="T12" fmla="*/ 27908 w 88"/>
                <a:gd name="T13" fmla="*/ 250031 h 330"/>
                <a:gd name="T14" fmla="*/ 211300 w 88"/>
                <a:gd name="T15" fmla="*/ 908844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11"/>
              <a:ext cx="357188" cy="820740"/>
            </a:xfrm>
            <a:custGeom>
              <a:avLst/>
              <a:gdLst>
                <a:gd name="T0" fmla="*/ 23813 w 90"/>
                <a:gd name="T1" fmla="*/ 59474 h 207"/>
                <a:gd name="T2" fmla="*/ 0 w 90"/>
                <a:gd name="T3" fmla="*/ 0 h 207"/>
                <a:gd name="T4" fmla="*/ 3969 w 90"/>
                <a:gd name="T5" fmla="*/ 114983 h 207"/>
                <a:gd name="T6" fmla="*/ 166688 w 90"/>
                <a:gd name="T7" fmla="*/ 503545 h 207"/>
                <a:gd name="T8" fmla="*/ 317500 w 90"/>
                <a:gd name="T9" fmla="*/ 820738 h 207"/>
                <a:gd name="T10" fmla="*/ 357188 w 90"/>
                <a:gd name="T11" fmla="*/ 820738 h 207"/>
                <a:gd name="T12" fmla="*/ 198438 w 90"/>
                <a:gd name="T13" fmla="*/ 487685 h 207"/>
                <a:gd name="T14" fmla="*/ 23813 w 90"/>
                <a:gd name="T15" fmla="*/ 59474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379"/>
              <a:ext cx="457200" cy="1853241"/>
            </a:xfrm>
            <a:custGeom>
              <a:avLst/>
              <a:gdLst>
                <a:gd name="T0" fmla="*/ 401541 w 115"/>
                <a:gd name="T1" fmla="*/ 1622524 h 467"/>
                <a:gd name="T2" fmla="*/ 310101 w 115"/>
                <a:gd name="T3" fmla="*/ 1364666 h 467"/>
                <a:gd name="T4" fmla="*/ 115294 w 115"/>
                <a:gd name="T5" fmla="*/ 599025 h 467"/>
                <a:gd name="T6" fmla="*/ 51683 w 115"/>
                <a:gd name="T7" fmla="*/ 210254 h 467"/>
                <a:gd name="T8" fmla="*/ 0 w 115"/>
                <a:gd name="T9" fmla="*/ 0 h 467"/>
                <a:gd name="T10" fmla="*/ 83489 w 115"/>
                <a:gd name="T11" fmla="*/ 602992 h 467"/>
                <a:gd name="T12" fmla="*/ 274320 w 115"/>
                <a:gd name="T13" fmla="*/ 1376567 h 467"/>
                <a:gd name="T14" fmla="*/ 409492 w 115"/>
                <a:gd name="T15" fmla="*/ 1749470 h 467"/>
                <a:gd name="T16" fmla="*/ 457200 w 115"/>
                <a:gd name="T17" fmla="*/ 1852613 h 467"/>
                <a:gd name="T18" fmla="*/ 445273 w 115"/>
                <a:gd name="T19" fmla="*/ 1816910 h 467"/>
                <a:gd name="T20" fmla="*/ 401541 w 115"/>
                <a:gd name="T21" fmla="*/ 1622524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664"/>
              <a:ext cx="144462" cy="2508256"/>
            </a:xfrm>
            <a:custGeom>
              <a:avLst/>
              <a:gdLst>
                <a:gd name="T0" fmla="*/ 68219 w 36"/>
                <a:gd name="T1" fmla="*/ 2508250 h 633"/>
                <a:gd name="T2" fmla="*/ 52167 w 36"/>
                <a:gd name="T3" fmla="*/ 2365601 h 633"/>
                <a:gd name="T4" fmla="*/ 20064 w 36"/>
                <a:gd name="T5" fmla="*/ 1577067 h 633"/>
                <a:gd name="T6" fmla="*/ 52167 w 36"/>
                <a:gd name="T7" fmla="*/ 784571 h 633"/>
                <a:gd name="T8" fmla="*/ 88283 w 36"/>
                <a:gd name="T9" fmla="*/ 392286 h 633"/>
                <a:gd name="T10" fmla="*/ 144463 w 36"/>
                <a:gd name="T11" fmla="*/ 0 h 633"/>
                <a:gd name="T12" fmla="*/ 140450 w 36"/>
                <a:gd name="T13" fmla="*/ 0 h 633"/>
                <a:gd name="T14" fmla="*/ 80257 w 36"/>
                <a:gd name="T15" fmla="*/ 392286 h 633"/>
                <a:gd name="T16" fmla="*/ 40129 w 36"/>
                <a:gd name="T17" fmla="*/ 784571 h 633"/>
                <a:gd name="T18" fmla="*/ 4013 w 36"/>
                <a:gd name="T19" fmla="*/ 1577067 h 633"/>
                <a:gd name="T20" fmla="*/ 28090 w 36"/>
                <a:gd name="T21" fmla="*/ 2333901 h 633"/>
                <a:gd name="T22" fmla="*/ 64206 w 36"/>
                <a:gd name="T23" fmla="*/ 2504288 h 633"/>
                <a:gd name="T24" fmla="*/ 68219 w 36"/>
                <a:gd name="T25" fmla="*/ 2508250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5"/>
              <a:ext cx="111125" cy="232806"/>
            </a:xfrm>
            <a:custGeom>
              <a:avLst/>
              <a:gdLst>
                <a:gd name="T0" fmla="*/ 87313 w 28"/>
                <a:gd name="T1" fmla="*/ 233363 h 59"/>
                <a:gd name="T2" fmla="*/ 111125 w 28"/>
                <a:gd name="T3" fmla="*/ 233363 h 59"/>
                <a:gd name="T4" fmla="*/ 0 w 28"/>
                <a:gd name="T5" fmla="*/ 0 h 59"/>
                <a:gd name="T6" fmla="*/ 87313 w 28"/>
                <a:gd name="T7" fmla="*/ 233363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02"/>
              <a:ext cx="68262" cy="424838"/>
            </a:xfrm>
            <a:custGeom>
              <a:avLst/>
              <a:gdLst>
                <a:gd name="T0" fmla="*/ 16062 w 17"/>
                <a:gd name="T1" fmla="*/ 213912 h 107"/>
                <a:gd name="T2" fmla="*/ 68263 w 17"/>
                <a:gd name="T3" fmla="*/ 423863 h 107"/>
                <a:gd name="T4" fmla="*/ 40155 w 17"/>
                <a:gd name="T5" fmla="*/ 174299 h 107"/>
                <a:gd name="T6" fmla="*/ 36139 w 17"/>
                <a:gd name="T7" fmla="*/ 170337 h 107"/>
                <a:gd name="T8" fmla="*/ 0 w 17"/>
                <a:gd name="T9" fmla="*/ 0 h 107"/>
                <a:gd name="T10" fmla="*/ 0 w 17"/>
                <a:gd name="T11" fmla="*/ 31691 h 107"/>
                <a:gd name="T12" fmla="*/ 16062 w 17"/>
                <a:gd name="T13" fmla="*/ 21391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52"/>
              <a:ext cx="1168400" cy="2250459"/>
            </a:xfrm>
            <a:custGeom>
              <a:avLst/>
              <a:gdLst>
                <a:gd name="T0" fmla="*/ 31793 w 294"/>
                <a:gd name="T1" fmla="*/ 2191628 h 568"/>
                <a:gd name="T2" fmla="*/ 139095 w 294"/>
                <a:gd name="T3" fmla="*/ 1573375 h 568"/>
                <a:gd name="T4" fmla="*/ 393441 w 294"/>
                <a:gd name="T5" fmla="*/ 998716 h 568"/>
                <a:gd name="T6" fmla="*/ 743166 w 294"/>
                <a:gd name="T7" fmla="*/ 471616 h 568"/>
                <a:gd name="T8" fmla="*/ 945848 w 294"/>
                <a:gd name="T9" fmla="*/ 229863 h 568"/>
                <a:gd name="T10" fmla="*/ 1053150 w 294"/>
                <a:gd name="T11" fmla="*/ 110968 h 568"/>
                <a:gd name="T12" fmla="*/ 1168400 w 294"/>
                <a:gd name="T13" fmla="*/ 0 h 568"/>
                <a:gd name="T14" fmla="*/ 1164426 w 294"/>
                <a:gd name="T15" fmla="*/ 0 h 568"/>
                <a:gd name="T16" fmla="*/ 1049176 w 294"/>
                <a:gd name="T17" fmla="*/ 107005 h 568"/>
                <a:gd name="T18" fmla="*/ 941873 w 294"/>
                <a:gd name="T19" fmla="*/ 221937 h 568"/>
                <a:gd name="T20" fmla="*/ 735218 w 294"/>
                <a:gd name="T21" fmla="*/ 463690 h 568"/>
                <a:gd name="T22" fmla="*/ 377544 w 294"/>
                <a:gd name="T23" fmla="*/ 986827 h 568"/>
                <a:gd name="T24" fmla="*/ 119224 w 294"/>
                <a:gd name="T25" fmla="*/ 1569411 h 568"/>
                <a:gd name="T26" fmla="*/ 0 w 294"/>
                <a:gd name="T27" fmla="*/ 2175775 h 568"/>
                <a:gd name="T28" fmla="*/ 27819 w 294"/>
                <a:gd name="T29" fmla="*/ 2251075 h 568"/>
                <a:gd name="T30" fmla="*/ 31793 w 294"/>
                <a:gd name="T31" fmla="*/ 2191628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0"/>
              <a:ext cx="100012" cy="209131"/>
            </a:xfrm>
            <a:custGeom>
              <a:avLst/>
              <a:gdLst>
                <a:gd name="T0" fmla="*/ 0 w 25"/>
                <a:gd name="T1" fmla="*/ 0 h 53"/>
                <a:gd name="T2" fmla="*/ 76010 w 25"/>
                <a:gd name="T3" fmla="*/ 209550 h 53"/>
                <a:gd name="T4" fmla="*/ 100013 w 25"/>
                <a:gd name="T5" fmla="*/ 209550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47"/>
              <a:ext cx="114300" cy="558997"/>
            </a:xfrm>
            <a:custGeom>
              <a:avLst/>
              <a:gdLst>
                <a:gd name="T0" fmla="*/ 0 w 29"/>
                <a:gd name="T1" fmla="*/ 0 h 141"/>
                <a:gd name="T2" fmla="*/ 27590 w 29"/>
                <a:gd name="T3" fmla="*/ 352718 h 141"/>
                <a:gd name="T4" fmla="*/ 70945 w 29"/>
                <a:gd name="T5" fmla="*/ 463685 h 141"/>
                <a:gd name="T6" fmla="*/ 114300 w 29"/>
                <a:gd name="T7" fmla="*/ 558800 h 141"/>
                <a:gd name="T8" fmla="*/ 106417 w 29"/>
                <a:gd name="T9" fmla="*/ 535021 h 141"/>
                <a:gd name="T10" fmla="*/ 31531 w 29"/>
                <a:gd name="T11" fmla="*/ 87189 h 141"/>
                <a:gd name="T12" fmla="*/ 15766 w 29"/>
                <a:gd name="T13" fmla="*/ 43594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39"/>
              <a:ext cx="31750" cy="189402"/>
            </a:xfrm>
            <a:custGeom>
              <a:avLst/>
              <a:gdLst>
                <a:gd name="T0" fmla="*/ 0 w 8"/>
                <a:gd name="T1" fmla="*/ 102328 h 48"/>
                <a:gd name="T2" fmla="*/ 15875 w 8"/>
                <a:gd name="T3" fmla="*/ 145620 h 48"/>
                <a:gd name="T4" fmla="*/ 31750 w 8"/>
                <a:gd name="T5" fmla="*/ 188913 h 48"/>
                <a:gd name="T6" fmla="*/ 27781 w 8"/>
                <a:gd name="T7" fmla="*/ 74778 h 48"/>
                <a:gd name="T8" fmla="*/ 0 w 8"/>
                <a:gd name="T9" fmla="*/ 0 h 48"/>
                <a:gd name="T10" fmla="*/ 0 w 8"/>
                <a:gd name="T11" fmla="*/ 15743 h 48"/>
                <a:gd name="T12" fmla="*/ 0 w 8"/>
                <a:gd name="T13" fmla="*/ 102328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45"/>
              <a:ext cx="174625" cy="439306"/>
            </a:xfrm>
            <a:custGeom>
              <a:avLst/>
              <a:gdLst>
                <a:gd name="T0" fmla="*/ 43656 w 44"/>
                <a:gd name="T1" fmla="*/ 110925 h 111"/>
                <a:gd name="T2" fmla="*/ 0 w 44"/>
                <a:gd name="T3" fmla="*/ 0 h 111"/>
                <a:gd name="T4" fmla="*/ 43656 w 44"/>
                <a:gd name="T5" fmla="*/ 194119 h 111"/>
                <a:gd name="T6" fmla="*/ 55563 w 44"/>
                <a:gd name="T7" fmla="*/ 229773 h 111"/>
                <a:gd name="T8" fmla="*/ 154781 w 44"/>
                <a:gd name="T9" fmla="*/ 439738 h 111"/>
                <a:gd name="T10" fmla="*/ 174625 w 44"/>
                <a:gd name="T11" fmla="*/ 439738 h 111"/>
                <a:gd name="T12" fmla="*/ 87313 w 44"/>
                <a:gd name="T13" fmla="*/ 206003 h 111"/>
                <a:gd name="T14" fmla="*/ 43656 w 44"/>
                <a:gd name="T15" fmla="*/ 110925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3EF6FE2-B058-4723-B0A7-8E32590CE59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  <p:sldLayoutId id="2147483861" r:id="rId12"/>
    <p:sldLayoutId id="2147483862" r:id="rId13"/>
    <p:sldLayoutId id="2147483863" r:id="rId14"/>
    <p:sldLayoutId id="2147483864" r:id="rId15"/>
    <p:sldLayoutId id="2147483865" r:id="rId16"/>
    <p:sldLayoutId id="2147483848" r:id="rId17"/>
    <p:sldLayoutId id="2147483849" r:id="rId18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79"/>
          <p:cNvSpPr txBox="1">
            <a:spLocks noChangeArrowheads="1"/>
          </p:cNvSpPr>
          <p:nvPr/>
        </p:nvSpPr>
        <p:spPr bwMode="auto">
          <a:xfrm>
            <a:off x="309563" y="1874838"/>
            <a:ext cx="865505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2800" i="0">
                <a:solidFill>
                  <a:srgbClr val="262626"/>
                </a:solidFill>
              </a:rPr>
              <a:t>Форма №</a:t>
            </a:r>
            <a:r>
              <a:rPr lang="en-US" altLang="ru-RU" sz="2800" i="0">
                <a:solidFill>
                  <a:srgbClr val="262626"/>
                </a:solidFill>
              </a:rPr>
              <a:t>30</a:t>
            </a:r>
            <a:r>
              <a:rPr lang="ru-RU" altLang="ru-RU" sz="2800" i="0">
                <a:solidFill>
                  <a:srgbClr val="262626"/>
                </a:solidFill>
              </a:rPr>
              <a:t/>
            </a:r>
            <a:br>
              <a:rPr lang="ru-RU" altLang="ru-RU" sz="2800" i="0">
                <a:solidFill>
                  <a:srgbClr val="262626"/>
                </a:solidFill>
              </a:rPr>
            </a:br>
            <a:r>
              <a:rPr lang="ru-RU" altLang="ru-RU" sz="2800" i="0">
                <a:solidFill>
                  <a:srgbClr val="262626"/>
                </a:solidFill>
              </a:rPr>
              <a:t>«Сведения о медицинской организации»</a:t>
            </a:r>
          </a:p>
        </p:txBody>
      </p:sp>
      <p:sp>
        <p:nvSpPr>
          <p:cNvPr id="18435" name="Подзаголовок 2"/>
          <p:cNvSpPr>
            <a:spLocks/>
          </p:cNvSpPr>
          <p:nvPr/>
        </p:nvSpPr>
        <p:spPr bwMode="auto">
          <a:xfrm>
            <a:off x="2497138" y="4351338"/>
            <a:ext cx="63119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ru-RU" altLang="ru-RU" sz="3200" i="0">
                <a:latin typeface="Times New Roman" pitchFamily="18" charset="0"/>
              </a:rPr>
              <a:t>РАЗДЕЛ II.  ШТАТЫ  МЕДИЦИНСКОЙ  ОРГАНИЗАЦИИ</a:t>
            </a:r>
          </a:p>
          <a:p>
            <a:pPr>
              <a:spcBef>
                <a:spcPct val="20000"/>
              </a:spcBef>
            </a:pPr>
            <a:endParaRPr lang="ru-RU" altLang="ru-RU" sz="3200" i="0">
              <a:latin typeface="Calibri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471488" y="2274888"/>
            <a:ext cx="8424862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ru-RU" altLang="ru-RU" sz="2000" i="0"/>
              <a:t>Штатное расписание является документом</a:t>
            </a:r>
            <a:r>
              <a:rPr lang="ru-RU" altLang="ru-RU" sz="2000" b="0" i="0"/>
              <a:t>, которым определяется структура учреждения и численность должностей по каждому наименованию в конкретных подразделениях и в целом по учреждению.</a:t>
            </a:r>
          </a:p>
          <a:p>
            <a:pPr algn="just">
              <a:spcBef>
                <a:spcPct val="50000"/>
              </a:spcBef>
            </a:pPr>
            <a:r>
              <a:rPr lang="ru-RU" altLang="ru-RU" sz="2000" b="0" i="0"/>
              <a:t>Форма штатного расписания утверждена Постановлением Госкомстата РФ от 05.01.2004 №1 «Об утверждении унифицированных форм первичной учетной документации по учету труда и его оплаты». Данная форма (</a:t>
            </a:r>
            <a:r>
              <a:rPr lang="ru-RU" altLang="ru-RU" sz="2000" i="0"/>
              <a:t>N Т-3) </a:t>
            </a:r>
            <a:r>
              <a:rPr lang="ru-RU" altLang="ru-RU" sz="2000" b="0" i="0"/>
              <a:t>и рекомендована для применения организациями независимо от формы собственности, осуществляющими деятельность на территории РФ, в том числе бюджетными учреждениями</a:t>
            </a:r>
          </a:p>
        </p:txBody>
      </p:sp>
      <p:sp>
        <p:nvSpPr>
          <p:cNvPr id="19459" name="Подзаголовок 2"/>
          <p:cNvSpPr>
            <a:spLocks/>
          </p:cNvSpPr>
          <p:nvPr/>
        </p:nvSpPr>
        <p:spPr bwMode="auto">
          <a:xfrm>
            <a:off x="1282700" y="400050"/>
            <a:ext cx="6802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ru-RU" altLang="ru-RU"/>
              <a:t>Штатное расписание медицинской организации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Приказ Минздрава России от 20.12.2012 г. № 1183н «Номенклатура должностей медицинских и фармацевтических работников»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8382000" cy="8699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z="2400" b="1" smtClean="0">
                <a:solidFill>
                  <a:schemeClr val="hlink"/>
                </a:solidFill>
              </a:rPr>
              <a:t>Специальность</a:t>
            </a:r>
            <a:r>
              <a:rPr lang="ru-RU" altLang="ru-RU" sz="2000" b="1" smtClean="0">
                <a:solidFill>
                  <a:srgbClr val="3F20F6"/>
                </a:solidFill>
              </a:rPr>
              <a:t>             </a:t>
            </a:r>
            <a:r>
              <a:rPr lang="ru-RU" altLang="ru-RU" sz="2400" b="1" smtClean="0">
                <a:solidFill>
                  <a:schemeClr val="hlink"/>
                </a:solidFill>
              </a:rPr>
              <a:t>                            Должность                                                </a:t>
            </a:r>
          </a:p>
        </p:txBody>
      </p:sp>
      <p:graphicFrame>
        <p:nvGraphicFramePr>
          <p:cNvPr id="8294" name="Group 102"/>
          <p:cNvGraphicFramePr>
            <a:graphicFrameLocks noGrp="1"/>
          </p:cNvGraphicFramePr>
          <p:nvPr>
            <p:ph sz="half" idx="2"/>
          </p:nvPr>
        </p:nvGraphicFramePr>
        <p:xfrm>
          <a:off x="465138" y="3151188"/>
          <a:ext cx="8305800" cy="2803944"/>
        </p:xfrm>
        <a:graphic>
          <a:graphicData uri="http://schemas.openxmlformats.org/drawingml/2006/table">
            <a:tbl>
              <a:tblPr/>
              <a:tblGrid>
                <a:gridCol w="3109913"/>
                <a:gridCol w="5195887"/>
              </a:tblGrid>
              <a:tr h="396134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Должность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Специальность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34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акушеры-гинекологи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Акушерство и гинекология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881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аллергологи – иммунологи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Аллергология и иммунология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376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Врач клинической лабораторной диагностики 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Клиническая лабораторная диагностика, 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Медицинская биохимия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1" name="AutoShape 4"/>
          <p:cNvSpPr>
            <a:spLocks noChangeArrowheads="1"/>
          </p:cNvSpPr>
          <p:nvPr/>
        </p:nvSpPr>
        <p:spPr bwMode="auto">
          <a:xfrm>
            <a:off x="3490913" y="1846263"/>
            <a:ext cx="1905000" cy="528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Овал 6">
            <a:extLst>
              <a:ext uri="{FF2B5EF4-FFF2-40B4-BE49-F238E27FC236}"/>
            </a:extLst>
          </p:cNvPr>
          <p:cNvSpPr/>
          <p:nvPr/>
        </p:nvSpPr>
        <p:spPr>
          <a:xfrm>
            <a:off x="403225" y="1670050"/>
            <a:ext cx="2667000" cy="838200"/>
          </a:xfrm>
          <a:prstGeom prst="ellipse">
            <a:avLst/>
          </a:prstGeom>
          <a:noFill/>
          <a:ln w="317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Овал 6">
            <a:extLst>
              <a:ext uri="{FF2B5EF4-FFF2-40B4-BE49-F238E27FC236}"/>
            </a:extLst>
          </p:cNvPr>
          <p:cNvSpPr/>
          <p:nvPr/>
        </p:nvSpPr>
        <p:spPr>
          <a:xfrm>
            <a:off x="5627688" y="1660525"/>
            <a:ext cx="2819400" cy="990600"/>
          </a:xfrm>
          <a:prstGeom prst="ellipse">
            <a:avLst/>
          </a:prstGeom>
          <a:noFill/>
          <a:ln w="317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37" name="Group 21"/>
          <p:cNvGraphicFramePr>
            <a:graphicFrameLocks noGrp="1"/>
          </p:cNvGraphicFramePr>
          <p:nvPr>
            <p:ph type="tbl" idx="1"/>
          </p:nvPr>
        </p:nvGraphicFramePr>
        <p:xfrm>
          <a:off x="304800" y="990600"/>
          <a:ext cx="8686800" cy="5011738"/>
        </p:xfrm>
        <a:graphic>
          <a:graphicData uri="http://schemas.openxmlformats.org/drawingml/2006/table">
            <a:tbl>
              <a:tblPr/>
              <a:tblGrid>
                <a:gridCol w="3252788"/>
                <a:gridCol w="5434012"/>
              </a:tblGrid>
              <a:tr h="8556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Врач методист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здравоохранения и общественное здоровье, Социальная гигиена и организация госсанэпидслужбы, Управление сестринской деятельностью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60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Врач приемного отделения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Акушерство и гинекология,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Анестезиология-реаниматология, Гастроэнтерология, Гематология, Гериатрия,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Дерматовенерология, Детская кардиология, Детская онкология,  Детская урология-андрология, Детская хирургия, Детская эндокринология, Инфекционные болезни, Кардиология, Колопроктология, Неврология, Нейрохирургия, Неонатология, Нефрология, Онкология, Оториноларингология, Офтальмология, Педиатрия, Психиатрия, Психиатрия-наркология, Пульмонология, Ревматология, Сердечно-сосудистая хирургия, Скорая медицинская помощь, Терапия, Торакальная хирургия, Травматология и ортопедия, Урология, Фтизиатрия, Хирургия, Челюстно-лицевая хирургия, Эндокринология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706438" y="274638"/>
            <a:ext cx="75406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20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  <a:endParaRPr lang="ru-RU" altLang="ru-RU" sz="2000" b="0" i="0">
              <a:latin typeface="Calibri" pitchFamily="34" charset="0"/>
            </a:endParaRPr>
          </a:p>
        </p:txBody>
      </p:sp>
      <p:graphicFrame>
        <p:nvGraphicFramePr>
          <p:cNvPr id="221271" name="Group 87"/>
          <p:cNvGraphicFramePr>
            <a:graphicFrameLocks noGrp="1"/>
          </p:cNvGraphicFramePr>
          <p:nvPr/>
        </p:nvGraphicFramePr>
        <p:xfrm>
          <a:off x="238125" y="1287463"/>
          <a:ext cx="8550275" cy="5054599"/>
        </p:xfrm>
        <a:graphic>
          <a:graphicData uri="http://schemas.openxmlformats.org/drawingml/2006/table">
            <a:tbl>
              <a:tblPr/>
              <a:tblGrid>
                <a:gridCol w="1339850">
                  <a:extLst>
                    <a:ext uri="{9D8B030D-6E8A-4147-A177-3AD203B41FA5}"/>
                  </a:extLst>
                </a:gridCol>
                <a:gridCol w="296863">
                  <a:extLst>
                    <a:ext uri="{9D8B030D-6E8A-4147-A177-3AD203B41FA5}"/>
                  </a:extLst>
                </a:gridCol>
                <a:gridCol w="815975">
                  <a:extLst>
                    <a:ext uri="{9D8B030D-6E8A-4147-A177-3AD203B41FA5}"/>
                  </a:extLst>
                </a:gridCol>
                <a:gridCol w="744537">
                  <a:extLst>
                    <a:ext uri="{9D8B030D-6E8A-4147-A177-3AD203B41FA5}"/>
                  </a:extLst>
                </a:gridCol>
                <a:gridCol w="747713">
                  <a:extLst>
                    <a:ext uri="{9D8B030D-6E8A-4147-A177-3AD203B41FA5}"/>
                  </a:extLst>
                </a:gridCol>
                <a:gridCol w="617537">
                  <a:extLst>
                    <a:ext uri="{9D8B030D-6E8A-4147-A177-3AD203B41FA5}"/>
                  </a:extLst>
                </a:gridCol>
                <a:gridCol w="660400">
                  <a:extLst>
                    <a:ext uri="{9D8B030D-6E8A-4147-A177-3AD203B41FA5}"/>
                  </a:extLst>
                </a:gridCol>
                <a:gridCol w="600075">
                  <a:extLst>
                    <a:ext uri="{9D8B030D-6E8A-4147-A177-3AD203B41FA5}"/>
                  </a:extLst>
                </a:gridCol>
                <a:gridCol w="942975">
                  <a:extLst>
                    <a:ext uri="{9D8B030D-6E8A-4147-A177-3AD203B41FA5}"/>
                  </a:extLst>
                </a:gridCol>
                <a:gridCol w="892175">
                  <a:extLst>
                    <a:ext uri="{9D8B030D-6E8A-4147-A177-3AD203B41FA5}"/>
                  </a:extLst>
                </a:gridCol>
                <a:gridCol w="892175">
                  <a:extLst>
                    <a:ext uri="{9D8B030D-6E8A-4147-A177-3AD203B41FA5}"/>
                  </a:extLst>
                </a:gridCol>
              </a:tblGrid>
              <a:tr h="1305089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них,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них,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16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2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8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- всего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2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женщин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37177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организациях, расположенных в  сельской местности (из стр.1)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0325" name="Rectangle 96"/>
          <p:cNvSpPr>
            <a:spLocks noChangeArrowheads="1"/>
          </p:cNvSpPr>
          <p:nvPr/>
        </p:nvSpPr>
        <p:spPr bwMode="auto">
          <a:xfrm>
            <a:off x="1870075" y="4160838"/>
            <a:ext cx="7129463" cy="258603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i="0" dirty="0" smtClean="0">
                <a:latin typeface="Times New Roman" panose="02020603050405020304" pitchFamily="18" charset="0"/>
              </a:rPr>
              <a:t>Разница между графой 3 и суммой граф 5 и 7 составляют штатные должности организаций </a:t>
            </a:r>
            <a:r>
              <a:rPr lang="ru-RU" altLang="ru-RU" sz="1600" dirty="0" smtClean="0">
                <a:latin typeface="Times New Roman" panose="02020603050405020304" pitchFamily="18" charset="0"/>
              </a:rPr>
              <a:t>особого типа,</a:t>
            </a:r>
            <a:r>
              <a:rPr lang="ru-RU" altLang="ru-RU" sz="1600" i="0" dirty="0" smtClean="0">
                <a:latin typeface="Times New Roman" panose="02020603050405020304" pitchFamily="18" charset="0"/>
              </a:rPr>
              <a:t> станции (отделения) скорой  медицинской помощи, станции (центры, отделения) переливания крови, санаторно- курортные организации, дома ребенка, молочные кухни и т.д.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i="0" dirty="0" smtClean="0">
                <a:latin typeface="Times New Roman" panose="02020603050405020304" pitchFamily="18" charset="0"/>
              </a:rPr>
              <a:t>Организация имеет поликлинику (стационар), то штатные должности поликлиники (стационара) показываются по графе 5 (7) соответственно. Аналогично для граф по занятым должностям и физическим лицам.</a:t>
            </a:r>
          </a:p>
          <a:p>
            <a:pPr algn="just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endParaRPr lang="ru-RU" altLang="ru-RU" sz="1600" i="0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733425" y="146050"/>
            <a:ext cx="7358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  <a:endParaRPr lang="ru-RU" altLang="ru-RU" sz="1800" b="0" i="0">
              <a:latin typeface="Calibri" pitchFamily="34" charset="0"/>
            </a:endParaRPr>
          </a:p>
        </p:txBody>
      </p:sp>
      <p:graphicFrame>
        <p:nvGraphicFramePr>
          <p:cNvPr id="222310" name="Group 102"/>
          <p:cNvGraphicFramePr>
            <a:graphicFrameLocks noGrp="1"/>
          </p:cNvGraphicFramePr>
          <p:nvPr/>
        </p:nvGraphicFramePr>
        <p:xfrm>
          <a:off x="250825" y="835025"/>
          <a:ext cx="8582025" cy="5235576"/>
        </p:xfrm>
        <a:graphic>
          <a:graphicData uri="http://schemas.openxmlformats.org/drawingml/2006/table">
            <a:tbl>
              <a:tblPr/>
              <a:tblGrid>
                <a:gridCol w="1460500">
                  <a:extLst>
                    <a:ext uri="{9D8B030D-6E8A-4147-A177-3AD203B41FA5}"/>
                  </a:extLst>
                </a:gridCol>
                <a:gridCol w="393700">
                  <a:extLst>
                    <a:ext uri="{9D8B030D-6E8A-4147-A177-3AD203B41FA5}"/>
                  </a:extLst>
                </a:gridCol>
                <a:gridCol w="808038">
                  <a:extLst>
                    <a:ext uri="{9D8B030D-6E8A-4147-A177-3AD203B41FA5}"/>
                  </a:extLst>
                </a:gridCol>
                <a:gridCol w="731837">
                  <a:extLst>
                    <a:ext uri="{9D8B030D-6E8A-4147-A177-3AD203B41FA5}"/>
                  </a:extLst>
                </a:gridCol>
                <a:gridCol w="730250">
                  <a:extLst>
                    <a:ext uri="{9D8B030D-6E8A-4147-A177-3AD203B41FA5}"/>
                  </a:extLst>
                </a:gridCol>
                <a:gridCol w="728663">
                  <a:extLst>
                    <a:ext uri="{9D8B030D-6E8A-4147-A177-3AD203B41FA5}"/>
                  </a:extLst>
                </a:gridCol>
                <a:gridCol w="749300">
                  <a:extLst>
                    <a:ext uri="{9D8B030D-6E8A-4147-A177-3AD203B41FA5}"/>
                  </a:extLst>
                </a:gridCol>
                <a:gridCol w="728662">
                  <a:extLst>
                    <a:ext uri="{9D8B030D-6E8A-4147-A177-3AD203B41FA5}"/>
                  </a:extLst>
                </a:gridCol>
                <a:gridCol w="771525">
                  <a:extLst>
                    <a:ext uri="{9D8B030D-6E8A-4147-A177-3AD203B41FA5}"/>
                  </a:extLst>
                </a:gridCol>
                <a:gridCol w="663575">
                  <a:extLst>
                    <a:ext uri="{9D8B030D-6E8A-4147-A177-3AD203B41FA5}"/>
                  </a:extLst>
                </a:gridCol>
                <a:gridCol w="815975">
                  <a:extLst>
                    <a:ext uri="{9D8B030D-6E8A-4147-A177-3AD203B41FA5}"/>
                  </a:extLst>
                </a:gridCol>
              </a:tblGrid>
              <a:tr h="1008185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них,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них,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5191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14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3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102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-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260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женщин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05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организациях, расположенных в  сельской местности (из стр.1)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9235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(из стр.1): руководители организаций и их заместители (организаторы здравоохранения)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1361" name="Прямоугольник 3"/>
          <p:cNvSpPr>
            <a:spLocks noChangeArrowheads="1"/>
          </p:cNvSpPr>
          <p:nvPr/>
        </p:nvSpPr>
        <p:spPr bwMode="auto">
          <a:xfrm>
            <a:off x="2197100" y="3621088"/>
            <a:ext cx="6634163" cy="1200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i="0" dirty="0" smtClean="0">
                <a:latin typeface="Times New Roman" panose="02020603050405020304" pitchFamily="18" charset="0"/>
              </a:rPr>
              <a:t>включаются сведения по медицинским организациям, их структурным подразделениям и филиалам, расположенным в сельских поселениях сельских муниципальных образований, а также в сельских населенных пунктах, входящих в состав городских поселений или городских округов</a:t>
            </a:r>
          </a:p>
        </p:txBody>
      </p:sp>
      <p:sp>
        <p:nvSpPr>
          <p:cNvPr id="11362" name="Rectangle 613"/>
          <p:cNvSpPr>
            <a:spLocks noChangeArrowheads="1"/>
          </p:cNvSpPr>
          <p:nvPr/>
        </p:nvSpPr>
        <p:spPr bwMode="auto">
          <a:xfrm>
            <a:off x="2241550" y="5181600"/>
            <a:ext cx="6600825" cy="838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800" i="0" dirty="0" smtClean="0">
                <a:latin typeface="Times New Roman" panose="02020603050405020304" pitchFamily="18" charset="0"/>
              </a:rPr>
              <a:t>главный врач, заместитель главного врача больничной организации показываются из граф 3, 4, 9 по графам 7, 8, 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Line 3"/>
          <p:cNvSpPr>
            <a:spLocks noChangeShapeType="1"/>
          </p:cNvSpPr>
          <p:nvPr/>
        </p:nvSpPr>
        <p:spPr bwMode="auto">
          <a:xfrm>
            <a:off x="3933825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25352" name="Group 72"/>
          <p:cNvGraphicFramePr>
            <a:graphicFrameLocks noGrp="1"/>
          </p:cNvGraphicFramePr>
          <p:nvPr/>
        </p:nvGraphicFramePr>
        <p:xfrm>
          <a:off x="323850" y="1327150"/>
          <a:ext cx="8450263" cy="4949832"/>
        </p:xfrm>
        <a:graphic>
          <a:graphicData uri="http://schemas.openxmlformats.org/drawingml/2006/table">
            <a:tbl>
              <a:tblPr/>
              <a:tblGrid>
                <a:gridCol w="2682875">
                  <a:extLst>
                    <a:ext uri="{9D8B030D-6E8A-4147-A177-3AD203B41FA5}"/>
                  </a:extLst>
                </a:gridCol>
                <a:gridCol w="527050">
                  <a:extLst>
                    <a:ext uri="{9D8B030D-6E8A-4147-A177-3AD203B41FA5}"/>
                  </a:extLst>
                </a:gridCol>
                <a:gridCol w="731838">
                  <a:extLst>
                    <a:ext uri="{9D8B030D-6E8A-4147-A177-3AD203B41FA5}"/>
                  </a:extLst>
                </a:gridCol>
                <a:gridCol w="709612">
                  <a:extLst>
                    <a:ext uri="{9D8B030D-6E8A-4147-A177-3AD203B41FA5}"/>
                  </a:extLst>
                </a:gridCol>
                <a:gridCol w="788988">
                  <a:extLst>
                    <a:ext uri="{9D8B030D-6E8A-4147-A177-3AD203B41FA5}"/>
                  </a:extLst>
                </a:gridCol>
                <a:gridCol w="1001712">
                  <a:extLst>
                    <a:ext uri="{9D8B030D-6E8A-4147-A177-3AD203B41FA5}"/>
                  </a:extLst>
                </a:gridCol>
                <a:gridCol w="1085850">
                  <a:extLst>
                    <a:ext uri="{9D8B030D-6E8A-4147-A177-3AD203B41FA5}"/>
                  </a:extLst>
                </a:gridCol>
                <a:gridCol w="922338">
                  <a:extLst>
                    <a:ext uri="{9D8B030D-6E8A-4147-A177-3AD203B41FA5}"/>
                  </a:extLst>
                </a:gridCol>
              </a:tblGrid>
              <a:tr h="731485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квалификационную категорию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сертификат специалиста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свидетельство об аккредитации (из гр.9)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Находятся в декретном и долгосрочном отпуске (из гр.9)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extLst>
                  <a:ext uri="{0D108BD9-81ED-4DB2-BD59-A6C34878D82A}"/>
                </a:extLst>
              </a:tr>
              <a:tr h="10667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высшую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вторую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9043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61108">
                <a:tc gridSpan="6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графы 12-14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заполняются на 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выписки  аттестационных комиссий, о присвоении специалистам, прошедшим аттестацию, квалификационных категорий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Имеющие категории по нескольким специальностям, показываются в отчете 1 раз – по основной должности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графа 15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заполняется на основании сертификатов специалиста. Медицинские и фармацевтические работники, имеющие сертификаты по нескольким специальностям, показываются в отчете 1 раз – по основной должности</a:t>
                      </a: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4614" name="Text Box 541"/>
          <p:cNvSpPr txBox="1">
            <a:spLocks noChangeArrowheads="1"/>
          </p:cNvSpPr>
          <p:nvPr/>
        </p:nvSpPr>
        <p:spPr bwMode="auto">
          <a:xfrm>
            <a:off x="7067550" y="4149725"/>
            <a:ext cx="1471613" cy="825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600" i="0">
                <a:solidFill>
                  <a:srgbClr val="990033"/>
                </a:solidFill>
                <a:latin typeface="Times New Roman" pitchFamily="18" charset="0"/>
              </a:rPr>
              <a:t>Внимание! Добавлены графы</a:t>
            </a:r>
          </a:p>
        </p:txBody>
      </p:sp>
      <p:sp>
        <p:nvSpPr>
          <p:cNvPr id="24615" name="Rectangle 2"/>
          <p:cNvSpPr>
            <a:spLocks noChangeArrowheads="1"/>
          </p:cNvSpPr>
          <p:nvPr/>
        </p:nvSpPr>
        <p:spPr bwMode="auto">
          <a:xfrm>
            <a:off x="1257300" y="161925"/>
            <a:ext cx="5372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3"/>
          <p:cNvSpPr>
            <a:spLocks noChangeShapeType="1"/>
          </p:cNvSpPr>
          <p:nvPr/>
        </p:nvSpPr>
        <p:spPr bwMode="auto">
          <a:xfrm>
            <a:off x="3933825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63238" name="Group 70"/>
          <p:cNvGraphicFramePr>
            <a:graphicFrameLocks noGrp="1"/>
          </p:cNvGraphicFramePr>
          <p:nvPr/>
        </p:nvGraphicFramePr>
        <p:xfrm>
          <a:off x="374650" y="801688"/>
          <a:ext cx="8450263" cy="3273604"/>
        </p:xfrm>
        <a:graphic>
          <a:graphicData uri="http://schemas.openxmlformats.org/drawingml/2006/table">
            <a:tbl>
              <a:tblPr/>
              <a:tblGrid>
                <a:gridCol w="2682875">
                  <a:extLst>
                    <a:ext uri="{9D8B030D-6E8A-4147-A177-3AD203B41FA5}"/>
                  </a:extLst>
                </a:gridCol>
                <a:gridCol w="527050">
                  <a:extLst>
                    <a:ext uri="{9D8B030D-6E8A-4147-A177-3AD203B41FA5}"/>
                  </a:extLst>
                </a:gridCol>
                <a:gridCol w="731838">
                  <a:extLst>
                    <a:ext uri="{9D8B030D-6E8A-4147-A177-3AD203B41FA5}"/>
                  </a:extLst>
                </a:gridCol>
                <a:gridCol w="709612">
                  <a:extLst>
                    <a:ext uri="{9D8B030D-6E8A-4147-A177-3AD203B41FA5}"/>
                  </a:extLst>
                </a:gridCol>
                <a:gridCol w="788988">
                  <a:extLst>
                    <a:ext uri="{9D8B030D-6E8A-4147-A177-3AD203B41FA5}"/>
                  </a:extLst>
                </a:gridCol>
                <a:gridCol w="1001712">
                  <a:extLst>
                    <a:ext uri="{9D8B030D-6E8A-4147-A177-3AD203B41FA5}"/>
                  </a:extLst>
                </a:gridCol>
                <a:gridCol w="1085850">
                  <a:extLst>
                    <a:ext uri="{9D8B030D-6E8A-4147-A177-3AD203B41FA5}"/>
                  </a:extLst>
                </a:gridCol>
                <a:gridCol w="922338">
                  <a:extLst>
                    <a:ext uri="{9D8B030D-6E8A-4147-A177-3AD203B41FA5}"/>
                  </a:extLst>
                </a:gridCol>
              </a:tblGrid>
              <a:tr h="731414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квалификационную категорию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сертификат специалиста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свидетельство об аккредитации (из гр.9)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Находятся в декретном и долгосрочном отпуске (из гр.9)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extLst>
                  <a:ext uri="{0D108BD9-81ED-4DB2-BD59-A6C34878D82A}"/>
                </a:extLst>
              </a:tr>
              <a:tr h="10667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высшую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вторую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9032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84958">
                <a:tc gridSpan="6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Графа 16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заполняется на основании 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свидетельства об аккредитации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В Графе 17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показываются физические лица основных работников (из графы 9), находящихся в декретном и долгосрочном отпуске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688" marB="4568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5638" name="Rectangle 538"/>
          <p:cNvSpPr>
            <a:spLocks noChangeArrowheads="1"/>
          </p:cNvSpPr>
          <p:nvPr/>
        </p:nvSpPr>
        <p:spPr bwMode="auto">
          <a:xfrm>
            <a:off x="258763" y="5651500"/>
            <a:ext cx="8499475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400" i="0"/>
          </a:p>
        </p:txBody>
      </p:sp>
      <p:sp>
        <p:nvSpPr>
          <p:cNvPr id="25639" name="Text Box 541"/>
          <p:cNvSpPr txBox="1">
            <a:spLocks noChangeArrowheads="1"/>
          </p:cNvSpPr>
          <p:nvPr/>
        </p:nvSpPr>
        <p:spPr bwMode="auto">
          <a:xfrm>
            <a:off x="7092950" y="3378200"/>
            <a:ext cx="1471613" cy="336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600" i="0">
                <a:solidFill>
                  <a:srgbClr val="990033"/>
                </a:solidFill>
                <a:latin typeface="Times New Roman" pitchFamily="18" charset="0"/>
              </a:rPr>
              <a:t>Внимание! </a:t>
            </a:r>
          </a:p>
        </p:txBody>
      </p:sp>
      <p:sp>
        <p:nvSpPr>
          <p:cNvPr id="25640" name="Rectangle 2"/>
          <p:cNvSpPr>
            <a:spLocks noChangeArrowheads="1"/>
          </p:cNvSpPr>
          <p:nvPr/>
        </p:nvSpPr>
        <p:spPr bwMode="auto">
          <a:xfrm>
            <a:off x="1257300" y="161925"/>
            <a:ext cx="5372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  <p:sp>
        <p:nvSpPr>
          <p:cNvPr id="2" name="Rectangle 11"/>
          <p:cNvSpPr>
            <a:spLocks noChangeArrowheads="1"/>
          </p:cNvSpPr>
          <p:nvPr/>
        </p:nvSpPr>
        <p:spPr bwMode="gray">
          <a:xfrm>
            <a:off x="1277938" y="4186238"/>
            <a:ext cx="6670675" cy="15192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i="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Контроль 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000" i="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Графа 15 + Графа 16 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000" i="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не может быть больше Графы 9 по всем строкам</a:t>
            </a:r>
            <a:endParaRPr lang="ru-RU" altLang="ru-RU" sz="2000" i="0" dirty="0" smtClean="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ru-RU" altLang="ru-RU" sz="2000" i="0" dirty="0" smtClean="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ru-RU" altLang="ru-RU" sz="2000" i="0" dirty="0" smtClean="0"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801724" y="5356224"/>
            <a:ext cx="7581223" cy="1292324"/>
            <a:chOff x="397" y="1183"/>
            <a:chExt cx="5051" cy="90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3362" name="AutoShape 8"/>
            <p:cNvSpPr>
              <a:spLocks noChangeArrowheads="1"/>
            </p:cNvSpPr>
            <p:nvPr/>
          </p:nvSpPr>
          <p:spPr bwMode="gray">
            <a:xfrm>
              <a:off x="397" y="1183"/>
              <a:ext cx="5051" cy="907"/>
            </a:xfrm>
            <a:prstGeom prst="roundRect">
              <a:avLst>
                <a:gd name="adj" fmla="val 50000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defRPr/>
              </a:pPr>
              <a:endParaRPr lang="ru-RU" altLang="ru-RU" smtClean="0"/>
            </a:p>
          </p:txBody>
        </p:sp>
        <p:sp>
          <p:nvSpPr>
            <p:cNvPr id="297995" name="Rectangle 11"/>
            <p:cNvSpPr>
              <a:spLocks noChangeArrowheads="1"/>
            </p:cNvSpPr>
            <p:nvPr/>
          </p:nvSpPr>
          <p:spPr bwMode="gray">
            <a:xfrm>
              <a:off x="687" y="1209"/>
              <a:ext cx="4444" cy="84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defRPr/>
              </a:pPr>
              <a:r>
                <a:rPr lang="ru-RU" altLang="ru-RU" sz="2000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В 2017-2018 годах проходила процедура Первичной аккредитации (выпускники Вузов), т.е. у данных специалистов нет сертификата</a:t>
              </a:r>
            </a:p>
            <a:p>
              <a:pPr algn="ctr" eaLnBrk="1" hangingPunct="1">
                <a:lnSpc>
                  <a:spcPct val="90000"/>
                </a:lnSpc>
                <a:defRPr/>
              </a:pPr>
              <a:endParaRPr lang="ru-RU" altLang="ru-RU" sz="2000" i="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3"/>
          <p:cNvSpPr>
            <a:spLocks noChangeShapeType="1"/>
          </p:cNvSpPr>
          <p:nvPr/>
        </p:nvSpPr>
        <p:spPr bwMode="auto">
          <a:xfrm>
            <a:off x="3933825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68347" name="Group 59"/>
          <p:cNvGraphicFramePr>
            <a:graphicFrameLocks noGrp="1"/>
          </p:cNvGraphicFramePr>
          <p:nvPr/>
        </p:nvGraphicFramePr>
        <p:xfrm>
          <a:off x="374650" y="801688"/>
          <a:ext cx="8450263" cy="2189162"/>
        </p:xfrm>
        <a:graphic>
          <a:graphicData uri="http://schemas.openxmlformats.org/drawingml/2006/table">
            <a:tbl>
              <a:tblPr/>
              <a:tblGrid>
                <a:gridCol w="2682875">
                  <a:extLst>
                    <a:ext uri="{9D8B030D-6E8A-4147-A177-3AD203B41FA5}"/>
                  </a:extLst>
                </a:gridCol>
                <a:gridCol w="527050">
                  <a:extLst>
                    <a:ext uri="{9D8B030D-6E8A-4147-A177-3AD203B41FA5}"/>
                  </a:extLst>
                </a:gridCol>
                <a:gridCol w="731838">
                  <a:extLst>
                    <a:ext uri="{9D8B030D-6E8A-4147-A177-3AD203B41FA5}"/>
                  </a:extLst>
                </a:gridCol>
                <a:gridCol w="709612">
                  <a:extLst>
                    <a:ext uri="{9D8B030D-6E8A-4147-A177-3AD203B41FA5}"/>
                  </a:extLst>
                </a:gridCol>
                <a:gridCol w="788988">
                  <a:extLst>
                    <a:ext uri="{9D8B030D-6E8A-4147-A177-3AD203B41FA5}"/>
                  </a:extLst>
                </a:gridCol>
                <a:gridCol w="1001712">
                  <a:extLst>
                    <a:ext uri="{9D8B030D-6E8A-4147-A177-3AD203B41FA5}"/>
                  </a:extLst>
                </a:gridCol>
                <a:gridCol w="1085850">
                  <a:extLst>
                    <a:ext uri="{9D8B030D-6E8A-4147-A177-3AD203B41FA5}"/>
                  </a:extLst>
                </a:gridCol>
                <a:gridCol w="922338">
                  <a:extLst>
                    <a:ext uri="{9D8B030D-6E8A-4147-A177-3AD203B41FA5}"/>
                  </a:extLst>
                </a:gridCol>
              </a:tblGrid>
              <a:tr h="731617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квалификационную категорию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сертификат специалиста (из гр.9)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свидетельство об аккредитации (из гр.9)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Находятся в декретном и долгосрочном отпуске (из гр.9)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extLst>
                  <a:ext uri="{0D108BD9-81ED-4DB2-BD59-A6C34878D82A}"/>
                </a:extLst>
              </a:tr>
              <a:tr h="10669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высшую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вторую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>
                        <a:alpha val="50195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9058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6658" name="Rectangle 538"/>
          <p:cNvSpPr>
            <a:spLocks noChangeArrowheads="1"/>
          </p:cNvSpPr>
          <p:nvPr/>
        </p:nvSpPr>
        <p:spPr bwMode="auto">
          <a:xfrm>
            <a:off x="258763" y="5651500"/>
            <a:ext cx="8499475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400" i="0"/>
          </a:p>
        </p:txBody>
      </p:sp>
      <p:sp>
        <p:nvSpPr>
          <p:cNvPr id="26659" name="Rectangle 2"/>
          <p:cNvSpPr>
            <a:spLocks noChangeArrowheads="1"/>
          </p:cNvSpPr>
          <p:nvPr/>
        </p:nvSpPr>
        <p:spPr bwMode="auto">
          <a:xfrm>
            <a:off x="1257300" y="161925"/>
            <a:ext cx="659923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  <p:sp>
        <p:nvSpPr>
          <p:cNvPr id="297995" name="Rectangle 11"/>
          <p:cNvSpPr>
            <a:spLocks noChangeArrowheads="1"/>
          </p:cNvSpPr>
          <p:nvPr/>
        </p:nvSpPr>
        <p:spPr bwMode="gray">
          <a:xfrm>
            <a:off x="374650" y="3652838"/>
            <a:ext cx="8383588" cy="18637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1600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Графа 17: </a:t>
            </a:r>
            <a:r>
              <a:rPr lang="ru-RU" altLang="ru-RU" sz="16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Не включаются </a:t>
            </a:r>
            <a:r>
              <a:rPr lang="ru-RU" altLang="ru-RU" sz="1600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лица, не работающие в связи с временной или частичной утратой трудоспособности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ru-RU" altLang="ru-RU" sz="1600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В </a:t>
            </a:r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гр. 17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учитываются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лица </a:t>
            </a:r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из числа основных работников, находящихся в декретном отпуске (отпуск по беременности и родам ), отпуск по уходу за ребенком  до достижения им возраста 3-х лет, отпуске без сохранения заработной платы (по семейным и другим уважительным </a:t>
            </a:r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причинам) в течении отчетного года</a:t>
            </a:r>
            <a:endParaRPr lang="ru-RU" altLang="ru-RU" sz="2000" i="0" dirty="0" smtClean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174625" y="542925"/>
            <a:ext cx="8969375" cy="15128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ЗДРАВООХРАНЕНИЯ РОССИЙСКОЙ ФЕДЕРАЦИИ</a:t>
            </a:r>
          </a:p>
          <a:p>
            <a:pPr algn="just" eaLnBrk="1" hangingPunct="1">
              <a:defRPr/>
            </a:pPr>
            <a:r>
              <a:rPr lang="ru-RU" altLang="ru-RU" sz="14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defRPr/>
            </a:pPr>
            <a:r>
              <a:rPr lang="ru-RU" altLang="ru-RU" sz="14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</a:t>
            </a:r>
          </a:p>
          <a:p>
            <a:pPr algn="ctr" eaLnBrk="1" hangingPunct="1">
              <a:defRPr/>
            </a:pPr>
            <a:r>
              <a:rPr lang="ru-RU" altLang="ru-RU" sz="14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18 июля 2018 г. N 16-5/10/2-4709</a:t>
            </a:r>
            <a:r>
              <a:rPr lang="ru-RU" altLang="ru-RU" sz="1400" b="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…..</a:t>
            </a:r>
          </a:p>
          <a:p>
            <a:pPr algn="just" eaLnBrk="1" hangingPunct="1">
              <a:spcBef>
                <a:spcPts val="1000"/>
              </a:spcBef>
              <a:defRPr/>
            </a:pPr>
            <a:r>
              <a:rPr lang="ru-RU" altLang="ru-RU" sz="1400" b="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проведения аккредитации специалистов регламентируется приказом Минздрава России от 02.06.2016 N 334н "Об утверждении положения об аккредитации специалиста" (далее - Положение)….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01613" y="2376488"/>
            <a:ext cx="8942387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cs typeface="Times New Roman" pitchFamily="18" charset="0"/>
              </a:rPr>
              <a:t>«Врач-стоматолог» </a:t>
            </a:r>
            <a:r>
              <a:rPr lang="ru-RU" altLang="ru-RU" sz="2000" b="0" i="0">
                <a:cs typeface="Times New Roman" pitchFamily="18" charset="0"/>
              </a:rPr>
              <a:t>(</a:t>
            </a:r>
            <a:r>
              <a:rPr lang="ru-RU" altLang="ru-RU" sz="1800" b="0" i="0">
                <a:cs typeface="Times New Roman" pitchFamily="18" charset="0"/>
              </a:rPr>
              <a:t>специальность «Стоматология общей практики»)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800" b="0" i="0">
                <a:cs typeface="Times New Roman" pitchFamily="18" charset="0"/>
              </a:rPr>
              <a:t> 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«</a:t>
            </a:r>
            <a:r>
              <a:rPr lang="ru-RU" altLang="ru-RU" i="0">
                <a:cs typeface="Times New Roman" pitchFamily="18" charset="0"/>
              </a:rPr>
              <a:t>Врач-терапевт участковый» </a:t>
            </a:r>
            <a:r>
              <a:rPr lang="ru-RU" altLang="ru-RU" sz="1800" b="0" i="0">
                <a:cs typeface="Times New Roman" pitchFamily="18" charset="0"/>
              </a:rPr>
              <a:t>(специальность «Лечебное дело»),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endParaRPr lang="ru-RU" altLang="ru-RU" sz="1800" b="0" i="0">
              <a:cs typeface="Times New Roman" pitchFamily="18" charset="0"/>
            </a:endParaRP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«</a:t>
            </a:r>
            <a:r>
              <a:rPr lang="ru-RU" altLang="ru-RU" i="0">
                <a:cs typeface="Times New Roman" pitchFamily="18" charset="0"/>
              </a:rPr>
              <a:t>Врач-педиатр участковый</a:t>
            </a: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» </a:t>
            </a:r>
            <a:r>
              <a:rPr lang="ru-RU" altLang="ru-RU" sz="1800" b="0" i="0">
                <a:cs typeface="Times New Roman" pitchFamily="18" charset="0"/>
              </a:rPr>
              <a:t>(специальность «Педиатрия»)</a:t>
            </a:r>
            <a:r>
              <a:rPr lang="ru-RU" altLang="ru-RU" sz="1800" i="0">
                <a:solidFill>
                  <a:schemeClr val="tx2"/>
                </a:solidFill>
                <a:cs typeface="Times New Roman" pitchFamily="18" charset="0"/>
              </a:rPr>
              <a:t> 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endParaRPr lang="ru-RU" altLang="ru-RU" sz="1800" i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«</a:t>
            </a:r>
            <a:r>
              <a:rPr lang="ru-RU" altLang="ru-RU" i="0">
                <a:cs typeface="Times New Roman" pitchFamily="18" charset="0"/>
              </a:rPr>
              <a:t>Врач клинической лабораторной диагностики» </a:t>
            </a:r>
            <a:r>
              <a:rPr lang="ru-RU" altLang="ru-RU" b="0" i="0">
                <a:cs typeface="Times New Roman" pitchFamily="18" charset="0"/>
              </a:rPr>
              <a:t>(</a:t>
            </a:r>
            <a:r>
              <a:rPr lang="ru-RU" altLang="ru-RU" sz="1800" b="0" i="0">
                <a:cs typeface="Times New Roman" pitchFamily="18" charset="0"/>
              </a:rPr>
              <a:t>специальность «Медицинская биохимия»)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endParaRPr lang="ru-RU" altLang="ru-RU" sz="1800" i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«</a:t>
            </a:r>
            <a:r>
              <a:rPr lang="ru-RU" altLang="ru-RU" i="0">
                <a:cs typeface="Times New Roman" pitchFamily="18" charset="0"/>
              </a:rPr>
              <a:t>Врач функциональной диагностики» </a:t>
            </a:r>
            <a:r>
              <a:rPr lang="ru-RU" altLang="ru-RU" sz="1800" b="0" i="0">
                <a:cs typeface="Times New Roman" pitchFamily="18" charset="0"/>
              </a:rPr>
              <a:t>(специальность Медицинская биофизика»)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endParaRPr lang="ru-RU" altLang="ru-RU" sz="1800" b="0" i="0">
              <a:cs typeface="Times New Roman" pitchFamily="18" charset="0"/>
            </a:endParaRP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cs typeface="Times New Roman" pitchFamily="18" charset="0"/>
              </a:rPr>
              <a:t>«Врач-статистик» </a:t>
            </a:r>
            <a:r>
              <a:rPr lang="ru-RU" altLang="ru-RU" sz="1800" b="0" i="0">
                <a:cs typeface="Times New Roman" pitchFamily="18" charset="0"/>
              </a:rPr>
              <a:t>(специальность «Медицинская кибернетика»)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800" b="0" i="0">
                <a:cs typeface="Times New Roman" pitchFamily="18" charset="0"/>
              </a:rPr>
              <a:t> 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cs typeface="Times New Roman" pitchFamily="18" charset="0"/>
              </a:rPr>
              <a:t>«Врач-эпидемиолог» и «Врач по общей гигиене» </a:t>
            </a:r>
            <a:r>
              <a:rPr lang="ru-RU" altLang="ru-RU" sz="1800" b="0" i="0">
                <a:cs typeface="Times New Roman" pitchFamily="18" charset="0"/>
              </a:rPr>
              <a:t>(специальность «Медико-профилактическое дело»)</a:t>
            </a:r>
            <a:r>
              <a:rPr lang="ru-RU" altLang="ru-RU" sz="1800" i="0">
                <a:solidFill>
                  <a:schemeClr val="tx2"/>
                </a:solidFill>
                <a:cs typeface="Times New Roman" pitchFamily="18" charset="0"/>
              </a:rPr>
              <a:t> </a:t>
            </a: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endParaRPr lang="ru-RU" altLang="ru-RU" sz="1800" i="0">
              <a:solidFill>
                <a:schemeClr val="tx2"/>
              </a:solidFill>
              <a:cs typeface="Times New Roman" pitchFamily="18" charset="0"/>
            </a:endParaRPr>
          </a:p>
          <a:p>
            <a:pPr>
              <a:lnSpc>
                <a:spcPct val="60000"/>
              </a:lnSpc>
              <a:spcBef>
                <a:spcPct val="20000"/>
              </a:spcBef>
              <a:buFontTx/>
              <a:buChar char="•"/>
            </a:pPr>
            <a:r>
              <a:rPr lang="ru-RU" altLang="ru-RU" i="0">
                <a:solidFill>
                  <a:schemeClr val="tx2"/>
                </a:solidFill>
                <a:cs typeface="Times New Roman" pitchFamily="18" charset="0"/>
              </a:rPr>
              <a:t>«</a:t>
            </a:r>
            <a:r>
              <a:rPr lang="ru-RU" altLang="ru-RU" i="0">
                <a:cs typeface="Times New Roman" pitchFamily="18" charset="0"/>
              </a:rPr>
              <a:t>Провизор» и «Провизор-технолог»</a:t>
            </a:r>
            <a:r>
              <a:rPr lang="ru-RU" altLang="ru-RU" sz="1800" b="0" i="0">
                <a:cs typeface="Times New Roman" pitchFamily="18" charset="0"/>
              </a:rPr>
              <a:t>(специальность «Фармация»)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43138" y="225425"/>
            <a:ext cx="6900862" cy="442913"/>
          </a:xfrm>
        </p:spPr>
        <p:txBody>
          <a:bodyPr rtlCol="0" anchor="b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altLang="ru-RU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Аккредитация специалистов со средним медицинским и фармацевтическим образованием в 2018 году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34963" y="1157288"/>
            <a:ext cx="8809037" cy="5578475"/>
          </a:xfrm>
        </p:spPr>
        <p:txBody>
          <a:bodyPr lIns="0" rIns="0" rtlCol="0">
            <a:normAutofit fontScale="92500" lnSpcReduction="1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«Фельдшер</a:t>
            </a:r>
            <a:r>
              <a:rPr lang="ru-RU" alt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                                                 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«Лечебное дело»)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1900" b="1" dirty="0" smtClean="0">
                <a:solidFill>
                  <a:srgbClr val="C1401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сестра», «Медицинская сестра участковая», «Медицинская сестра патронажная», «Медицинская сестра приемного отделения», «Медицинская сестра палатная (постовая)», «Медицинская сестра перевязочной», «Медицинская сестра процедурной», «Медицинская сестра стерилизационной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«Сестринское дело»)</a:t>
            </a:r>
            <a:endParaRPr lang="ru-RU" altLang="ru-RU" sz="1300" b="1" dirty="0" smtClean="0">
              <a:solidFill>
                <a:srgbClr val="C1401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«Фармацевт»                            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«Фармация») 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«Акушерка»                    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«Акушерское дело»)</a:t>
            </a:r>
            <a:r>
              <a:rPr lang="ru-RU" altLang="ru-RU" sz="1500" b="1" dirty="0" smtClean="0">
                <a:solidFill>
                  <a:srgbClr val="C1401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«Медицинская сестра по массажу/медицинский брат по массажу»               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«Медицинский массаж»)</a:t>
            </a:r>
            <a:r>
              <a:rPr lang="ru-RU" alt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«Зубной техник»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«Стоматология ортопедическая») </a:t>
            </a: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«Медицинский технолог», «Медицинский лабораторный техник (фельдшер-лаборант)» и «Лаборант»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«Лабораторная    диагностика»)</a:t>
            </a: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«Гигиенист стоматологический»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«Стоматология  профилактическая»)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«Медицинский </a:t>
            </a:r>
            <a:r>
              <a:rPr lang="ru-RU" altLang="ru-RU" sz="19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оптик-оптометрист</a:t>
            </a: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«Медицинская оптика»)</a:t>
            </a:r>
          </a:p>
          <a:p>
            <a:pPr marL="0" indent="0" eaLnBrk="1" fontAlgn="auto" hangingPunct="1">
              <a:lnSpc>
                <a:spcPct val="6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 врача по эпидемиологии» и «Помощник врача по гигиене»                                                                       </a:t>
            </a:r>
            <a:r>
              <a:rPr lang="ru-RU" alt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                                                                                                         (специальность «Медико-профилактическое дело»)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9441" name="Group 65"/>
          <p:cNvGraphicFramePr>
            <a:graphicFrameLocks noGrp="1"/>
          </p:cNvGraphicFramePr>
          <p:nvPr/>
        </p:nvGraphicFramePr>
        <p:xfrm>
          <a:off x="517525" y="1143000"/>
          <a:ext cx="8174038" cy="3657600"/>
        </p:xfrm>
        <a:graphic>
          <a:graphicData uri="http://schemas.openxmlformats.org/drawingml/2006/table">
            <a:tbl>
              <a:tblPr/>
              <a:tblGrid>
                <a:gridCol w="1350963">
                  <a:extLst>
                    <a:ext uri="{9D8B030D-6E8A-4147-A177-3AD203B41FA5}"/>
                  </a:extLst>
                </a:gridCol>
                <a:gridCol w="496887">
                  <a:extLst>
                    <a:ext uri="{9D8B030D-6E8A-4147-A177-3AD203B41FA5}"/>
                  </a:extLst>
                </a:gridCol>
                <a:gridCol w="568325">
                  <a:extLst>
                    <a:ext uri="{9D8B030D-6E8A-4147-A177-3AD203B41FA5}"/>
                  </a:extLst>
                </a:gridCol>
                <a:gridCol w="641350">
                  <a:extLst>
                    <a:ext uri="{9D8B030D-6E8A-4147-A177-3AD203B41FA5}"/>
                  </a:extLst>
                </a:gridCol>
                <a:gridCol w="638175">
                  <a:extLst>
                    <a:ext uri="{9D8B030D-6E8A-4147-A177-3AD203B41FA5}"/>
                  </a:extLst>
                </a:gridCol>
                <a:gridCol w="569913">
                  <a:extLst>
                    <a:ext uri="{9D8B030D-6E8A-4147-A177-3AD203B41FA5}"/>
                  </a:extLst>
                </a:gridCol>
                <a:gridCol w="638175">
                  <a:extLst>
                    <a:ext uri="{9D8B030D-6E8A-4147-A177-3AD203B41FA5}"/>
                  </a:extLst>
                </a:gridCol>
                <a:gridCol w="568325">
                  <a:extLst>
                    <a:ext uri="{9D8B030D-6E8A-4147-A177-3AD203B41FA5}"/>
                  </a:extLst>
                </a:gridCol>
                <a:gridCol w="995362">
                  <a:extLst>
                    <a:ext uri="{9D8B030D-6E8A-4147-A177-3AD203B41FA5}"/>
                  </a:extLst>
                </a:gridCol>
                <a:gridCol w="854075">
                  <a:extLst>
                    <a:ext uri="{9D8B030D-6E8A-4147-A177-3AD203B41FA5}"/>
                  </a:extLst>
                </a:gridCol>
                <a:gridCol w="852488">
                  <a:extLst>
                    <a:ext uri="{9D8B030D-6E8A-4147-A177-3AD203B41FA5}"/>
                  </a:extLst>
                </a:gridCol>
              </a:tblGrid>
              <a:tr h="1158369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1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1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94483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Лаборанты (из стр.1 Врачи – всего)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9756" name="Rectangle 108"/>
          <p:cNvSpPr>
            <a:spLocks noChangeArrowheads="1"/>
          </p:cNvSpPr>
          <p:nvPr/>
        </p:nvSpPr>
        <p:spPr bwMode="auto">
          <a:xfrm>
            <a:off x="434975" y="4911725"/>
            <a:ext cx="8418513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b="0" i="0">
                <a:latin typeface="Times New Roman" pitchFamily="18" charset="0"/>
              </a:rPr>
              <a:t>В соответствии с ранее действовавшими приказами Минздрава СССР от 21.10.1974  №990 и от 13.07.1989 №418 лица, получившие высшее профессиональное (немедицинкое) образование, могли замещать в учреждениях здравоохранения должности </a:t>
            </a:r>
            <a:r>
              <a:rPr lang="ru-RU" altLang="ru-RU" sz="1800" i="0" u="sng">
                <a:latin typeface="Times New Roman" pitchFamily="18" charset="0"/>
              </a:rPr>
              <a:t>врачей-лаборантов.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b="0" i="0">
                <a:latin typeface="Times New Roman" pitchFamily="18" charset="0"/>
              </a:rPr>
              <a:t>Приказом Минздрава России от 25.12.1997 №380 к замещению должности </a:t>
            </a:r>
            <a:r>
              <a:rPr lang="ru-RU" altLang="ru-RU" sz="1800" i="0">
                <a:latin typeface="Times New Roman" pitchFamily="18" charset="0"/>
              </a:rPr>
              <a:t>врача клинической лабораторной диагностики</a:t>
            </a:r>
            <a:r>
              <a:rPr lang="ru-RU" altLang="ru-RU" sz="1800" b="0" i="0">
                <a:latin typeface="Times New Roman" pitchFamily="18" charset="0"/>
              </a:rPr>
              <a:t> были допущены лица с высшим медицинским образованием и сертификатом по специальности «Клиническая лабораторная диагностика»</a:t>
            </a:r>
          </a:p>
        </p:txBody>
      </p:sp>
      <p:sp>
        <p:nvSpPr>
          <p:cNvPr id="29757" name="Rectangle 2"/>
          <p:cNvSpPr>
            <a:spLocks noChangeArrowheads="1"/>
          </p:cNvSpPr>
          <p:nvPr/>
        </p:nvSpPr>
        <p:spPr bwMode="auto">
          <a:xfrm>
            <a:off x="1600200" y="457200"/>
            <a:ext cx="593883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9441" name="Group 65"/>
          <p:cNvGraphicFramePr>
            <a:graphicFrameLocks noGrp="1"/>
          </p:cNvGraphicFramePr>
          <p:nvPr/>
        </p:nvGraphicFramePr>
        <p:xfrm>
          <a:off x="517525" y="1143000"/>
          <a:ext cx="8174038" cy="3657600"/>
        </p:xfrm>
        <a:graphic>
          <a:graphicData uri="http://schemas.openxmlformats.org/drawingml/2006/table">
            <a:tbl>
              <a:tblPr/>
              <a:tblGrid>
                <a:gridCol w="1350963">
                  <a:extLst>
                    <a:ext uri="{9D8B030D-6E8A-4147-A177-3AD203B41FA5}"/>
                  </a:extLst>
                </a:gridCol>
                <a:gridCol w="496887">
                  <a:extLst>
                    <a:ext uri="{9D8B030D-6E8A-4147-A177-3AD203B41FA5}"/>
                  </a:extLst>
                </a:gridCol>
                <a:gridCol w="568325">
                  <a:extLst>
                    <a:ext uri="{9D8B030D-6E8A-4147-A177-3AD203B41FA5}"/>
                  </a:extLst>
                </a:gridCol>
                <a:gridCol w="641350">
                  <a:extLst>
                    <a:ext uri="{9D8B030D-6E8A-4147-A177-3AD203B41FA5}"/>
                  </a:extLst>
                </a:gridCol>
                <a:gridCol w="638175">
                  <a:extLst>
                    <a:ext uri="{9D8B030D-6E8A-4147-A177-3AD203B41FA5}"/>
                  </a:extLst>
                </a:gridCol>
                <a:gridCol w="569913">
                  <a:extLst>
                    <a:ext uri="{9D8B030D-6E8A-4147-A177-3AD203B41FA5}"/>
                  </a:extLst>
                </a:gridCol>
                <a:gridCol w="638175">
                  <a:extLst>
                    <a:ext uri="{9D8B030D-6E8A-4147-A177-3AD203B41FA5}"/>
                  </a:extLst>
                </a:gridCol>
                <a:gridCol w="568325">
                  <a:extLst>
                    <a:ext uri="{9D8B030D-6E8A-4147-A177-3AD203B41FA5}"/>
                  </a:extLst>
                </a:gridCol>
                <a:gridCol w="995362">
                  <a:extLst>
                    <a:ext uri="{9D8B030D-6E8A-4147-A177-3AD203B41FA5}"/>
                  </a:extLst>
                </a:gridCol>
                <a:gridCol w="854075">
                  <a:extLst>
                    <a:ext uri="{9D8B030D-6E8A-4147-A177-3AD203B41FA5}"/>
                  </a:extLst>
                </a:gridCol>
                <a:gridCol w="852488">
                  <a:extLst>
                    <a:ext uri="{9D8B030D-6E8A-4147-A177-3AD203B41FA5}"/>
                  </a:extLst>
                </a:gridCol>
              </a:tblGrid>
              <a:tr h="1158369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1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1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94483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Лаборанты (из стр.1 Врачи – всего)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0780" name="Rectangle 108"/>
          <p:cNvSpPr>
            <a:spLocks noChangeArrowheads="1"/>
          </p:cNvSpPr>
          <p:nvPr/>
        </p:nvSpPr>
        <p:spPr bwMode="auto">
          <a:xfrm>
            <a:off x="434975" y="4911725"/>
            <a:ext cx="8486775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b="0" i="0">
                <a:latin typeface="Times New Roman" pitchFamily="18" charset="0"/>
              </a:rPr>
              <a:t>Руководителю медицинской организации было предоставлено ввести должность «Биолог».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b="0" i="0">
                <a:latin typeface="Times New Roman" pitchFamily="18" charset="0"/>
              </a:rPr>
              <a:t>Т.о. должность «</a:t>
            </a:r>
            <a:r>
              <a:rPr lang="ru-RU" altLang="ru-RU" sz="1800" i="0">
                <a:latin typeface="Times New Roman" pitchFamily="18" charset="0"/>
              </a:rPr>
              <a:t>врач-лаборант</a:t>
            </a:r>
            <a:r>
              <a:rPr lang="ru-RU" altLang="ru-RU" sz="1800" b="0" i="0">
                <a:latin typeface="Times New Roman" pitchFamily="18" charset="0"/>
              </a:rPr>
              <a:t>» сохраняется для специалистов с высшим профессиональным (немедицинским) образованием, принятых на работу до </a:t>
            </a:r>
            <a:r>
              <a:rPr lang="ru-RU" altLang="ru-RU" sz="1800" b="0" i="0" u="sng">
                <a:latin typeface="Times New Roman" pitchFamily="18" charset="0"/>
              </a:rPr>
              <a:t>01.10.1999 года</a:t>
            </a:r>
            <a:r>
              <a:rPr lang="ru-RU" altLang="ru-RU" sz="1800" b="0" i="0">
                <a:latin typeface="Times New Roman" pitchFamily="18" charset="0"/>
              </a:rPr>
              <a:t>. Эти работники могут продолжать профессиональную деятельность в занимаемых должностях без сертификата специалиста</a:t>
            </a:r>
          </a:p>
        </p:txBody>
      </p:sp>
      <p:sp>
        <p:nvSpPr>
          <p:cNvPr id="30781" name="Rectangle 2"/>
          <p:cNvSpPr>
            <a:spLocks noChangeArrowheads="1"/>
          </p:cNvSpPr>
          <p:nvPr/>
        </p:nvSpPr>
        <p:spPr bwMode="auto">
          <a:xfrm>
            <a:off x="1600200" y="457200"/>
            <a:ext cx="593883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9441" name="Group 65"/>
          <p:cNvGraphicFramePr>
            <a:graphicFrameLocks noGrp="1"/>
          </p:cNvGraphicFramePr>
          <p:nvPr/>
        </p:nvGraphicFramePr>
        <p:xfrm>
          <a:off x="200025" y="1143000"/>
          <a:ext cx="8721725" cy="5416550"/>
        </p:xfrm>
        <a:graphic>
          <a:graphicData uri="http://schemas.openxmlformats.org/drawingml/2006/table">
            <a:tbl>
              <a:tblPr/>
              <a:tblGrid>
                <a:gridCol w="1828800"/>
                <a:gridCol w="479425"/>
                <a:gridCol w="669925"/>
                <a:gridCol w="595313"/>
                <a:gridCol w="746125"/>
                <a:gridCol w="665162"/>
                <a:gridCol w="746125"/>
                <a:gridCol w="663575"/>
                <a:gridCol w="1163638"/>
                <a:gridCol w="1163637"/>
              </a:tblGrid>
              <a:tr h="1158694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Имеют сертификат специалиста (из гр.9</a:t>
                      </a: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7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771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346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клинической лабораторной диагностики 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649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лаборанты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8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Кроме того, число физических лиц специалистов с высшим немедицинским образованием, занимающих должности врачей, всего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из них: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врачей: лаборантов                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T="45707" marB="45707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831" name="Rectangle 2"/>
          <p:cNvSpPr>
            <a:spLocks noChangeArrowheads="1"/>
          </p:cNvSpPr>
          <p:nvPr/>
        </p:nvSpPr>
        <p:spPr bwMode="auto">
          <a:xfrm>
            <a:off x="1600200" y="457200"/>
            <a:ext cx="593883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  <p:sp>
        <p:nvSpPr>
          <p:cNvPr id="6" name="AutoShape 17"/>
          <p:cNvSpPr>
            <a:spLocks noChangeArrowheads="1"/>
          </p:cNvSpPr>
          <p:nvPr/>
        </p:nvSpPr>
        <p:spPr bwMode="auto">
          <a:xfrm>
            <a:off x="6969125" y="4081463"/>
            <a:ext cx="1617663" cy="346075"/>
          </a:xfrm>
          <a:prstGeom prst="roundRect">
            <a:avLst>
              <a:gd name="adj" fmla="val 16667"/>
            </a:avLst>
          </a:prstGeom>
          <a:noFill/>
          <a:ln w="63500">
            <a:solidFill>
              <a:schemeClr val="folHlink"/>
            </a:solidFill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/>
          <a:lstStyle/>
          <a:p>
            <a:pPr algn="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31833" name="Скругленная прямоугольная выноска 9"/>
          <p:cNvSpPr>
            <a:spLocks noChangeArrowheads="1"/>
          </p:cNvSpPr>
          <p:nvPr/>
        </p:nvSpPr>
        <p:spPr bwMode="auto">
          <a:xfrm>
            <a:off x="5207000" y="3222625"/>
            <a:ext cx="1739900" cy="635000"/>
          </a:xfrm>
          <a:prstGeom prst="wedgeRoundRectCallout">
            <a:avLst>
              <a:gd name="adj1" fmla="val 36912"/>
              <a:gd name="adj2" fmla="val 95833"/>
              <a:gd name="adj3" fmla="val 16667"/>
            </a:avLst>
          </a:prstGeom>
          <a:solidFill>
            <a:srgbClr val="464A72"/>
          </a:solidFill>
          <a:ln w="9525" algn="ctr">
            <a:solidFill>
              <a:srgbClr val="464A72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200">
                <a:solidFill>
                  <a:schemeClr val="bg1"/>
                </a:solidFill>
              </a:rPr>
              <a:t>Высшее медицинское образование</a:t>
            </a:r>
          </a:p>
        </p:txBody>
      </p:sp>
      <p:sp>
        <p:nvSpPr>
          <p:cNvPr id="31834" name="AutoShape 47"/>
          <p:cNvSpPr>
            <a:spLocks noChangeArrowheads="1"/>
          </p:cNvSpPr>
          <p:nvPr/>
        </p:nvSpPr>
        <p:spPr bwMode="gray">
          <a:xfrm rot="2580466">
            <a:off x="6078538" y="4719638"/>
            <a:ext cx="1782762" cy="1355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094" y="10228"/>
                </a:moveTo>
                <a:cubicBezTo>
                  <a:pt x="17796" y="6420"/>
                  <a:pt x="14619" y="3483"/>
                  <a:pt x="10800" y="3483"/>
                </a:cubicBezTo>
                <a:cubicBezTo>
                  <a:pt x="10762" y="3482"/>
                  <a:pt x="10724" y="3483"/>
                  <a:pt x="10687" y="3483"/>
                </a:cubicBezTo>
                <a:lnTo>
                  <a:pt x="10633" y="1"/>
                </a:lnTo>
                <a:cubicBezTo>
                  <a:pt x="10689" y="0"/>
                  <a:pt x="10744" y="-1"/>
                  <a:pt x="10800" y="0"/>
                </a:cubicBezTo>
                <a:cubicBezTo>
                  <a:pt x="16437" y="0"/>
                  <a:pt x="21126" y="4335"/>
                  <a:pt x="21566" y="9955"/>
                </a:cubicBezTo>
                <a:lnTo>
                  <a:pt x="24258" y="9744"/>
                </a:lnTo>
                <a:lnTo>
                  <a:pt x="20179" y="14520"/>
                </a:lnTo>
                <a:lnTo>
                  <a:pt x="15402" y="10439"/>
                </a:lnTo>
                <a:lnTo>
                  <a:pt x="18094" y="10228"/>
                </a:lnTo>
                <a:close/>
              </a:path>
            </a:pathLst>
          </a:custGeom>
          <a:solidFill>
            <a:srgbClr val="FF6600"/>
          </a:solidFill>
          <a:ln w="9525">
            <a:round/>
            <a:headEnd/>
            <a:tailEnd/>
          </a:ln>
          <a:scene3d>
            <a:camera prst="legacyPerspectiveBottom">
              <a:rot lat="1500000" lon="20399980" rev="0"/>
            </a:camera>
            <a:lightRig rig="legacyHarsh1" dir="t"/>
          </a:scene3d>
          <a:sp3d extrusionH="227000" prstMaterial="legacyPlastic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vert="eaVert" wrap="none" anchor="ctr">
            <a:flatTx/>
          </a:bodyPr>
          <a:lstStyle/>
          <a:p>
            <a:endParaRPr lang="ru-RU"/>
          </a:p>
        </p:txBody>
      </p:sp>
      <p:sp>
        <p:nvSpPr>
          <p:cNvPr id="12" name="AutoShape 17"/>
          <p:cNvSpPr>
            <a:spLocks noChangeArrowheads="1"/>
          </p:cNvSpPr>
          <p:nvPr/>
        </p:nvSpPr>
        <p:spPr bwMode="auto">
          <a:xfrm>
            <a:off x="7772400" y="4649788"/>
            <a:ext cx="1122363" cy="409575"/>
          </a:xfrm>
          <a:prstGeom prst="roundRect">
            <a:avLst>
              <a:gd name="adj" fmla="val 16667"/>
            </a:avLst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/>
          <a:lstStyle/>
          <a:p>
            <a:pPr algn="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31836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2795588" y="5170488"/>
            <a:ext cx="3917950" cy="635000"/>
          </a:xfrm>
          <a:prstGeom prst="wedgeRoundRectCallout">
            <a:avLst>
              <a:gd name="adj1" fmla="val -38676"/>
              <a:gd name="adj2" fmla="val -79606"/>
              <a:gd name="adj3" fmla="val 16667"/>
            </a:avLst>
          </a:prstGeom>
          <a:solidFill>
            <a:srgbClr val="464A7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200">
                <a:solidFill>
                  <a:schemeClr val="bg1"/>
                </a:solidFill>
              </a:rPr>
              <a:t>Увеличение штатной численности и физлиц не должно быть. Вновь принятые специалисты  - на должность «Биолог»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5284" name="Group 68"/>
          <p:cNvGraphicFramePr>
            <a:graphicFrameLocks noGrp="1"/>
          </p:cNvGraphicFramePr>
          <p:nvPr/>
        </p:nvGraphicFramePr>
        <p:xfrm>
          <a:off x="355600" y="2074863"/>
          <a:ext cx="8402638" cy="3535362"/>
        </p:xfrm>
        <a:graphic>
          <a:graphicData uri="http://schemas.openxmlformats.org/drawingml/2006/table">
            <a:tbl>
              <a:tblPr/>
              <a:tblGrid>
                <a:gridCol w="1389063">
                  <a:extLst>
                    <a:ext uri="{9D8B030D-6E8A-4147-A177-3AD203B41FA5}"/>
                  </a:extLst>
                </a:gridCol>
                <a:gridCol w="511175">
                  <a:extLst>
                    <a:ext uri="{9D8B030D-6E8A-4147-A177-3AD203B41FA5}"/>
                  </a:extLst>
                </a:gridCol>
                <a:gridCol w="584200">
                  <a:extLst>
                    <a:ext uri="{9D8B030D-6E8A-4147-A177-3AD203B41FA5}"/>
                  </a:extLst>
                </a:gridCol>
                <a:gridCol w="658812">
                  <a:extLst>
                    <a:ext uri="{9D8B030D-6E8A-4147-A177-3AD203B41FA5}"/>
                  </a:extLst>
                </a:gridCol>
                <a:gridCol w="655638">
                  <a:extLst>
                    <a:ext uri="{9D8B030D-6E8A-4147-A177-3AD203B41FA5}"/>
                  </a:extLst>
                </a:gridCol>
                <a:gridCol w="585787">
                  <a:extLst>
                    <a:ext uri="{9D8B030D-6E8A-4147-A177-3AD203B41FA5}"/>
                  </a:extLst>
                </a:gridCol>
                <a:gridCol w="655638">
                  <a:extLst>
                    <a:ext uri="{9D8B030D-6E8A-4147-A177-3AD203B41FA5}"/>
                  </a:extLst>
                </a:gridCol>
                <a:gridCol w="584200">
                  <a:extLst>
                    <a:ext uri="{9D8B030D-6E8A-4147-A177-3AD203B41FA5}"/>
                  </a:extLst>
                </a:gridCol>
                <a:gridCol w="1023937">
                  <a:extLst>
                    <a:ext uri="{9D8B030D-6E8A-4147-A177-3AD203B41FA5}"/>
                  </a:extLst>
                </a:gridCol>
                <a:gridCol w="877888">
                  <a:extLst>
                    <a:ext uri="{9D8B030D-6E8A-4147-A177-3AD203B41FA5}"/>
                  </a:extLst>
                </a:gridCol>
                <a:gridCol w="876300">
                  <a:extLst>
                    <a:ext uri="{9D8B030D-6E8A-4147-A177-3AD203B41FA5}"/>
                  </a:extLst>
                </a:gridCol>
              </a:tblGrid>
              <a:tr h="1158775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14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7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25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Психиатры участковые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2828" name="Rectangle 2"/>
          <p:cNvSpPr>
            <a:spLocks noChangeArrowheads="1"/>
          </p:cNvSpPr>
          <p:nvPr/>
        </p:nvSpPr>
        <p:spPr bwMode="auto">
          <a:xfrm>
            <a:off x="1719263" y="947738"/>
            <a:ext cx="6573837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  <p:sp>
        <p:nvSpPr>
          <p:cNvPr id="32829" name="Line 67"/>
          <p:cNvSpPr>
            <a:spLocks noChangeShapeType="1"/>
          </p:cNvSpPr>
          <p:nvPr/>
        </p:nvSpPr>
        <p:spPr bwMode="auto">
          <a:xfrm flipH="1">
            <a:off x="6985000" y="5292725"/>
            <a:ext cx="414338" cy="3635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830" name="AutoShape 47"/>
          <p:cNvSpPr>
            <a:spLocks noChangeArrowheads="1"/>
          </p:cNvSpPr>
          <p:nvPr/>
        </p:nvSpPr>
        <p:spPr bwMode="gray">
          <a:xfrm rot="-3324788">
            <a:off x="7524750" y="4837113"/>
            <a:ext cx="731838" cy="81756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094" y="10228"/>
                </a:moveTo>
                <a:cubicBezTo>
                  <a:pt x="17796" y="6420"/>
                  <a:pt x="14619" y="3483"/>
                  <a:pt x="10800" y="3483"/>
                </a:cubicBezTo>
                <a:cubicBezTo>
                  <a:pt x="10762" y="3482"/>
                  <a:pt x="10724" y="3483"/>
                  <a:pt x="10687" y="3483"/>
                </a:cubicBezTo>
                <a:lnTo>
                  <a:pt x="10633" y="1"/>
                </a:lnTo>
                <a:cubicBezTo>
                  <a:pt x="10689" y="0"/>
                  <a:pt x="10744" y="-1"/>
                  <a:pt x="10800" y="0"/>
                </a:cubicBezTo>
                <a:cubicBezTo>
                  <a:pt x="16437" y="0"/>
                  <a:pt x="21126" y="4335"/>
                  <a:pt x="21566" y="9955"/>
                </a:cubicBezTo>
                <a:lnTo>
                  <a:pt x="24258" y="9744"/>
                </a:lnTo>
                <a:lnTo>
                  <a:pt x="20179" y="14520"/>
                </a:lnTo>
                <a:lnTo>
                  <a:pt x="15402" y="10439"/>
                </a:lnTo>
                <a:lnTo>
                  <a:pt x="18094" y="10228"/>
                </a:lnTo>
                <a:close/>
              </a:path>
            </a:pathLst>
          </a:custGeom>
          <a:solidFill>
            <a:srgbClr val="FF6600"/>
          </a:solidFill>
          <a:ln w="9525">
            <a:round/>
            <a:headEnd/>
            <a:tailEnd/>
          </a:ln>
          <a:scene3d>
            <a:camera prst="legacyPerspectiveBottom">
              <a:rot lat="1500000" lon="20399980" rev="0"/>
            </a:camera>
            <a:lightRig rig="legacyHarsh1" dir="t"/>
          </a:scene3d>
          <a:sp3d extrusionH="227000" prstMaterial="legacyPlastic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vert="eaVert" wrap="none" anchor="ctr">
            <a:flatTx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0465" name="Group 65"/>
          <p:cNvGraphicFramePr>
            <a:graphicFrameLocks noGrp="1"/>
          </p:cNvGraphicFramePr>
          <p:nvPr/>
        </p:nvGraphicFramePr>
        <p:xfrm>
          <a:off x="288925" y="1143000"/>
          <a:ext cx="8402638" cy="3535363"/>
        </p:xfrm>
        <a:graphic>
          <a:graphicData uri="http://schemas.openxmlformats.org/drawingml/2006/table">
            <a:tbl>
              <a:tblPr/>
              <a:tblGrid>
                <a:gridCol w="1389063">
                  <a:extLst>
                    <a:ext uri="{9D8B030D-6E8A-4147-A177-3AD203B41FA5}"/>
                  </a:extLst>
                </a:gridCol>
                <a:gridCol w="511175">
                  <a:extLst>
                    <a:ext uri="{9D8B030D-6E8A-4147-A177-3AD203B41FA5}"/>
                  </a:extLst>
                </a:gridCol>
                <a:gridCol w="584200">
                  <a:extLst>
                    <a:ext uri="{9D8B030D-6E8A-4147-A177-3AD203B41FA5}"/>
                  </a:extLst>
                </a:gridCol>
                <a:gridCol w="658812">
                  <a:extLst>
                    <a:ext uri="{9D8B030D-6E8A-4147-A177-3AD203B41FA5}"/>
                  </a:extLst>
                </a:gridCol>
                <a:gridCol w="655638">
                  <a:extLst>
                    <a:ext uri="{9D8B030D-6E8A-4147-A177-3AD203B41FA5}"/>
                  </a:extLst>
                </a:gridCol>
                <a:gridCol w="585787">
                  <a:extLst>
                    <a:ext uri="{9D8B030D-6E8A-4147-A177-3AD203B41FA5}"/>
                  </a:extLst>
                </a:gridCol>
                <a:gridCol w="655638">
                  <a:extLst>
                    <a:ext uri="{9D8B030D-6E8A-4147-A177-3AD203B41FA5}"/>
                  </a:extLst>
                </a:gridCol>
                <a:gridCol w="584200">
                  <a:extLst>
                    <a:ext uri="{9D8B030D-6E8A-4147-A177-3AD203B41FA5}"/>
                  </a:extLst>
                </a:gridCol>
                <a:gridCol w="1023937">
                  <a:extLst>
                    <a:ext uri="{9D8B030D-6E8A-4147-A177-3AD203B41FA5}"/>
                  </a:extLst>
                </a:gridCol>
                <a:gridCol w="877888">
                  <a:extLst>
                    <a:ext uri="{9D8B030D-6E8A-4147-A177-3AD203B41FA5}"/>
                  </a:extLst>
                </a:gridCol>
                <a:gridCol w="876300">
                  <a:extLst>
                    <a:ext uri="{9D8B030D-6E8A-4147-A177-3AD203B41FA5}"/>
                  </a:extLst>
                </a:gridCol>
              </a:tblGrid>
              <a:tr h="1158775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14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8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7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25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скорой медицинской помощи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 </a:t>
                      </a:r>
                    </a:p>
                  </a:txBody>
                  <a:tcPr marT="45690" marB="4569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3852" name="Rectangle 2"/>
          <p:cNvSpPr>
            <a:spLocks noChangeArrowheads="1"/>
          </p:cNvSpPr>
          <p:nvPr/>
        </p:nvSpPr>
        <p:spPr bwMode="auto">
          <a:xfrm>
            <a:off x="1600200" y="457200"/>
            <a:ext cx="5372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  <p:sp>
        <p:nvSpPr>
          <p:cNvPr id="22589" name="Rectangle 1538"/>
          <p:cNvSpPr>
            <a:spLocks noChangeArrowheads="1"/>
          </p:cNvSpPr>
          <p:nvPr/>
        </p:nvSpPr>
        <p:spPr bwMode="auto">
          <a:xfrm>
            <a:off x="290513" y="4841875"/>
            <a:ext cx="8369300" cy="13398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i="0" smtClean="0">
                <a:latin typeface="Times New Roman" panose="02020603050405020304" pitchFamily="18" charset="0"/>
              </a:rPr>
              <a:t>Врачи «скорой медицинской помощи», работающие в кабинетах неотложной помощи или в больницах скорой медицинской помощи указываются по графам «в амбулаторных условиях» или «в стационарных условиях» соответственно, при условии наличия должности «врач скорой медицинской помощи» в штатном расписании медицинской организации</a:t>
            </a:r>
          </a:p>
        </p:txBody>
      </p:sp>
      <p:sp>
        <p:nvSpPr>
          <p:cNvPr id="33854" name="Line 66"/>
          <p:cNvSpPr>
            <a:spLocks noChangeShapeType="1"/>
          </p:cNvSpPr>
          <p:nvPr/>
        </p:nvSpPr>
        <p:spPr bwMode="auto">
          <a:xfrm flipH="1">
            <a:off x="3556000" y="4360863"/>
            <a:ext cx="414338" cy="3635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855" name="Line 67"/>
          <p:cNvSpPr>
            <a:spLocks noChangeShapeType="1"/>
          </p:cNvSpPr>
          <p:nvPr/>
        </p:nvSpPr>
        <p:spPr bwMode="auto">
          <a:xfrm flipH="1">
            <a:off x="4022725" y="4368800"/>
            <a:ext cx="414338" cy="3635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856" name="Line 68"/>
          <p:cNvSpPr>
            <a:spLocks noChangeShapeType="1"/>
          </p:cNvSpPr>
          <p:nvPr/>
        </p:nvSpPr>
        <p:spPr bwMode="auto">
          <a:xfrm flipH="1">
            <a:off x="4564063" y="4368800"/>
            <a:ext cx="414337" cy="3635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857" name="Line 69"/>
          <p:cNvSpPr>
            <a:spLocks noChangeShapeType="1"/>
          </p:cNvSpPr>
          <p:nvPr/>
        </p:nvSpPr>
        <p:spPr bwMode="auto">
          <a:xfrm flipH="1">
            <a:off x="5240338" y="4386263"/>
            <a:ext cx="414337" cy="3635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858" name="Line 70"/>
          <p:cNvSpPr>
            <a:spLocks noChangeShapeType="1"/>
          </p:cNvSpPr>
          <p:nvPr/>
        </p:nvSpPr>
        <p:spPr bwMode="auto">
          <a:xfrm flipH="1">
            <a:off x="6850063" y="4386263"/>
            <a:ext cx="414337" cy="3635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859" name="Line 71"/>
          <p:cNvSpPr>
            <a:spLocks noChangeShapeType="1"/>
          </p:cNvSpPr>
          <p:nvPr/>
        </p:nvSpPr>
        <p:spPr bwMode="auto">
          <a:xfrm flipH="1">
            <a:off x="7739063" y="4403725"/>
            <a:ext cx="414337" cy="3635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1471" name="Group 111"/>
          <p:cNvGraphicFramePr>
            <a:graphicFrameLocks noGrp="1"/>
          </p:cNvGraphicFramePr>
          <p:nvPr/>
        </p:nvGraphicFramePr>
        <p:xfrm>
          <a:off x="260350" y="1423988"/>
          <a:ext cx="8532813" cy="3200400"/>
        </p:xfrm>
        <a:graphic>
          <a:graphicData uri="http://schemas.openxmlformats.org/drawingml/2006/table">
            <a:tbl>
              <a:tblPr/>
              <a:tblGrid>
                <a:gridCol w="1563688">
                  <a:extLst>
                    <a:ext uri="{9D8B030D-6E8A-4147-A177-3AD203B41FA5}"/>
                  </a:extLst>
                </a:gridCol>
                <a:gridCol w="479425">
                  <a:extLst>
                    <a:ext uri="{9D8B030D-6E8A-4147-A177-3AD203B41FA5}"/>
                  </a:extLst>
                </a:gridCol>
                <a:gridCol w="590550">
                  <a:extLst>
                    <a:ext uri="{9D8B030D-6E8A-4147-A177-3AD203B41FA5}"/>
                  </a:extLst>
                </a:gridCol>
                <a:gridCol w="628650">
                  <a:extLst>
                    <a:ext uri="{9D8B030D-6E8A-4147-A177-3AD203B41FA5}"/>
                  </a:extLst>
                </a:gridCol>
                <a:gridCol w="676275">
                  <a:extLst>
                    <a:ext uri="{9D8B030D-6E8A-4147-A177-3AD203B41FA5}"/>
                  </a:extLst>
                </a:gridCol>
                <a:gridCol w="611187">
                  <a:extLst>
                    <a:ext uri="{9D8B030D-6E8A-4147-A177-3AD203B41FA5}"/>
                  </a:extLst>
                </a:gridCol>
                <a:gridCol w="661988">
                  <a:extLst>
                    <a:ext uri="{9D8B030D-6E8A-4147-A177-3AD203B41FA5}"/>
                  </a:extLst>
                </a:gridCol>
                <a:gridCol w="596900">
                  <a:extLst>
                    <a:ext uri="{9D8B030D-6E8A-4147-A177-3AD203B41FA5}"/>
                  </a:extLst>
                </a:gridCol>
                <a:gridCol w="827087">
                  <a:extLst>
                    <a:ext uri="{9D8B030D-6E8A-4147-A177-3AD203B41FA5}"/>
                  </a:extLst>
                </a:gridCol>
                <a:gridCol w="949325">
                  <a:extLst>
                    <a:ext uri="{9D8B030D-6E8A-4147-A177-3AD203B41FA5}"/>
                  </a:extLst>
                </a:gridCol>
                <a:gridCol w="947738">
                  <a:extLst>
                    <a:ext uri="{9D8B030D-6E8A-4147-A177-3AD203B41FA5}"/>
                  </a:extLst>
                </a:gridCol>
              </a:tblGrid>
              <a:tr h="1228724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762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508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2226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2226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врачи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4876" name="Rectangle 1538"/>
          <p:cNvSpPr>
            <a:spLocks noChangeArrowheads="1"/>
          </p:cNvSpPr>
          <p:nvPr/>
        </p:nvSpPr>
        <p:spPr bwMode="auto">
          <a:xfrm>
            <a:off x="1433513" y="4913313"/>
            <a:ext cx="6362700" cy="763587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i="0">
                <a:latin typeface="Times New Roman" pitchFamily="18" charset="0"/>
              </a:rPr>
              <a:t>Ошибка: включаются должности отсутствующие в Номенклатуре должностей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i="0">
                <a:latin typeface="Times New Roman" pitchFamily="18" charset="0"/>
              </a:rPr>
              <a:t>(произвольно наименованные)</a:t>
            </a:r>
          </a:p>
        </p:txBody>
      </p:sp>
      <p:sp>
        <p:nvSpPr>
          <p:cNvPr id="34877" name="Rectangle 2"/>
          <p:cNvSpPr>
            <a:spLocks noChangeArrowheads="1"/>
          </p:cNvSpPr>
          <p:nvPr/>
        </p:nvSpPr>
        <p:spPr bwMode="auto">
          <a:xfrm>
            <a:off x="1600200" y="457200"/>
            <a:ext cx="5372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838200" indent="-8382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800" i="0">
                <a:latin typeface="Times New Roman" pitchFamily="18" charset="0"/>
              </a:rPr>
              <a:t>Таблица 1100. Должности и физические лица медицинской 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2555" name="Group 107"/>
          <p:cNvGraphicFramePr>
            <a:graphicFrameLocks noGrp="1"/>
          </p:cNvGraphicFramePr>
          <p:nvPr/>
        </p:nvGraphicFramePr>
        <p:xfrm>
          <a:off x="252413" y="363538"/>
          <a:ext cx="8672512" cy="5843587"/>
        </p:xfrm>
        <a:graphic>
          <a:graphicData uri="http://schemas.openxmlformats.org/drawingml/2006/table">
            <a:tbl>
              <a:tblPr/>
              <a:tblGrid>
                <a:gridCol w="1462087">
                  <a:extLst>
                    <a:ext uri="{9D8B030D-6E8A-4147-A177-3AD203B41FA5}"/>
                  </a:extLst>
                </a:gridCol>
                <a:gridCol w="512763">
                  <a:extLst>
                    <a:ext uri="{9D8B030D-6E8A-4147-A177-3AD203B41FA5}"/>
                  </a:extLst>
                </a:gridCol>
                <a:gridCol w="439737">
                  <a:extLst>
                    <a:ext uri="{9D8B030D-6E8A-4147-A177-3AD203B41FA5}"/>
                  </a:extLst>
                </a:gridCol>
                <a:gridCol w="560388">
                  <a:extLst>
                    <a:ext uri="{9D8B030D-6E8A-4147-A177-3AD203B41FA5}"/>
                  </a:extLst>
                </a:gridCol>
                <a:gridCol w="604837">
                  <a:extLst>
                    <a:ext uri="{9D8B030D-6E8A-4147-A177-3AD203B41FA5}"/>
                  </a:extLst>
                </a:gridCol>
                <a:gridCol w="546100">
                  <a:extLst>
                    <a:ext uri="{9D8B030D-6E8A-4147-A177-3AD203B41FA5}"/>
                  </a:extLst>
                </a:gridCol>
                <a:gridCol w="588963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1458912">
                  <a:extLst>
                    <a:ext uri="{9D8B030D-6E8A-4147-A177-3AD203B41FA5}"/>
                  </a:extLst>
                </a:gridCol>
                <a:gridCol w="922338">
                  <a:extLst>
                    <a:ext uri="{9D8B030D-6E8A-4147-A177-3AD203B41FA5}"/>
                  </a:extLst>
                </a:gridCol>
                <a:gridCol w="1042987">
                  <a:extLst>
                    <a:ext uri="{9D8B030D-6E8A-4147-A177-3AD203B41FA5}"/>
                  </a:extLst>
                </a:gridCol>
              </a:tblGrid>
              <a:tr h="884238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85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61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89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842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врачей (стр.1):                                                   врачи клинических  специальностей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826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работают на основной работе в организациях подчинения: федерального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58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субъектов Российской Федерации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58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два и более сертификатов специалиста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5696" name="AutoShape 627"/>
          <p:cNvSpPr>
            <a:spLocks noChangeArrowheads="1"/>
          </p:cNvSpPr>
          <p:nvPr/>
        </p:nvSpPr>
        <p:spPr bwMode="auto">
          <a:xfrm>
            <a:off x="2257425" y="4906963"/>
            <a:ext cx="6553200" cy="642937"/>
          </a:xfrm>
          <a:prstGeom prst="wedgeRoundRectCallout">
            <a:avLst>
              <a:gd name="adj1" fmla="val 7148"/>
              <a:gd name="adj2" fmla="val 116912"/>
              <a:gd name="adj3" fmla="val 16667"/>
            </a:avLst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600" i="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Указываются сведения о числе физических лиц врачей, имеющих два и более сертификатов</a:t>
            </a:r>
          </a:p>
        </p:txBody>
      </p:sp>
      <p:sp>
        <p:nvSpPr>
          <p:cNvPr id="25697" name="Rectangle 628"/>
          <p:cNvSpPr>
            <a:spLocks noChangeArrowheads="1"/>
          </p:cNvSpPr>
          <p:nvPr/>
        </p:nvSpPr>
        <p:spPr bwMode="auto">
          <a:xfrm>
            <a:off x="2259013" y="3924300"/>
            <a:ext cx="6591300" cy="8731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строк 124 и 125 равна строке 1. По подчиненности (федеральные учреждения, подчинение субъекта РФ) медицинские организации распределяются по состоянию на конец отчетного года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endParaRPr lang="ru-RU" altLang="ru-RU" sz="1600" i="0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98" name="Rectangle 629"/>
          <p:cNvSpPr>
            <a:spLocks noChangeArrowheads="1"/>
          </p:cNvSpPr>
          <p:nvPr/>
        </p:nvSpPr>
        <p:spPr bwMode="auto">
          <a:xfrm>
            <a:off x="2279650" y="2921000"/>
            <a:ext cx="6607175" cy="762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i="0" dirty="0" smtClean="0">
                <a:latin typeface="Times New Roman" panose="02020603050405020304" pitchFamily="18" charset="0"/>
              </a:rPr>
              <a:t>Сведения в строке 123 не могут превышать значения, указанные в строке 1 (всего). Заполняется вся строка по графам 3-17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idx="4294967295"/>
          </p:nvPr>
        </p:nvSpPr>
        <p:spPr>
          <a:xfrm>
            <a:off x="838200" y="906463"/>
            <a:ext cx="8305800" cy="5502275"/>
          </a:xfrm>
        </p:spPr>
        <p:txBody>
          <a:bodyPr lIns="0" rIns="0"/>
          <a:lstStyle/>
          <a:p>
            <a:pPr marL="90488" indent="-90488" eaLnBrk="1" hangingPunct="1">
              <a:lnSpc>
                <a:spcPct val="70000"/>
              </a:lnSpc>
            </a:pPr>
            <a:r>
              <a:rPr lang="ru-RU" altLang="ru-RU" sz="2800" b="1" smtClean="0">
                <a:solidFill>
                  <a:schemeClr val="tx2"/>
                </a:solidFill>
                <a:latin typeface="Times New Roman" pitchFamily="18" charset="0"/>
              </a:rPr>
              <a:t>к врачам клинических специальностей относятся (строка 123): </a:t>
            </a:r>
          </a:p>
          <a:p>
            <a:pPr marL="90488" indent="-90488" eaLnBrk="1" hangingPunct="1">
              <a:buFontTx/>
              <a:buNone/>
            </a:pPr>
            <a:r>
              <a:rPr lang="ru-RU" altLang="ru-RU" sz="2000" smtClean="0">
                <a:solidFill>
                  <a:srgbClr val="FF0000"/>
                </a:solidFill>
                <a:latin typeface="Times New Roman" pitchFamily="18" charset="0"/>
              </a:rPr>
              <a:t>терапевты, пульмонологи, кардиологи, детские кардиологи, ревматологи, гастроэнтерологи, нефрологи, диабетологи, эндокринологи, эндокринологи детские, аллергологи- иммунологи, гематологи, профпатологи, онкологи, онкологи детские, хирурги, хирурги детские, нейрохирурги, хирурги пластические, сердечно-сосудистые хирурги, торакальные хирурги, травматологи-ортопеды, урологи, урологи-андрологи детские, колопроктологи, челюстно-лицевые хирурги, акушеры-гинекологи, педиатры, неонатологи, офтальмологи, оториноларингологи, фтизиатры, неврологи, психиатры, психиатры детские, психиатры подростковые, гериатры, психиатры-наркологи, дерматовенерологи, врачи скорой медицинской помощи, инфекционисты, врачи общей практики (семейные), врачи по рентгенэндоваскулярной диагностике и лечению, </a:t>
            </a:r>
            <a:r>
              <a:rPr lang="ru-RU" altLang="ru-RU" sz="2000" b="1" smtClean="0">
                <a:solidFill>
                  <a:srgbClr val="FF0000"/>
                </a:solidFill>
                <a:latin typeface="Times New Roman" pitchFamily="18" charset="0"/>
              </a:rPr>
              <a:t>врачи здравпунктов, врачи приемного отделения, по медицинской реабилитации, </a:t>
            </a:r>
          </a:p>
          <a:p>
            <a:pPr marL="90488" indent="-90488" eaLnBrk="1" hangingPunct="1">
              <a:buFontTx/>
              <a:buNone/>
            </a:pPr>
            <a:r>
              <a:rPr lang="ru-RU" altLang="ru-RU" sz="200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altLang="ru-RU" sz="2000" b="1" smtClean="0">
                <a:solidFill>
                  <a:srgbClr val="FF0000"/>
                </a:solidFill>
                <a:latin typeface="Times New Roman" pitchFamily="18" charset="0"/>
              </a:rPr>
              <a:t>врачи токсикологи (добавлены</a:t>
            </a:r>
            <a:r>
              <a:rPr lang="ru-RU" altLang="ru-RU" sz="2000" b="1" smtClean="0">
                <a:solidFill>
                  <a:schemeClr val="tx2"/>
                </a:solidFill>
                <a:latin typeface="Times New Roman" pitchFamily="18" charset="0"/>
              </a:rPr>
              <a:t>)</a:t>
            </a:r>
          </a:p>
          <a:p>
            <a:pPr marL="90488" indent="-90488"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altLang="ru-RU" sz="2400" smtClean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90513" name="AutoShape 17"/>
          <p:cNvSpPr>
            <a:spLocks noChangeArrowheads="1"/>
          </p:cNvSpPr>
          <p:nvPr/>
        </p:nvSpPr>
        <p:spPr bwMode="auto">
          <a:xfrm>
            <a:off x="576263" y="6010275"/>
            <a:ext cx="4627562" cy="396875"/>
          </a:xfrm>
          <a:prstGeom prst="roundRect">
            <a:avLst>
              <a:gd name="adj" fmla="val 16667"/>
            </a:avLst>
          </a:prstGeom>
          <a:noFill/>
          <a:ln w="63500">
            <a:solidFill>
              <a:schemeClr val="folHlink"/>
            </a:solidFill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/>
          <a:lstStyle/>
          <a:p>
            <a:pPr algn="r" eaLnBrk="1" hangingPunct="1">
              <a:defRPr/>
            </a:pPr>
            <a:endParaRPr lang="ru-RU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4696" name="Group 200"/>
          <p:cNvGraphicFramePr>
            <a:graphicFrameLocks noGrp="1"/>
          </p:cNvGraphicFramePr>
          <p:nvPr/>
        </p:nvGraphicFramePr>
        <p:xfrm>
          <a:off x="257175" y="454025"/>
          <a:ext cx="8734425" cy="6181725"/>
        </p:xfrm>
        <a:graphic>
          <a:graphicData uri="http://schemas.openxmlformats.org/drawingml/2006/table">
            <a:tbl>
              <a:tblPr/>
              <a:tblGrid>
                <a:gridCol w="2235200">
                  <a:extLst>
                    <a:ext uri="{9D8B030D-6E8A-4147-A177-3AD203B41FA5}"/>
                  </a:extLst>
                </a:gridCol>
                <a:gridCol w="449263">
                  <a:extLst>
                    <a:ext uri="{9D8B030D-6E8A-4147-A177-3AD203B41FA5}"/>
                  </a:extLst>
                </a:gridCol>
                <a:gridCol w="485775">
                  <a:extLst>
                    <a:ext uri="{9D8B030D-6E8A-4147-A177-3AD203B41FA5}"/>
                  </a:extLst>
                </a:gridCol>
                <a:gridCol w="519112">
                  <a:extLst>
                    <a:ext uri="{9D8B030D-6E8A-4147-A177-3AD203B41FA5}"/>
                  </a:extLst>
                </a:gridCol>
                <a:gridCol w="679450">
                  <a:extLst>
                    <a:ext uri="{9D8B030D-6E8A-4147-A177-3AD203B41FA5}"/>
                  </a:extLst>
                </a:gridCol>
                <a:gridCol w="523875">
                  <a:extLst>
                    <a:ext uri="{9D8B030D-6E8A-4147-A177-3AD203B41FA5}"/>
                  </a:extLst>
                </a:gridCol>
                <a:gridCol w="679450">
                  <a:extLst>
                    <a:ext uri="{9D8B030D-6E8A-4147-A177-3AD203B41FA5}"/>
                  </a:extLst>
                </a:gridCol>
                <a:gridCol w="601663">
                  <a:extLst>
                    <a:ext uri="{9D8B030D-6E8A-4147-A177-3AD203B41FA5}"/>
                  </a:extLst>
                </a:gridCol>
                <a:gridCol w="828675">
                  <a:extLst>
                    <a:ext uri="{9D8B030D-6E8A-4147-A177-3AD203B41FA5}"/>
                  </a:extLst>
                </a:gridCol>
                <a:gridCol w="828675">
                  <a:extLst>
                    <a:ext uri="{9D8B030D-6E8A-4147-A177-3AD203B41FA5}"/>
                  </a:extLst>
                </a:gridCol>
                <a:gridCol w="903287">
                  <a:extLst>
                    <a:ext uri="{9D8B030D-6E8A-4147-A177-3AD203B41FA5}"/>
                  </a:extLst>
                </a:gridCol>
              </a:tblGrid>
              <a:tr h="822958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400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714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431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7617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Специалисты с высшим немедицинским образованием 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всего: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специалисты: биологи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7935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инструкторы-методисты по  лечебной физкультуре 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93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логопеды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49803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49803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медицинские физики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психологи медицинские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судебные эксперты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химики-эксперты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047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зоолог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эксперт-физик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</a:t>
                      </a: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эмбриолог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094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энтомолог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9" marB="4571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8080" name="Rectangle 915"/>
          <p:cNvSpPr>
            <a:spLocks noChangeArrowheads="1"/>
          </p:cNvSpPr>
          <p:nvPr/>
        </p:nvSpPr>
        <p:spPr bwMode="auto">
          <a:xfrm>
            <a:off x="3040063" y="2860675"/>
            <a:ext cx="5745162" cy="80645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600" i="0">
                <a:latin typeface="Times New Roman" pitchFamily="18" charset="0"/>
              </a:rPr>
              <a:t>В строку 127 не включаются сведения о специалистах с высшим немедицинским образованием, занимающих врачебные должности</a:t>
            </a:r>
          </a:p>
        </p:txBody>
      </p:sp>
      <p:sp>
        <p:nvSpPr>
          <p:cNvPr id="38081" name="Rectangle 917"/>
          <p:cNvSpPr>
            <a:spLocks noChangeArrowheads="1"/>
          </p:cNvSpPr>
          <p:nvPr/>
        </p:nvSpPr>
        <p:spPr bwMode="auto">
          <a:xfrm>
            <a:off x="3125788" y="3902075"/>
            <a:ext cx="5586412" cy="55245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600" i="0">
                <a:latin typeface="Times New Roman" pitchFamily="18" charset="0"/>
              </a:rPr>
              <a:t>Строка 127 равна сумме строк с 128 по 138</a:t>
            </a:r>
          </a:p>
        </p:txBody>
      </p:sp>
      <p:sp>
        <p:nvSpPr>
          <p:cNvPr id="3" name="Выноска со стрелкой вправо 2"/>
          <p:cNvSpPr/>
          <p:nvPr/>
        </p:nvSpPr>
        <p:spPr>
          <a:xfrm>
            <a:off x="2978150" y="5500688"/>
            <a:ext cx="685800" cy="1082675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b="0" i="0"/>
          </a:p>
        </p:txBody>
      </p:sp>
      <p:sp>
        <p:nvSpPr>
          <p:cNvPr id="38083" name="Rectangle 917"/>
          <p:cNvSpPr>
            <a:spLocks noChangeArrowheads="1"/>
          </p:cNvSpPr>
          <p:nvPr/>
        </p:nvSpPr>
        <p:spPr bwMode="auto">
          <a:xfrm>
            <a:off x="3706813" y="5795963"/>
            <a:ext cx="5087937" cy="396875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600" i="0">
                <a:solidFill>
                  <a:srgbClr val="FF0000"/>
                </a:solidFill>
                <a:latin typeface="Times New Roman" pitchFamily="18" charset="0"/>
              </a:rPr>
              <a:t>ВНИМАНИЕ!</a:t>
            </a:r>
            <a:r>
              <a:rPr lang="ru-RU" altLang="ru-RU" sz="1600" i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ru-RU" altLang="ru-RU" sz="1600" i="0">
                <a:solidFill>
                  <a:srgbClr val="0070C0"/>
                </a:solidFill>
                <a:latin typeface="Times New Roman" pitchFamily="18" charset="0"/>
              </a:rPr>
              <a:t>Добавлены строки 135,136,137,138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6662" name="Group 118"/>
          <p:cNvGraphicFramePr>
            <a:graphicFrameLocks noGrp="1"/>
          </p:cNvGraphicFramePr>
          <p:nvPr/>
        </p:nvGraphicFramePr>
        <p:xfrm>
          <a:off x="361950" y="263525"/>
          <a:ext cx="8501063" cy="5895975"/>
        </p:xfrm>
        <a:graphic>
          <a:graphicData uri="http://schemas.openxmlformats.org/drawingml/2006/table">
            <a:tbl>
              <a:tblPr/>
              <a:tblGrid>
                <a:gridCol w="1831975">
                  <a:extLst>
                    <a:ext uri="{9D8B030D-6E8A-4147-A177-3AD203B41FA5}"/>
                  </a:extLst>
                </a:gridCol>
                <a:gridCol w="439738">
                  <a:extLst>
                    <a:ext uri="{9D8B030D-6E8A-4147-A177-3AD203B41FA5}"/>
                  </a:extLst>
                </a:gridCol>
                <a:gridCol w="587375">
                  <a:extLst>
                    <a:ext uri="{9D8B030D-6E8A-4147-A177-3AD203B41FA5}"/>
                  </a:extLst>
                </a:gridCol>
                <a:gridCol w="731837">
                  <a:extLst>
                    <a:ext uri="{9D8B030D-6E8A-4147-A177-3AD203B41FA5}"/>
                  </a:extLst>
                </a:gridCol>
                <a:gridCol w="585788">
                  <a:extLst>
                    <a:ext uri="{9D8B030D-6E8A-4147-A177-3AD203B41FA5}"/>
                  </a:extLst>
                </a:gridCol>
                <a:gridCol w="512762">
                  <a:extLst>
                    <a:ext uri="{9D8B030D-6E8A-4147-A177-3AD203B41FA5}"/>
                  </a:extLst>
                </a:gridCol>
                <a:gridCol w="733425">
                  <a:extLst>
                    <a:ext uri="{9D8B030D-6E8A-4147-A177-3AD203B41FA5}"/>
                  </a:extLst>
                </a:gridCol>
                <a:gridCol w="660400">
                  <a:extLst>
                    <a:ext uri="{9D8B030D-6E8A-4147-A177-3AD203B41FA5}"/>
                  </a:extLst>
                </a:gridCol>
                <a:gridCol w="731838">
                  <a:extLst>
                    <a:ext uri="{9D8B030D-6E8A-4147-A177-3AD203B41FA5}"/>
                  </a:extLst>
                </a:gridCol>
                <a:gridCol w="879475">
                  <a:extLst>
                    <a:ext uri="{9D8B030D-6E8A-4147-A177-3AD203B41FA5}"/>
                  </a:extLst>
                </a:gridCol>
                <a:gridCol w="806450">
                  <a:extLst>
                    <a:ext uri="{9D8B030D-6E8A-4147-A177-3AD203B41FA5}"/>
                  </a:extLst>
                </a:gridCol>
              </a:tblGrid>
              <a:tr h="822970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400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333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9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752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медперсонал </a:t>
                      </a: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94455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из них: в организациях, расположенных в сельской местности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97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работают на основной работе в организациях подчинения:</a:t>
                      </a: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федерального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752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субъектов Российской Федерации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79215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организаторы сестринского дела </a:t>
                      </a: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(из стр. 143)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1401D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Заполняется вся строка</a:t>
                      </a: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9018" name="Rectangle 694"/>
          <p:cNvSpPr>
            <a:spLocks noChangeArrowheads="1"/>
          </p:cNvSpPr>
          <p:nvPr/>
        </p:nvSpPr>
        <p:spPr bwMode="auto">
          <a:xfrm>
            <a:off x="2827338" y="3944938"/>
            <a:ext cx="5848350" cy="3048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i="0">
                <a:latin typeface="Times New Roman" pitchFamily="18" charset="0"/>
              </a:rPr>
              <a:t>Сумма строк 145 и 146 равна строке 143</a:t>
            </a:r>
          </a:p>
        </p:txBody>
      </p:sp>
      <p:sp>
        <p:nvSpPr>
          <p:cNvPr id="39019" name="Rectangle 719"/>
          <p:cNvSpPr>
            <a:spLocks noChangeArrowheads="1"/>
          </p:cNvSpPr>
          <p:nvPr/>
        </p:nvSpPr>
        <p:spPr bwMode="auto">
          <a:xfrm>
            <a:off x="2870200" y="4333875"/>
            <a:ext cx="5899150" cy="1050925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600" i="0">
                <a:latin typeface="Times New Roman" pitchFamily="18" charset="0"/>
              </a:rPr>
              <a:t>Показываются специалисты с высшим или средним медицинским образованием, имеющие данную специальность, независимо от должности, которую они занимают в среднем медперсонале</a:t>
            </a:r>
          </a:p>
        </p:txBody>
      </p:sp>
      <p:sp>
        <p:nvSpPr>
          <p:cNvPr id="39020" name="Line 720"/>
          <p:cNvSpPr>
            <a:spLocks noChangeShapeType="1"/>
          </p:cNvSpPr>
          <p:nvPr/>
        </p:nvSpPr>
        <p:spPr bwMode="auto">
          <a:xfrm flipV="1">
            <a:off x="2513013" y="5249863"/>
            <a:ext cx="560387" cy="877887"/>
          </a:xfrm>
          <a:prstGeom prst="line">
            <a:avLst/>
          </a:prstGeom>
          <a:noFill/>
          <a:ln w="730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021" name="Rectangle 721"/>
          <p:cNvSpPr>
            <a:spLocks noChangeArrowheads="1"/>
          </p:cNvSpPr>
          <p:nvPr/>
        </p:nvSpPr>
        <p:spPr bwMode="auto">
          <a:xfrm>
            <a:off x="2803525" y="2652713"/>
            <a:ext cx="5908675" cy="10668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i="0">
                <a:latin typeface="Times New Roman" pitchFamily="18" charset="0"/>
              </a:rPr>
              <a:t>Медицинских сестер с высшим медицинским образованием, занимающих должности </a:t>
            </a:r>
            <a:r>
              <a:rPr lang="ru-RU" altLang="ru-RU" sz="2000" i="0">
                <a:latin typeface="Times New Roman" pitchFamily="18" charset="0"/>
              </a:rPr>
              <a:t>врачей-методистов или врачей-статистиков</a:t>
            </a:r>
            <a:r>
              <a:rPr lang="ru-RU" altLang="ru-RU" sz="2000" b="0" i="0">
                <a:latin typeface="Times New Roman" pitchFamily="18" charset="0"/>
              </a:rPr>
              <a:t> </a:t>
            </a:r>
            <a:r>
              <a:rPr lang="ru-RU" altLang="ru-RU" sz="1800" i="0">
                <a:latin typeface="Times New Roman" pitchFamily="18" charset="0"/>
              </a:rPr>
              <a:t>в строку 143 не включать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8719" name="Group 127"/>
          <p:cNvGraphicFramePr>
            <a:graphicFrameLocks noGrp="1"/>
          </p:cNvGraphicFramePr>
          <p:nvPr/>
        </p:nvGraphicFramePr>
        <p:xfrm>
          <a:off x="284163" y="777875"/>
          <a:ext cx="8499475" cy="5799138"/>
        </p:xfrm>
        <a:graphic>
          <a:graphicData uri="http://schemas.openxmlformats.org/drawingml/2006/table">
            <a:tbl>
              <a:tblPr/>
              <a:tblGrid>
                <a:gridCol w="1597025">
                  <a:extLst>
                    <a:ext uri="{9D8B030D-6E8A-4147-A177-3AD203B41FA5}"/>
                  </a:extLst>
                </a:gridCol>
                <a:gridCol w="477837">
                  <a:extLst>
                    <a:ext uri="{9D8B030D-6E8A-4147-A177-3AD203B41FA5}"/>
                  </a:extLst>
                </a:gridCol>
                <a:gridCol w="758825">
                  <a:extLst>
                    <a:ext uri="{9D8B030D-6E8A-4147-A177-3AD203B41FA5}"/>
                  </a:extLst>
                </a:gridCol>
                <a:gridCol w="727075">
                  <a:extLst>
                    <a:ext uri="{9D8B030D-6E8A-4147-A177-3AD203B41FA5}"/>
                  </a:extLst>
                </a:gridCol>
                <a:gridCol w="581025">
                  <a:extLst>
                    <a:ext uri="{9D8B030D-6E8A-4147-A177-3AD203B41FA5}"/>
                  </a:extLst>
                </a:gridCol>
                <a:gridCol w="652463">
                  <a:extLst>
                    <a:ext uri="{9D8B030D-6E8A-4147-A177-3AD203B41FA5}"/>
                  </a:extLst>
                </a:gridCol>
                <a:gridCol w="581025">
                  <a:extLst>
                    <a:ext uri="{9D8B030D-6E8A-4147-A177-3AD203B41FA5}"/>
                  </a:extLst>
                </a:gridCol>
                <a:gridCol w="654050">
                  <a:extLst>
                    <a:ext uri="{9D8B030D-6E8A-4147-A177-3AD203B41FA5}"/>
                  </a:extLst>
                </a:gridCol>
                <a:gridCol w="873125">
                  <a:extLst>
                    <a:ext uri="{9D8B030D-6E8A-4147-A177-3AD203B41FA5}"/>
                  </a:extLst>
                </a:gridCol>
                <a:gridCol w="796925">
                  <a:extLst>
                    <a:ext uri="{9D8B030D-6E8A-4147-A177-3AD203B41FA5}"/>
                  </a:extLst>
                </a:gridCol>
                <a:gridCol w="800100">
                  <a:extLst>
                    <a:ext uri="{9D8B030D-6E8A-4147-A177-3AD203B41FA5}"/>
                  </a:extLst>
                </a:gridCol>
              </a:tblGrid>
              <a:tr h="1082675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873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92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9368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858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среднего медперсонала </a:t>
                      </a: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(стр. 143): 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368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акушерки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921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гигиенисты стоматологические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368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заведующие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89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заведующие фельдшерско-акушерским пунктом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368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52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помощники  врачей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0058" name="Rectangle 719"/>
          <p:cNvSpPr>
            <a:spLocks noChangeArrowheads="1"/>
          </p:cNvSpPr>
          <p:nvPr/>
        </p:nvSpPr>
        <p:spPr bwMode="auto">
          <a:xfrm>
            <a:off x="2527300" y="3490913"/>
            <a:ext cx="6189663" cy="1371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400" i="0" u="sng">
                <a:latin typeface="Times New Roman" pitchFamily="18" charset="0"/>
              </a:rPr>
              <a:t>в строке 150</a:t>
            </a:r>
            <a:r>
              <a:rPr lang="ru-RU" altLang="ru-RU" sz="1400" i="0">
                <a:latin typeface="Times New Roman" pitchFamily="18" charset="0"/>
              </a:rPr>
              <a:t> указывать следующие должности: заведующий молочной кухней; заведующий здравпунктом–фельдшер (медицинская сестра);заведующий ФАП– фельдшер (акушер, медицинская сестра); заведующий кабинетом медпрофилактики– фельдшер (медицинская сестра); заведующий отделом, отделением, лабораторией, кабинетом зубопротезирования </a:t>
            </a:r>
          </a:p>
        </p:txBody>
      </p:sp>
      <p:sp>
        <p:nvSpPr>
          <p:cNvPr id="40059" name="Rectangle 804"/>
          <p:cNvSpPr>
            <a:spLocks noChangeArrowheads="1"/>
          </p:cNvSpPr>
          <p:nvPr/>
        </p:nvSpPr>
        <p:spPr bwMode="auto">
          <a:xfrm>
            <a:off x="2493963" y="5275263"/>
            <a:ext cx="6273800" cy="130175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400" i="0" u="sng">
                <a:latin typeface="Times New Roman" pitchFamily="18" charset="0"/>
              </a:rPr>
              <a:t>в строке 202</a:t>
            </a:r>
            <a:r>
              <a:rPr lang="ru-RU" altLang="ru-RU" sz="1400" i="0">
                <a:latin typeface="Times New Roman" pitchFamily="18" charset="0"/>
              </a:rPr>
              <a:t> указывать должности помощников: врача- эпидемиолога, врача-паразитолога, врача по гигиене детей и подростков, врача по гигиене питания, врача по гигиене труда, врача по гигиеническому воспитанию, врача по коммунальной гигиене, врача по общей гигиене, врача по радиационной гигиене, помощник энтомолога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2803" name="Group 115"/>
          <p:cNvGraphicFramePr>
            <a:graphicFrameLocks noGrp="1"/>
          </p:cNvGraphicFramePr>
          <p:nvPr/>
        </p:nvGraphicFramePr>
        <p:xfrm>
          <a:off x="219075" y="217488"/>
          <a:ext cx="8691563" cy="6145212"/>
        </p:xfrm>
        <a:graphic>
          <a:graphicData uri="http://schemas.openxmlformats.org/drawingml/2006/table">
            <a:tbl>
              <a:tblPr/>
              <a:tblGrid>
                <a:gridCol w="1798638">
                  <a:extLst>
                    <a:ext uri="{9D8B030D-6E8A-4147-A177-3AD203B41FA5}"/>
                  </a:extLst>
                </a:gridCol>
                <a:gridCol w="523875">
                  <a:extLst>
                    <a:ext uri="{9D8B030D-6E8A-4147-A177-3AD203B41FA5}"/>
                  </a:extLst>
                </a:gridCol>
                <a:gridCol w="598487">
                  <a:extLst>
                    <a:ext uri="{9D8B030D-6E8A-4147-A177-3AD203B41FA5}"/>
                  </a:extLst>
                </a:gridCol>
                <a:gridCol w="674688">
                  <a:extLst>
                    <a:ext uri="{9D8B030D-6E8A-4147-A177-3AD203B41FA5}"/>
                  </a:extLst>
                </a:gridCol>
                <a:gridCol w="598487">
                  <a:extLst>
                    <a:ext uri="{9D8B030D-6E8A-4147-A177-3AD203B41FA5}"/>
                  </a:extLst>
                </a:gridCol>
                <a:gridCol w="676275">
                  <a:extLst>
                    <a:ext uri="{9D8B030D-6E8A-4147-A177-3AD203B41FA5}"/>
                  </a:extLst>
                </a:gridCol>
                <a:gridCol w="600075">
                  <a:extLst>
                    <a:ext uri="{9D8B030D-6E8A-4147-A177-3AD203B41FA5}"/>
                  </a:extLst>
                </a:gridCol>
                <a:gridCol w="600075">
                  <a:extLst>
                    <a:ext uri="{9D8B030D-6E8A-4147-A177-3AD203B41FA5}"/>
                  </a:extLst>
                </a:gridCol>
                <a:gridCol w="898525">
                  <a:extLst>
                    <a:ext uri="{9D8B030D-6E8A-4147-A177-3AD203B41FA5}"/>
                  </a:extLst>
                </a:gridCol>
                <a:gridCol w="822325">
                  <a:extLst>
                    <a:ext uri="{9D8B030D-6E8A-4147-A177-3AD203B41FA5}"/>
                  </a:extLst>
                </a:gridCol>
                <a:gridCol w="900113">
                  <a:extLst>
                    <a:ext uri="{9D8B030D-6E8A-4147-A177-3AD203B41FA5}"/>
                  </a:extLst>
                </a:gridCol>
              </a:tblGrid>
              <a:tr h="1158938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401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08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1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81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Фармацевты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0588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работают на основной работе в организациях подчинения: федерального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339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субъектов РФ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755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аптечных организациях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37167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0044" name="Rectangle 1245"/>
          <p:cNvSpPr>
            <a:spLocks noChangeArrowheads="1"/>
          </p:cNvSpPr>
          <p:nvPr/>
        </p:nvSpPr>
        <p:spPr bwMode="auto">
          <a:xfrm>
            <a:off x="2613025" y="2876550"/>
            <a:ext cx="6192838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342900" indent="-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800" i="0" smtClean="0">
                <a:latin typeface="Times New Roman" panose="02020603050405020304" pitchFamily="18" charset="0"/>
              </a:rPr>
              <a:t>Строка 213 должна быть равна сумме строк 214 и 215</a:t>
            </a:r>
          </a:p>
        </p:txBody>
      </p:sp>
      <p:sp>
        <p:nvSpPr>
          <p:cNvPr id="41069" name="Rectangle 1249"/>
          <p:cNvSpPr>
            <a:spLocks noChangeArrowheads="1"/>
          </p:cNvSpPr>
          <p:nvPr/>
        </p:nvSpPr>
        <p:spPr bwMode="auto">
          <a:xfrm>
            <a:off x="2581275" y="3617913"/>
            <a:ext cx="6259513" cy="914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800" i="0">
                <a:solidFill>
                  <a:schemeClr val="bg1"/>
                </a:solidFill>
                <a:latin typeface="Times New Roman" pitchFamily="18" charset="0"/>
              </a:rPr>
              <a:t>По строке 216 указываются сведения в случае, если такие организации есть в подчинении субъекта или в подчинении Минздрава России</a:t>
            </a:r>
          </a:p>
        </p:txBody>
      </p:sp>
      <p:sp>
        <p:nvSpPr>
          <p:cNvPr id="41070" name="Rectangle 1252"/>
          <p:cNvSpPr>
            <a:spLocks noChangeArrowheads="1"/>
          </p:cNvSpPr>
          <p:nvPr/>
        </p:nvSpPr>
        <p:spPr bwMode="auto">
          <a:xfrm>
            <a:off x="446088" y="5267325"/>
            <a:ext cx="8361362" cy="769938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800" i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ВНИМАНИЕ! </a:t>
            </a:r>
            <a:r>
              <a:rPr lang="ru-RU" altLang="ru-RU" sz="1800" i="0">
                <a:latin typeface="Times New Roman" pitchFamily="18" charset="0"/>
                <a:cs typeface="Times New Roman" pitchFamily="18" charset="0"/>
              </a:rPr>
              <a:t>Удалена строка «Инструкторы по лечебной физкультуре (без среднего медицинского образования)» (ранее строка 213, ф.№30 за 2017 год)</a:t>
            </a:r>
          </a:p>
        </p:txBody>
      </p:sp>
      <p:sp>
        <p:nvSpPr>
          <p:cNvPr id="41071" name="Text Box 1253"/>
          <p:cNvSpPr txBox="1">
            <a:spLocks noChangeArrowheads="1"/>
          </p:cNvSpPr>
          <p:nvPr/>
        </p:nvSpPr>
        <p:spPr bwMode="auto">
          <a:xfrm>
            <a:off x="7886700" y="180975"/>
            <a:ext cx="1131888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solidFill>
                  <a:srgbClr val="990033"/>
                </a:solidFill>
                <a:latin typeface="Times New Roman" pitchFamily="18" charset="0"/>
              </a:rPr>
              <a:t>Внимание!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7969" name="Group 161"/>
          <p:cNvGraphicFramePr>
            <a:graphicFrameLocks noGrp="1"/>
          </p:cNvGraphicFramePr>
          <p:nvPr/>
        </p:nvGraphicFramePr>
        <p:xfrm>
          <a:off x="344488" y="979488"/>
          <a:ext cx="8570912" cy="4714875"/>
        </p:xfrm>
        <a:graphic>
          <a:graphicData uri="http://schemas.openxmlformats.org/drawingml/2006/table">
            <a:tbl>
              <a:tblPr/>
              <a:tblGrid>
                <a:gridCol w="2333625">
                  <a:extLst>
                    <a:ext uri="{9D8B030D-6E8A-4147-A177-3AD203B41FA5}"/>
                  </a:extLst>
                </a:gridCol>
                <a:gridCol w="500062">
                  <a:extLst>
                    <a:ext uri="{9D8B030D-6E8A-4147-A177-3AD203B41FA5}"/>
                  </a:extLst>
                </a:gridCol>
                <a:gridCol w="527050">
                  <a:extLst>
                    <a:ext uri="{9D8B030D-6E8A-4147-A177-3AD203B41FA5}"/>
                  </a:extLst>
                </a:gridCol>
                <a:gridCol w="587375">
                  <a:extLst>
                    <a:ext uri="{9D8B030D-6E8A-4147-A177-3AD203B41FA5}"/>
                  </a:extLst>
                </a:gridCol>
                <a:gridCol w="615950">
                  <a:extLst>
                    <a:ext uri="{9D8B030D-6E8A-4147-A177-3AD203B41FA5}"/>
                  </a:extLst>
                </a:gridCol>
                <a:gridCol w="581025">
                  <a:extLst>
                    <a:ext uri="{9D8B030D-6E8A-4147-A177-3AD203B41FA5}"/>
                  </a:extLst>
                </a:gridCol>
                <a:gridCol w="681038">
                  <a:extLst>
                    <a:ext uri="{9D8B030D-6E8A-4147-A177-3AD203B41FA5}"/>
                  </a:extLst>
                </a:gridCol>
                <a:gridCol w="652462">
                  <a:extLst>
                    <a:ext uri="{9D8B030D-6E8A-4147-A177-3AD203B41FA5}"/>
                  </a:extLst>
                </a:gridCol>
                <a:gridCol w="676275">
                  <a:extLst>
                    <a:ext uri="{9D8B030D-6E8A-4147-A177-3AD203B41FA5}"/>
                  </a:extLst>
                </a:gridCol>
                <a:gridCol w="733425">
                  <a:extLst>
                    <a:ext uri="{9D8B030D-6E8A-4147-A177-3AD203B41FA5}"/>
                  </a:extLst>
                </a:gridCol>
                <a:gridCol w="682625">
                  <a:extLst>
                    <a:ext uri="{9D8B030D-6E8A-4147-A177-3AD203B41FA5}"/>
                  </a:extLst>
                </a:gridCol>
              </a:tblGrid>
              <a:tr h="1005842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 на занятых должностях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400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00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43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003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должностей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0584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того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число физических лиц специалистов с высшим немедицинским образованием, занимающих должности врачей, всего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врачей:  лаборантов 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003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лечебной физкультуре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2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статистиков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2092" name="Rectangle 694"/>
          <p:cNvSpPr>
            <a:spLocks noChangeArrowheads="1"/>
          </p:cNvSpPr>
          <p:nvPr/>
        </p:nvSpPr>
        <p:spPr bwMode="auto">
          <a:xfrm>
            <a:off x="374650" y="5673725"/>
            <a:ext cx="8523288" cy="965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b="0" i="0">
                <a:latin typeface="Times New Roman" pitchFamily="18" charset="0"/>
              </a:rPr>
              <a:t>Строки с 225 по 232 заполняются по графам 9, 10, 11.</a:t>
            </a:r>
          </a:p>
          <a:p>
            <a:pPr eaLnBrk="1" hangingPunct="1"/>
            <a:r>
              <a:rPr lang="ru-RU" altLang="ru-RU" sz="2000" b="0" i="0">
                <a:latin typeface="Times New Roman" pitchFamily="18" charset="0"/>
              </a:rPr>
              <a:t>Строки с 225 по 232 по графам с 3 по 8, с 12 по 15 не заполнять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7266" name="Group 2"/>
          <p:cNvGraphicFramePr>
            <a:graphicFrameLocks noGrp="1"/>
          </p:cNvGraphicFramePr>
          <p:nvPr/>
        </p:nvGraphicFramePr>
        <p:xfrm>
          <a:off x="230188" y="288925"/>
          <a:ext cx="8697912" cy="5459413"/>
        </p:xfrm>
        <a:graphic>
          <a:graphicData uri="http://schemas.openxmlformats.org/drawingml/2006/table">
            <a:tbl>
              <a:tblPr/>
              <a:tblGrid>
                <a:gridCol w="1655762">
                  <a:extLst>
                    <a:ext uri="{9D8B030D-6E8A-4147-A177-3AD203B41FA5}"/>
                  </a:extLst>
                </a:gridCol>
                <a:gridCol w="538163">
                  <a:extLst>
                    <a:ext uri="{9D8B030D-6E8A-4147-A177-3AD203B41FA5}"/>
                  </a:extLst>
                </a:gridCol>
                <a:gridCol w="542925">
                  <a:extLst>
                    <a:ext uri="{9D8B030D-6E8A-4147-A177-3AD203B41FA5}"/>
                  </a:extLst>
                </a:gridCol>
                <a:gridCol w="635000">
                  <a:extLst>
                    <a:ext uri="{9D8B030D-6E8A-4147-A177-3AD203B41FA5}"/>
                  </a:extLst>
                </a:gridCol>
                <a:gridCol w="682625">
                  <a:extLst>
                    <a:ext uri="{9D8B030D-6E8A-4147-A177-3AD203B41FA5}"/>
                  </a:extLst>
                </a:gridCol>
                <a:gridCol w="620712">
                  <a:extLst>
                    <a:ext uri="{9D8B030D-6E8A-4147-A177-3AD203B41FA5}"/>
                  </a:extLst>
                </a:gridCol>
                <a:gridCol w="668338">
                  <a:extLst>
                    <a:ext uri="{9D8B030D-6E8A-4147-A177-3AD203B41FA5}"/>
                  </a:extLst>
                </a:gridCol>
                <a:gridCol w="603250">
                  <a:extLst>
                    <a:ext uri="{9D8B030D-6E8A-4147-A177-3AD203B41FA5}"/>
                  </a:extLst>
                </a:gridCol>
                <a:gridCol w="731837">
                  <a:extLst>
                    <a:ext uri="{9D8B030D-6E8A-4147-A177-3AD203B41FA5}"/>
                  </a:extLst>
                </a:gridCol>
                <a:gridCol w="1000125">
                  <a:extLst>
                    <a:ext uri="{9D8B030D-6E8A-4147-A177-3AD203B41FA5}"/>
                  </a:extLst>
                </a:gridCol>
                <a:gridCol w="1019175">
                  <a:extLst>
                    <a:ext uri="{9D8B030D-6E8A-4147-A177-3AD203B41FA5}"/>
                  </a:extLst>
                </a:gridCol>
              </a:tblGrid>
              <a:tr h="944556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физичес-ких лиц основных работ-ников на занятых должно-стях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572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амбула-торных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стацио-нарных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84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79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37160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того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медицинского образования занимающих должности </a:t>
                      </a:r>
                      <a:r>
                        <a:rPr kumimoji="0" lang="ru-RU" altLang="ru-RU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среднего персонала</a:t>
                      </a:r>
                      <a:endParaRPr kumimoji="0" lang="ru-RU" altLang="ru-RU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752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из них: медицинских регистраторов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2228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медицинских регистраторов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5720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инструкторов по лечебной физкультуре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3104" name="Rectangle 885"/>
          <p:cNvSpPr>
            <a:spLocks noChangeArrowheads="1"/>
          </p:cNvSpPr>
          <p:nvPr/>
        </p:nvSpPr>
        <p:spPr bwMode="auto">
          <a:xfrm>
            <a:off x="2533650" y="2932113"/>
            <a:ext cx="6224588" cy="1244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ru-RU" altLang="ru-RU" sz="1400" i="0">
                <a:latin typeface="Times New Roman" pitchFamily="18" charset="0"/>
                <a:cs typeface="Times New Roman" pitchFamily="18" charset="0"/>
              </a:rPr>
              <a:t>В 9,10,11 графах показывают </a:t>
            </a: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физические лица</a:t>
            </a:r>
            <a:r>
              <a:rPr lang="ru-RU" altLang="ru-RU" sz="1400" i="0">
                <a:latin typeface="Times New Roman" pitchFamily="18" charset="0"/>
                <a:cs typeface="Times New Roman" pitchFamily="18" charset="0"/>
              </a:rPr>
              <a:t> без медицинского образования и занимающие должности медицинских регистраторов, медицинских дезинфекторов, инструкторов по лечебной физкультуре. </a:t>
            </a: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Должности</a:t>
            </a:r>
            <a:r>
              <a:rPr lang="ru-RU" altLang="ru-RU" sz="1400" i="0">
                <a:latin typeface="Times New Roman" pitchFamily="18" charset="0"/>
                <a:cs typeface="Times New Roman" pitchFamily="18" charset="0"/>
              </a:rPr>
              <a:t> занимаемые ими показываются в графах 3-8 соответствующих строк 196, 194, 157.</a:t>
            </a:r>
          </a:p>
        </p:txBody>
      </p:sp>
      <p:sp>
        <p:nvSpPr>
          <p:cNvPr id="43105" name="Text Box 868"/>
          <p:cNvSpPr txBox="1">
            <a:spLocks noChangeArrowheads="1"/>
          </p:cNvSpPr>
          <p:nvPr/>
        </p:nvSpPr>
        <p:spPr bwMode="auto">
          <a:xfrm>
            <a:off x="7446963" y="195263"/>
            <a:ext cx="1604962" cy="396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solidFill>
                  <a:srgbClr val="FF0000"/>
                </a:solidFill>
                <a:latin typeface="Times New Roman" pitchFamily="18" charset="0"/>
              </a:rPr>
              <a:t>Внимание! </a:t>
            </a:r>
          </a:p>
        </p:txBody>
      </p:sp>
      <p:sp>
        <p:nvSpPr>
          <p:cNvPr id="43106" name="Rectangle 885"/>
          <p:cNvSpPr>
            <a:spLocks noChangeArrowheads="1"/>
          </p:cNvSpPr>
          <p:nvPr/>
        </p:nvSpPr>
        <p:spPr bwMode="auto">
          <a:xfrm>
            <a:off x="2559050" y="4465638"/>
            <a:ext cx="6224588" cy="1244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ru-RU" altLang="ru-RU" sz="1400" i="0">
                <a:latin typeface="Times New Roman" pitchFamily="18" charset="0"/>
                <a:cs typeface="Times New Roman" pitchFamily="18" charset="0"/>
              </a:rPr>
              <a:t>В строку 229 показывают </a:t>
            </a: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физические лица</a:t>
            </a:r>
            <a:r>
              <a:rPr lang="ru-RU" altLang="ru-RU" sz="1400" i="0">
                <a:latin typeface="Times New Roman" pitchFamily="18" charset="0"/>
                <a:cs typeface="Times New Roman" pitchFamily="18" charset="0"/>
              </a:rPr>
              <a:t> без медицинского образования (в том числе студентов медицинских Вузов, имеющих допуск к должности среднего медперсонала, медицинские сестры «Красный Крест»)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8969" name="Group 137"/>
          <p:cNvGraphicFramePr>
            <a:graphicFrameLocks noGrp="1"/>
          </p:cNvGraphicFramePr>
          <p:nvPr/>
        </p:nvGraphicFramePr>
        <p:xfrm>
          <a:off x="233363" y="250825"/>
          <a:ext cx="8720137" cy="6245225"/>
        </p:xfrm>
        <a:graphic>
          <a:graphicData uri="http://schemas.openxmlformats.org/drawingml/2006/table">
            <a:tbl>
              <a:tblPr/>
              <a:tblGrid>
                <a:gridCol w="2855912">
                  <a:extLst>
                    <a:ext uri="{9D8B030D-6E8A-4147-A177-3AD203B41FA5}"/>
                  </a:extLst>
                </a:gridCol>
                <a:gridCol w="527050">
                  <a:extLst>
                    <a:ext uri="{9D8B030D-6E8A-4147-A177-3AD203B41FA5}"/>
                  </a:extLst>
                </a:gridCol>
                <a:gridCol w="1400175">
                  <a:extLst>
                    <a:ext uri="{9D8B030D-6E8A-4147-A177-3AD203B41FA5}"/>
                  </a:extLst>
                </a:gridCol>
                <a:gridCol w="788988">
                  <a:extLst>
                    <a:ext uri="{9D8B030D-6E8A-4147-A177-3AD203B41FA5}"/>
                  </a:extLst>
                </a:gridCol>
                <a:gridCol w="781050">
                  <a:extLst>
                    <a:ext uri="{9D8B030D-6E8A-4147-A177-3AD203B41FA5}"/>
                  </a:extLst>
                </a:gridCol>
                <a:gridCol w="782637">
                  <a:extLst>
                    <a:ext uri="{9D8B030D-6E8A-4147-A177-3AD203B41FA5}"/>
                  </a:extLst>
                </a:gridCol>
                <a:gridCol w="803275">
                  <a:extLst>
                    <a:ext uri="{9D8B030D-6E8A-4147-A177-3AD203B41FA5}"/>
                  </a:extLst>
                </a:gridCol>
                <a:gridCol w="781050">
                  <a:extLst>
                    <a:ext uri="{9D8B030D-6E8A-4147-A177-3AD203B41FA5}"/>
                  </a:extLst>
                </a:gridCol>
              </a:tblGrid>
              <a:tr h="609599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должности (специальности)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должностей в целом по организации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них, в подразделениях, оказывающих медицинскую помощь: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572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93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63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9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-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1752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Специалисты с высшим немедицинским образованием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Провизоры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медперсонал 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Фармацевты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844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Младший медперсонал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Прочий персонал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должностей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96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того, число физических лиц специалистов с высшим немедицинским образованием, занимающих должности врачей, всего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05843">
                <a:tc>
                  <a:txBody>
                    <a:bodyPr/>
                    <a:lstStyle>
                      <a:lvl1pPr algn="l"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457200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457200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457200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того, число физических лиц без медицинского образования занимающих должности среднего медицинского персонала, всего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2" marB="4572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4159" name="Rectangle 1108"/>
          <p:cNvSpPr>
            <a:spLocks noChangeArrowheads="1"/>
          </p:cNvSpPr>
          <p:nvPr/>
        </p:nvSpPr>
        <p:spPr bwMode="auto">
          <a:xfrm>
            <a:off x="3703638" y="2582863"/>
            <a:ext cx="5276850" cy="1354137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2000" i="0">
                <a:latin typeface="Times New Roman" pitchFamily="18" charset="0"/>
              </a:rPr>
              <a:t>Всего физических лиц в медицинских организациях равно сумме строк </a:t>
            </a:r>
            <a:r>
              <a:rPr lang="ru-RU" altLang="ru-RU" sz="2000" i="0" u="sng">
                <a:latin typeface="Times New Roman" pitchFamily="18" charset="0"/>
              </a:rPr>
              <a:t>224+225+229</a:t>
            </a: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3794125" y="4803775"/>
            <a:ext cx="5211763" cy="147161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r>
              <a:rPr lang="ru-RU" sz="18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 Строки 225 и 229 включают в себя </a:t>
            </a:r>
            <a:r>
              <a:rPr lang="ru-RU" sz="1800" i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ФИЗИЧЕСКИЕ ЛИЦА </a:t>
            </a:r>
            <a:r>
              <a:rPr lang="ru-RU" sz="18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 с ВНО и лиц без медицинского образования,  занимающие должности врачей и среднего медицинского персонала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2978" name="Group 50"/>
          <p:cNvGraphicFramePr>
            <a:graphicFrameLocks noGrp="1"/>
          </p:cNvGraphicFramePr>
          <p:nvPr/>
        </p:nvGraphicFramePr>
        <p:xfrm>
          <a:off x="401638" y="1211263"/>
          <a:ext cx="8362950" cy="2611437"/>
        </p:xfrm>
        <a:graphic>
          <a:graphicData uri="http://schemas.openxmlformats.org/drawingml/2006/table">
            <a:tbl>
              <a:tblPr/>
              <a:tblGrid>
                <a:gridCol w="4343400">
                  <a:extLst>
                    <a:ext uri="{9D8B030D-6E8A-4147-A177-3AD203B41FA5}"/>
                  </a:extLst>
                </a:gridCol>
                <a:gridCol w="563562">
                  <a:extLst>
                    <a:ext uri="{9D8B030D-6E8A-4147-A177-3AD203B41FA5}"/>
                  </a:extLst>
                </a:gridCol>
                <a:gridCol w="1152525">
                  <a:extLst>
                    <a:ext uri="{9D8B030D-6E8A-4147-A177-3AD203B41FA5}"/>
                  </a:extLst>
                </a:gridCol>
                <a:gridCol w="1152525">
                  <a:extLst>
                    <a:ext uri="{9D8B030D-6E8A-4147-A177-3AD203B41FA5}"/>
                  </a:extLst>
                </a:gridCol>
                <a:gridCol w="1150938">
                  <a:extLst>
                    <a:ext uri="{9D8B030D-6E8A-4147-A177-3AD203B41FA5}"/>
                  </a:extLst>
                </a:gridCol>
              </a:tblGrid>
              <a:tr h="501481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Должности и физические 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лица отделений (кабинетов) </a:t>
                      </a:r>
                      <a:r>
                        <a:rPr kumimoji="0" lang="ru-RU" alt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профилактики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(из таблицы 1100)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строки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Должностей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Физических лиц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014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9041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92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врачей (из стр.1)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Заведующий отделением (кабинетом) – врач по медицинской профилактике, врач-психотерапевт, врач-по медицинской профилактике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9513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среднего медицинского персонала (из стр.143)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Старшая медсестра, фельдшер (медицинская сестра, акушер) 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5088" name="Text Box 2"/>
          <p:cNvSpPr txBox="1">
            <a:spLocks noChangeArrowheads="1"/>
          </p:cNvSpPr>
          <p:nvPr/>
        </p:nvSpPr>
        <p:spPr bwMode="auto">
          <a:xfrm>
            <a:off x="1485900" y="533400"/>
            <a:ext cx="628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latin typeface="Times New Roman" pitchFamily="18" charset="0"/>
              </a:rPr>
              <a:t>Таблица 1101  </a:t>
            </a:r>
            <a:r>
              <a:rPr lang="ru-RU" altLang="ru-RU" sz="2000" i="0">
                <a:solidFill>
                  <a:srgbClr val="FF0000"/>
                </a:solidFill>
                <a:latin typeface="Times New Roman" pitchFamily="18" charset="0"/>
              </a:rPr>
              <a:t>ВНИМАНИЕ! Таблица изменена!</a:t>
            </a:r>
            <a:endParaRPr lang="ru-RU" altLang="ru-RU" sz="2000" b="0" i="0">
              <a:latin typeface="Times New Roman" pitchFamily="18" charset="0"/>
            </a:endParaRPr>
          </a:p>
        </p:txBody>
      </p:sp>
      <p:sp>
        <p:nvSpPr>
          <p:cNvPr id="45089" name="Rectangle 194"/>
          <p:cNvSpPr>
            <a:spLocks noChangeArrowheads="1"/>
          </p:cNvSpPr>
          <p:nvPr/>
        </p:nvSpPr>
        <p:spPr bwMode="auto">
          <a:xfrm>
            <a:off x="400050" y="4052888"/>
            <a:ext cx="8347075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*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</a:rPr>
              <a:t>Приказ Минздрава России от 30.09.2015 №683н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сведения в данной таблице не должны превышать данные в таблице 1100 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наличие штатных, занятых должностей и физических лиц в кабинете медицинской профилактики указывается в том случае, когда организован кабинет, то есть: имеются выделенные для него помещения, аппаратура и оборудование, осуществляется учет в установленном порядке, утверждено положение о кабинете (отделении)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latin typeface="Times New Roman" pitchFamily="18" charset="0"/>
            </a:endParaRPr>
          </a:p>
        </p:txBody>
      </p:sp>
      <p:sp>
        <p:nvSpPr>
          <p:cNvPr id="47138" name="Выноска 1 (с границей) 1"/>
          <p:cNvSpPr>
            <a:spLocks/>
          </p:cNvSpPr>
          <p:nvPr/>
        </p:nvSpPr>
        <p:spPr bwMode="auto">
          <a:xfrm>
            <a:off x="7542213" y="677863"/>
            <a:ext cx="1601787" cy="1027112"/>
          </a:xfrm>
          <a:prstGeom prst="accentCallout1">
            <a:avLst>
              <a:gd name="adj1" fmla="val 11130"/>
              <a:gd name="adj2" fmla="val -4759"/>
              <a:gd name="adj3" fmla="val 163060"/>
              <a:gd name="adj4" fmla="val -112486"/>
            </a:avLst>
          </a:prstGeom>
          <a:solidFill>
            <a:schemeClr val="bg2">
              <a:lumMod val="75000"/>
            </a:schemeClr>
          </a:solidFill>
          <a:ln w="15875" algn="ctr">
            <a:solidFill>
              <a:srgbClr val="6F9526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Добавлены графы «штатные должности», «физические лица»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777413" y="2012950"/>
            <a:ext cx="254000" cy="13081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543050" y="328613"/>
            <a:ext cx="628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latin typeface="Times New Roman" pitchFamily="18" charset="0"/>
              </a:rPr>
              <a:t>Таблица 1102 </a:t>
            </a:r>
            <a:r>
              <a:rPr lang="ru-RU" altLang="ru-RU" sz="2000" i="0">
                <a:solidFill>
                  <a:srgbClr val="FF0000"/>
                </a:solidFill>
                <a:latin typeface="Times New Roman" pitchFamily="18" charset="0"/>
              </a:rPr>
              <a:t>ВНИМАНИЕ! Таблица изменена!</a:t>
            </a:r>
            <a:endParaRPr lang="ru-RU" altLang="ru-RU" sz="2000" b="0" i="0">
              <a:latin typeface="Times New Roman" pitchFamily="18" charset="0"/>
            </a:endParaRPr>
          </a:p>
        </p:txBody>
      </p:sp>
      <p:sp>
        <p:nvSpPr>
          <p:cNvPr id="46083" name="Rectangle 25"/>
          <p:cNvSpPr>
            <a:spLocks noChangeArrowheads="1"/>
          </p:cNvSpPr>
          <p:nvPr/>
        </p:nvSpPr>
        <p:spPr bwMode="auto">
          <a:xfrm>
            <a:off x="198438" y="3806825"/>
            <a:ext cx="8799512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Строка 151 (заведующие ФАП) таблицы 1100 меньше или равны строке 2+3+4 таблицы 1102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сведения в строке 1 по всем графам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</a:rPr>
              <a:t>не должны превышать</a:t>
            </a:r>
            <a:r>
              <a:rPr lang="ru-RU" altLang="ru-RU" sz="1600" i="0">
                <a:latin typeface="Times New Roman" pitchFamily="18" charset="0"/>
              </a:rPr>
              <a:t> данные в таблице 1100 строки 143 (средний медперсонал всего) по графам 5, 6 и 10 (в поликлинике) соответственно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сведения в строке 2 по всем графам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</a:rPr>
              <a:t>не должны превышать</a:t>
            </a:r>
            <a:r>
              <a:rPr lang="ru-RU" altLang="ru-RU" sz="1600" i="0">
                <a:latin typeface="Times New Roman" pitchFamily="18" charset="0"/>
              </a:rPr>
              <a:t> данные в таблице 1100 строки 208 (фельдшеры) по графам 5, 6 и 10 соответственно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сведения в строке 3 по всем графам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</a:rPr>
              <a:t>не должны превышать</a:t>
            </a:r>
            <a:r>
              <a:rPr lang="ru-RU" altLang="ru-RU" sz="1600" i="0">
                <a:latin typeface="Times New Roman" pitchFamily="18" charset="0"/>
              </a:rPr>
              <a:t> данные в таблице 1100 строки 148 (акушерки) по графам 5, 6 и 10 соответственно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</a:rPr>
              <a:t>сведения в строке 4 (медицинские сестры) по всем графам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</a:rPr>
              <a:t>не должны превышать</a:t>
            </a:r>
            <a:r>
              <a:rPr lang="ru-RU" altLang="ru-RU" sz="1600" i="0">
                <a:latin typeface="Times New Roman" pitchFamily="18" charset="0"/>
              </a:rPr>
              <a:t> данные в таблице 1100 строки 167 по графам 5, 6 и 10 соответственно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ru-RU" altLang="ru-RU" sz="1600" i="0"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latin typeface="Times New Roman" pitchFamily="18" charset="0"/>
            </a:endParaRPr>
          </a:p>
        </p:txBody>
      </p:sp>
      <p:graphicFrame>
        <p:nvGraphicFramePr>
          <p:cNvPr id="254007" name="Group 55"/>
          <p:cNvGraphicFramePr>
            <a:graphicFrameLocks noGrp="1"/>
          </p:cNvGraphicFramePr>
          <p:nvPr/>
        </p:nvGraphicFramePr>
        <p:xfrm>
          <a:off x="282575" y="776288"/>
          <a:ext cx="8591550" cy="2943225"/>
        </p:xfrm>
        <a:graphic>
          <a:graphicData uri="http://schemas.openxmlformats.org/drawingml/2006/table">
            <a:tbl>
              <a:tblPr/>
              <a:tblGrid>
                <a:gridCol w="4562475">
                  <a:extLst>
                    <a:ext uri="{9D8B030D-6E8A-4147-A177-3AD203B41FA5}"/>
                  </a:extLst>
                </a:gridCol>
                <a:gridCol w="728663">
                  <a:extLst>
                    <a:ext uri="{9D8B030D-6E8A-4147-A177-3AD203B41FA5}"/>
                  </a:extLst>
                </a:gridCol>
                <a:gridCol w="1049337">
                  <a:extLst>
                    <a:ext uri="{9D8B030D-6E8A-4147-A177-3AD203B41FA5}"/>
                  </a:extLst>
                </a:gridCol>
                <a:gridCol w="1049338">
                  <a:extLst>
                    <a:ext uri="{9D8B030D-6E8A-4147-A177-3AD203B41FA5}"/>
                  </a:extLst>
                </a:gridCol>
                <a:gridCol w="1201737">
                  <a:extLst>
                    <a:ext uri="{9D8B030D-6E8A-4147-A177-3AD203B41FA5}"/>
                  </a:extLst>
                </a:gridCol>
              </a:tblGrid>
              <a:tr h="579092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медицинский персонал </a:t>
                      </a:r>
                      <a:r>
                        <a:rPr kumimoji="0" lang="ru-RU" alt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ФАПов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ФП 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(из таблицы 1100)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Должностей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790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строки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8884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медицинский персонал ФАПов, ФП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9043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фельдшеры (включая заведующих)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акушерки (включая заведующих)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медицинские сестры (включая заведующих)</a:t>
                      </a: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6132" name="Выноска 2 (с границей) 1"/>
          <p:cNvSpPr>
            <a:spLocks/>
          </p:cNvSpPr>
          <p:nvPr/>
        </p:nvSpPr>
        <p:spPr bwMode="auto">
          <a:xfrm>
            <a:off x="6005513" y="3168650"/>
            <a:ext cx="2389187" cy="601663"/>
          </a:xfrm>
          <a:prstGeom prst="accentCallout2">
            <a:avLst>
              <a:gd name="adj1" fmla="val 18995"/>
              <a:gd name="adj2" fmla="val -3190"/>
              <a:gd name="adj3" fmla="val 18995"/>
              <a:gd name="adj4" fmla="val -7440"/>
              <a:gd name="adj5" fmla="val 57519"/>
              <a:gd name="adj6" fmla="val -29833"/>
            </a:avLst>
          </a:prstGeom>
          <a:solidFill>
            <a:schemeClr val="accent1"/>
          </a:solidFill>
          <a:ln w="15875" algn="ctr">
            <a:solidFill>
              <a:srgbClr val="6F9526"/>
            </a:solidFill>
            <a:miter lim="800000"/>
            <a:headEnd/>
            <a:tailEnd/>
          </a:ln>
        </p:spPr>
        <p:txBody>
          <a:bodyPr anchor="ctr"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600" i="0">
                <a:latin typeface="Times New Roman" pitchFamily="18" charset="0"/>
                <a:cs typeface="Times New Roman" pitchFamily="18" charset="0"/>
              </a:rPr>
              <a:t>Добавлена строка 4 «Медицинские сестры»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19738" y="2336800"/>
            <a:ext cx="3221037" cy="4603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Строка 1 равна сумме строк с 2 по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43050" y="328613"/>
            <a:ext cx="628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latin typeface="Times New Roman" pitchFamily="18" charset="0"/>
              </a:rPr>
              <a:t>Таблица 1102 </a:t>
            </a:r>
            <a:endParaRPr lang="ru-RU" altLang="ru-RU" sz="2000" b="0" i="0">
              <a:latin typeface="Times New Roman" pitchFamily="18" charset="0"/>
            </a:endParaRPr>
          </a:p>
        </p:txBody>
      </p:sp>
      <p:sp>
        <p:nvSpPr>
          <p:cNvPr id="47107" name="Rectangle 25"/>
          <p:cNvSpPr>
            <a:spLocks noChangeArrowheads="1"/>
          </p:cNvSpPr>
          <p:nvPr/>
        </p:nvSpPr>
        <p:spPr bwMode="auto">
          <a:xfrm>
            <a:off x="198438" y="3806825"/>
            <a:ext cx="8799512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Согласно приказу Минздравсоцразвития РФ от 15 мая 2012 №543н: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ru-RU" altLang="ru-RU" sz="1600" i="0">
                <a:latin typeface="Times New Roman" pitchFamily="18" charset="0"/>
                <a:cs typeface="Times New Roman" pitchFamily="18" charset="0"/>
              </a:rPr>
              <a:t>На должность заведующего фельдшерско-акушерским пунктом - фельдшера назначается медицинский работник, соответствующий Квалификационным требованиям к медицинским и фармацевтическим работникам со средним медицинским и фармацевтическим образованием, утвержденным приказом Министерства здравоохранения Российской Федерации от 10 февраля 2016 г. N 83н, по специальности </a:t>
            </a:r>
            <a:r>
              <a:rPr lang="ru-RU" altLang="ru-RU" sz="1600" i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"лечебное дело" или "акушерское дело" или "сестринское дело".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solidFill>
                <a:schemeClr val="accent2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ru-RU" altLang="ru-RU" sz="1600" i="0"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latin typeface="Times New Roman" pitchFamily="18" charset="0"/>
            </a:endParaRPr>
          </a:p>
        </p:txBody>
      </p:sp>
      <p:graphicFrame>
        <p:nvGraphicFramePr>
          <p:cNvPr id="269368" name="Group 56"/>
          <p:cNvGraphicFramePr>
            <a:graphicFrameLocks noGrp="1"/>
          </p:cNvGraphicFramePr>
          <p:nvPr/>
        </p:nvGraphicFramePr>
        <p:xfrm>
          <a:off x="282575" y="776288"/>
          <a:ext cx="8591550" cy="2943225"/>
        </p:xfrm>
        <a:graphic>
          <a:graphicData uri="http://schemas.openxmlformats.org/drawingml/2006/table">
            <a:tbl>
              <a:tblPr/>
              <a:tblGrid>
                <a:gridCol w="4562475">
                  <a:extLst>
                    <a:ext uri="{9D8B030D-6E8A-4147-A177-3AD203B41FA5}"/>
                  </a:extLst>
                </a:gridCol>
                <a:gridCol w="728663">
                  <a:extLst>
                    <a:ext uri="{9D8B030D-6E8A-4147-A177-3AD203B41FA5}"/>
                  </a:extLst>
                </a:gridCol>
                <a:gridCol w="1049337">
                  <a:extLst>
                    <a:ext uri="{9D8B030D-6E8A-4147-A177-3AD203B41FA5}"/>
                  </a:extLst>
                </a:gridCol>
                <a:gridCol w="1049338">
                  <a:extLst>
                    <a:ext uri="{9D8B030D-6E8A-4147-A177-3AD203B41FA5}"/>
                  </a:extLst>
                </a:gridCol>
                <a:gridCol w="1201737">
                  <a:extLst>
                    <a:ext uri="{9D8B030D-6E8A-4147-A177-3AD203B41FA5}"/>
                  </a:extLst>
                </a:gridCol>
              </a:tblGrid>
              <a:tr h="579092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медицинский персонал ФАПов, ФП 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(из таблицы 1100)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Должностей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790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строки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штатных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занятых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88846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медицинский персонал ФАПов, ФП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9043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фельдшеры (включая заведующих)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акушерки (включая заведующих)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25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медицинские сестры</a:t>
                      </a: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Включая заведующих</a:t>
                      </a:r>
                    </a:p>
                  </a:txBody>
                  <a:tcPr marT="45709" marB="4570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 bwMode="auto">
          <a:xfrm>
            <a:off x="736600" y="5797550"/>
            <a:ext cx="8016875" cy="7016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sz="20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на соответствие табл.1102 ф. 30 с ф. 30-село!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485900" y="381000"/>
            <a:ext cx="628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latin typeface="Times New Roman" pitchFamily="18" charset="0"/>
              </a:rPr>
              <a:t>Таблица 1107</a:t>
            </a:r>
            <a:endParaRPr lang="ru-RU" altLang="ru-RU" sz="2000" b="0" i="0">
              <a:latin typeface="Times New Roman" pitchFamily="18" charset="0"/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257300" y="3810000"/>
            <a:ext cx="65151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altLang="ru-RU" sz="1600" i="0">
              <a:latin typeface="Times New Roman" pitchFamily="18" charset="0"/>
            </a:endParaRPr>
          </a:p>
        </p:txBody>
      </p:sp>
      <p:graphicFrame>
        <p:nvGraphicFramePr>
          <p:cNvPr id="256045" name="Group 45"/>
          <p:cNvGraphicFramePr>
            <a:graphicFrameLocks noGrp="1"/>
          </p:cNvGraphicFramePr>
          <p:nvPr/>
        </p:nvGraphicFramePr>
        <p:xfrm>
          <a:off x="1257300" y="762000"/>
          <a:ext cx="6572250" cy="2984500"/>
        </p:xfrm>
        <a:graphic>
          <a:graphicData uri="http://schemas.openxmlformats.org/drawingml/2006/table">
            <a:tbl>
              <a:tblPr/>
              <a:tblGrid>
                <a:gridCol w="4286250">
                  <a:extLst>
                    <a:ext uri="{9D8B030D-6E8A-4147-A177-3AD203B41FA5}"/>
                  </a:extLst>
                </a:gridCol>
                <a:gridCol w="742950">
                  <a:extLst>
                    <a:ext uri="{9D8B030D-6E8A-4147-A177-3AD203B41FA5}"/>
                  </a:extLst>
                </a:gridCol>
                <a:gridCol w="1543050">
                  <a:extLst>
                    <a:ext uri="{9D8B030D-6E8A-4147-A177-3AD203B41FA5}"/>
                  </a:extLst>
                </a:gridCol>
              </a:tblGrid>
              <a:tr h="334960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Участки медицинских организаций, оказывающих медицинскую помощь 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строки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1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Врачебных терапевтических участков, всего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 комплексные участки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малокомплектные участки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Участки врача общей практики 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Педиатрические участки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49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малокомплектные участки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8171" name="Rectangle 228"/>
          <p:cNvSpPr>
            <a:spLocks noChangeArrowheads="1"/>
          </p:cNvSpPr>
          <p:nvPr/>
        </p:nvSpPr>
        <p:spPr bwMode="auto">
          <a:xfrm>
            <a:off x="396875" y="3833813"/>
            <a:ext cx="8274050" cy="136525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2000" i="0">
                <a:solidFill>
                  <a:srgbClr val="FF0000"/>
                </a:solidFill>
                <a:latin typeface="Times New Roman" pitchFamily="18" charset="0"/>
              </a:rPr>
              <a:t>Внимание!</a:t>
            </a:r>
          </a:p>
          <a:p>
            <a:pPr eaLnBrk="1" hangingPunct="1"/>
            <a:r>
              <a:rPr lang="ru-RU" altLang="ru-RU" sz="2000" i="0">
                <a:latin typeface="Times New Roman" pitchFamily="18" charset="0"/>
              </a:rPr>
              <a:t>Необходимо провести сверку с мониторингом по участковой службе с количеством терапевтических участков и участков общей врачебной практики. </a:t>
            </a:r>
          </a:p>
          <a:p>
            <a:pPr eaLnBrk="1" hangingPunct="1"/>
            <a:endParaRPr lang="ru-RU" altLang="ru-RU" sz="1600" i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485900" y="296863"/>
            <a:ext cx="628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latin typeface="Times New Roman" pitchFamily="18" charset="0"/>
              </a:rPr>
              <a:t>Таблица 1110</a:t>
            </a:r>
            <a:endParaRPr lang="ru-RU" altLang="ru-RU" sz="2000" b="0" i="0">
              <a:latin typeface="Times New Roman" pitchFamily="18" charset="0"/>
            </a:endParaRPr>
          </a:p>
        </p:txBody>
      </p:sp>
      <p:sp>
        <p:nvSpPr>
          <p:cNvPr id="49155" name="Line 284"/>
          <p:cNvSpPr>
            <a:spLocks noChangeShapeType="1"/>
          </p:cNvSpPr>
          <p:nvPr/>
        </p:nvSpPr>
        <p:spPr bwMode="auto">
          <a:xfrm>
            <a:off x="2809875" y="23939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9156" name="Line 286"/>
          <p:cNvSpPr>
            <a:spLocks noChangeShapeType="1"/>
          </p:cNvSpPr>
          <p:nvPr/>
        </p:nvSpPr>
        <p:spPr bwMode="auto">
          <a:xfrm>
            <a:off x="3343275" y="30511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60165" name="Group 69"/>
          <p:cNvGraphicFramePr>
            <a:graphicFrameLocks noGrp="1"/>
          </p:cNvGraphicFramePr>
          <p:nvPr/>
        </p:nvGraphicFramePr>
        <p:xfrm>
          <a:off x="792163" y="838200"/>
          <a:ext cx="7412037" cy="3932238"/>
        </p:xfrm>
        <a:graphic>
          <a:graphicData uri="http://schemas.openxmlformats.org/drawingml/2006/table">
            <a:tbl>
              <a:tblPr/>
              <a:tblGrid>
                <a:gridCol w="882650">
                  <a:extLst>
                    <a:ext uri="{9D8B030D-6E8A-4147-A177-3AD203B41FA5}"/>
                  </a:extLst>
                </a:gridCol>
                <a:gridCol w="587375">
                  <a:extLst>
                    <a:ext uri="{9D8B030D-6E8A-4147-A177-3AD203B41FA5}"/>
                  </a:extLst>
                </a:gridCol>
                <a:gridCol w="631825">
                  <a:extLst>
                    <a:ext uri="{9D8B030D-6E8A-4147-A177-3AD203B41FA5}"/>
                  </a:extLst>
                </a:gridCol>
                <a:gridCol w="644525">
                  <a:extLst>
                    <a:ext uri="{9D8B030D-6E8A-4147-A177-3AD203B41FA5}"/>
                  </a:extLst>
                </a:gridCol>
                <a:gridCol w="447675">
                  <a:extLst>
                    <a:ext uri="{9D8B030D-6E8A-4147-A177-3AD203B41FA5}"/>
                  </a:extLst>
                </a:gridCol>
                <a:gridCol w="639762">
                  <a:extLst>
                    <a:ext uri="{9D8B030D-6E8A-4147-A177-3AD203B41FA5}"/>
                  </a:extLst>
                </a:gridCol>
                <a:gridCol w="779463">
                  <a:extLst>
                    <a:ext uri="{9D8B030D-6E8A-4147-A177-3AD203B41FA5}"/>
                  </a:extLst>
                </a:gridCol>
                <a:gridCol w="771525">
                  <a:extLst>
                    <a:ext uri="{9D8B030D-6E8A-4147-A177-3AD203B41FA5}"/>
                  </a:extLst>
                </a:gridCol>
                <a:gridCol w="447675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  <a:gridCol w="893762">
                  <a:extLst>
                    <a:ext uri="{9D8B030D-6E8A-4147-A177-3AD203B41FA5}"/>
                  </a:extLst>
                </a:gridCol>
              </a:tblGrid>
              <a:tr h="304852">
                <a:tc row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физических лиц основных работников, находящихся в декретном и долгосрочном отпуске, всего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3718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8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подразделениях, оказывающих медицинскую помощь в амбулаторных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подразделениях, оказывающих медицинскую помощь в стационарных условиях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Врачи, всего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медперсонал, всего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работающие: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медперсонал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3108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Терапевты участковые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Педиатры участковые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терапевтами участковыми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педиатрами участковыми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ВОП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5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3502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6144" name="Rectangle 497"/>
          <p:cNvSpPr>
            <a:spLocks noChangeArrowheads="1"/>
          </p:cNvSpPr>
          <p:nvPr/>
        </p:nvSpPr>
        <p:spPr bwMode="auto">
          <a:xfrm>
            <a:off x="415925" y="5132388"/>
            <a:ext cx="8410575" cy="14255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0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</a:t>
            </a:r>
            <a:r>
              <a:rPr lang="ru-RU" sz="20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1110 «Число физических лиц основных работников, находящихся в декретном и долгосрочном отпуске» </a:t>
            </a:r>
            <a:r>
              <a:rPr lang="ru-RU" sz="2000" b="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удалена, в связи с внесением изменений в таблицу 1100, где добавлена графа 17 «Находятся в декретном и долгосрочном отпуске (из гр.9), чел</a:t>
            </a:r>
            <a:r>
              <a:rPr lang="ru-RU" sz="2000" b="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.)»</a:t>
            </a:r>
            <a:endParaRPr lang="ru-RU" altLang="ru-RU" sz="2000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217" name="Text Box 502"/>
          <p:cNvSpPr txBox="1">
            <a:spLocks noChangeArrowheads="1"/>
          </p:cNvSpPr>
          <p:nvPr/>
        </p:nvSpPr>
        <p:spPr bwMode="auto">
          <a:xfrm>
            <a:off x="3867150" y="1279525"/>
            <a:ext cx="5081588" cy="396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2000" i="0">
                <a:solidFill>
                  <a:srgbClr val="990033"/>
                </a:solidFill>
                <a:latin typeface="Times New Roman" pitchFamily="18" charset="0"/>
              </a:rPr>
              <a:t>Внимание! ТАБЛИЦА УДАЛЕНА!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415925" y="1931988"/>
            <a:ext cx="8496300" cy="418465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H="1">
            <a:off x="1676400" y="838200"/>
            <a:ext cx="6943725" cy="41751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179"/>
          <p:cNvSpPr txBox="1">
            <a:spLocks noChangeArrowheads="1"/>
          </p:cNvSpPr>
          <p:nvPr/>
        </p:nvSpPr>
        <p:spPr bwMode="auto">
          <a:xfrm>
            <a:off x="309563" y="1874838"/>
            <a:ext cx="865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lnSpc>
                <a:spcPct val="90000"/>
              </a:lnSpc>
            </a:pPr>
            <a:r>
              <a:rPr lang="ru-RU" altLang="ru-RU" sz="2000" i="0">
                <a:solidFill>
                  <a:srgbClr val="262626"/>
                </a:solidFill>
              </a:rPr>
              <a:t>Форма №</a:t>
            </a:r>
            <a:r>
              <a:rPr lang="en-US" altLang="ru-RU" sz="2000" i="0">
                <a:solidFill>
                  <a:srgbClr val="262626"/>
                </a:solidFill>
              </a:rPr>
              <a:t>30</a:t>
            </a:r>
            <a:r>
              <a:rPr lang="ru-RU" altLang="ru-RU" sz="2000" i="0">
                <a:solidFill>
                  <a:srgbClr val="262626"/>
                </a:solidFill>
              </a:rPr>
              <a:t/>
            </a:r>
            <a:br>
              <a:rPr lang="ru-RU" altLang="ru-RU" sz="2000" i="0">
                <a:solidFill>
                  <a:srgbClr val="262626"/>
                </a:solidFill>
              </a:rPr>
            </a:br>
            <a:r>
              <a:rPr lang="ru-RU" altLang="ru-RU" sz="2000" i="0">
                <a:solidFill>
                  <a:srgbClr val="262626"/>
                </a:solidFill>
              </a:rPr>
              <a:t>«Сведения о медицинской организации»</a:t>
            </a:r>
          </a:p>
        </p:txBody>
      </p:sp>
      <p:sp>
        <p:nvSpPr>
          <p:cNvPr id="50179" name="Подзаголовок 2"/>
          <p:cNvSpPr>
            <a:spLocks/>
          </p:cNvSpPr>
          <p:nvPr/>
        </p:nvSpPr>
        <p:spPr bwMode="auto">
          <a:xfrm>
            <a:off x="958850" y="3155950"/>
            <a:ext cx="78613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/>
              <a:t>РАЗДЕЛ </a:t>
            </a:r>
            <a:r>
              <a:rPr lang="en-US" altLang="ru-RU"/>
              <a:t>III</a:t>
            </a:r>
            <a:r>
              <a:rPr lang="ru-RU" altLang="ru-RU"/>
              <a:t>. ДЕЯТЕЛЬНОСТЬ </a:t>
            </a:r>
            <a:r>
              <a:rPr lang="en-US" altLang="ru-RU"/>
              <a:t>                       </a:t>
            </a:r>
            <a:r>
              <a:rPr lang="ru-RU" altLang="ru-RU"/>
              <a:t>МЕДИЦИНСКОЙ</a:t>
            </a:r>
            <a:r>
              <a:rPr lang="en-US" altLang="ru-RU"/>
              <a:t> </a:t>
            </a:r>
            <a:r>
              <a:rPr lang="ru-RU" altLang="ru-RU"/>
              <a:t>ОРГАНИЗАЦИИ ПО ОКАЗАНИЮ МЕДИЦИНСКОЙ ПОМОЩИ В</a:t>
            </a:r>
            <a:r>
              <a:rPr lang="en-US" altLang="ru-RU"/>
              <a:t> </a:t>
            </a:r>
            <a:r>
              <a:rPr lang="ru-RU" altLang="ru-RU"/>
              <a:t>АМБУЛАТОРНЫХ </a:t>
            </a:r>
            <a:r>
              <a:rPr lang="en-US" altLang="ru-RU"/>
              <a:t>                      </a:t>
            </a:r>
            <a:r>
              <a:rPr lang="ru-RU" altLang="ru-RU"/>
              <a:t> УСЛОВИЯХ</a:t>
            </a:r>
          </a:p>
          <a:p>
            <a:pPr algn="ctr">
              <a:spcBef>
                <a:spcPct val="20000"/>
              </a:spcBef>
            </a:pPr>
            <a:endParaRPr lang="ru-RU" altLang="ru-RU" i="0">
              <a:solidFill>
                <a:schemeClr val="tx2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419600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altLang="ru-RU" b="1" smtClean="0">
                <a:solidFill>
                  <a:schemeClr val="tx2"/>
                </a:solidFill>
                <a:latin typeface="Times New Roman" panose="02020603050405020304" pitchFamily="18" charset="0"/>
              </a:rPr>
              <a:t>Посещение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– это контакт пациента с врачом медицинской организации или подразделения, оказывающего медицинскую помощь в амбулаторных условиях по любому поводу с последующей записью в «Медицинской карте пациента, получающего медицинскую помощь в амбулаторных условиях» (ф. № 025/у), включающей жалобы, анамнез, объективные данные, </a:t>
            </a:r>
            <a:r>
              <a:rPr lang="ru-RU" altLang="ru-RU" u="sng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постановку диагноза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: основного, фонового, конкурирующего и сопутствующих заболеваний, травм, отравлений с кодами их по МКБ-10, группу здоровья, </a:t>
            </a:r>
            <a:r>
              <a:rPr lang="ru-RU" altLang="ru-RU" u="sng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назначенное  лечение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, обследование, а также результаты обследования и  динамического наблюдения </a:t>
            </a: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ru-RU" altLang="ru-RU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altLang="ru-RU" b="1" smtClean="0">
                <a:solidFill>
                  <a:schemeClr val="tx2"/>
                </a:solidFill>
                <a:latin typeface="Times New Roman" panose="02020603050405020304" pitchFamily="18" charset="0"/>
              </a:rPr>
              <a:t>Обращение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– это повод визита пациента в поликлинику. </a:t>
            </a:r>
            <a:endParaRPr lang="en-US" altLang="ru-RU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ru-RU" altLang="ru-RU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altLang="ru-RU" b="1" smtClean="0">
                <a:solidFill>
                  <a:schemeClr val="tx2"/>
                </a:solidFill>
                <a:latin typeface="Times New Roman" panose="02020603050405020304" pitchFamily="18" charset="0"/>
              </a:rPr>
              <a:t>Цель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– по поводу заболевания (диспансерное наблюдение, неотложное состояние и т.д.), с профилактической целью (медицинский осмотр, диспансеризация и т.д.)</a:t>
            </a: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endParaRPr lang="ru-RU" altLang="ru-RU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     </a:t>
            </a:r>
            <a:r>
              <a:rPr lang="ru-RU" altLang="ru-RU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Обращение</a:t>
            </a: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может состоять из одного или нескольких посещений пациента, в результате которых цель обращения достигнута </a:t>
            </a: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altLang="ru-RU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6705600" cy="533400"/>
          </a:xfrm>
        </p:spPr>
        <p:txBody>
          <a:bodyPr rtlCol="0">
            <a:normAutofit fontScale="90000"/>
          </a:bodyPr>
          <a:lstStyle/>
          <a:p>
            <a:pPr marL="838200" indent="-838200" eaLnBrk="1" fontAlgn="auto" hangingPunct="1">
              <a:spcAft>
                <a:spcPts val="0"/>
              </a:spcAft>
              <a:defRPr/>
            </a:pPr>
            <a: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Таблица 2100. Работа врачей медицинской организации </a:t>
            </a:r>
            <a:b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</a:br>
            <a: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в амбулаторных условиях</a:t>
            </a:r>
          </a:p>
        </p:txBody>
      </p:sp>
      <p:graphicFrame>
        <p:nvGraphicFramePr>
          <p:cNvPr id="176800" name="Group 1696"/>
          <p:cNvGraphicFramePr>
            <a:graphicFrameLocks noGrp="1"/>
          </p:cNvGraphicFramePr>
          <p:nvPr>
            <p:ph type="tbl" idx="1"/>
          </p:nvPr>
        </p:nvGraphicFramePr>
        <p:xfrm>
          <a:off x="76200" y="1066800"/>
          <a:ext cx="8839200" cy="5732463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/>
                  </a:extLst>
                </a:gridCol>
                <a:gridCol w="457200">
                  <a:extLst>
                    <a:ext uri="{9D8B030D-6E8A-4147-A177-3AD203B41FA5}"/>
                  </a:extLst>
                </a:gridCol>
                <a:gridCol w="8382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</a:tblGrid>
              <a:tr h="823031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стр.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(из гр.3) сделано по поводу заболеваний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 врачами на дому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62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врачей, включая профилактические - всего 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сельскими жителя-ми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взрослыми 18 лет и более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сельских жителей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гр.9: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гр. 12: по поводу заболеваний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7010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сельскими жителями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поводу заболеваний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43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008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паллиативной медицинской 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60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5724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приемного отделения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887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(стр.1): в отделениях, кабинетах, пунктах неотложной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299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отделениях, кабинетах паллиативной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2363" name="Line 3"/>
          <p:cNvSpPr>
            <a:spLocks noChangeShapeType="1"/>
          </p:cNvSpPr>
          <p:nvPr/>
        </p:nvSpPr>
        <p:spPr bwMode="auto">
          <a:xfrm>
            <a:off x="3721100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2364" name="Text Box 1697"/>
          <p:cNvSpPr txBox="1">
            <a:spLocks noChangeArrowheads="1"/>
          </p:cNvSpPr>
          <p:nvPr/>
        </p:nvSpPr>
        <p:spPr bwMode="auto">
          <a:xfrm>
            <a:off x="7310438" y="457200"/>
            <a:ext cx="1604962" cy="396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FF0000"/>
                </a:solidFill>
              </a:rPr>
              <a:t>Внимание! </a:t>
            </a:r>
          </a:p>
        </p:txBody>
      </p:sp>
      <p:sp>
        <p:nvSpPr>
          <p:cNvPr id="9" name="Rectangle 1694"/>
          <p:cNvSpPr>
            <a:spLocks noChangeArrowheads="1"/>
          </p:cNvSpPr>
          <p:nvPr/>
        </p:nvSpPr>
        <p:spPr bwMode="auto">
          <a:xfrm>
            <a:off x="1924050" y="3055938"/>
            <a:ext cx="7010400" cy="5238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smtClean="0"/>
              <a:t>Строка 60 «по паллиативной медицинской помощи» - посещения с профилактической целью</a:t>
            </a:r>
          </a:p>
        </p:txBody>
      </p:sp>
      <p:sp>
        <p:nvSpPr>
          <p:cNvPr id="52366" name="Rectangle 1698"/>
          <p:cNvSpPr>
            <a:spLocks noChangeArrowheads="1"/>
          </p:cNvSpPr>
          <p:nvPr/>
        </p:nvSpPr>
        <p:spPr bwMode="auto">
          <a:xfrm>
            <a:off x="1914525" y="3792538"/>
            <a:ext cx="7010400" cy="1408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3429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В строку 123 вносятся посещения врачей-специалистов, оказывающих помощь в отделении (кабинете) неотложной медицинской помощи (при наличии его в структуре поликлиники медицинской организации), а также при оказании неотложной медицинской помощи на дому (посещения, которые ранее вносились в таб. 2102)</a:t>
            </a:r>
          </a:p>
        </p:txBody>
      </p:sp>
      <p:sp>
        <p:nvSpPr>
          <p:cNvPr id="6288" name="Rectangle 1698"/>
          <p:cNvSpPr>
            <a:spLocks noChangeArrowheads="1"/>
          </p:cNvSpPr>
          <p:nvPr/>
        </p:nvSpPr>
        <p:spPr bwMode="auto">
          <a:xfrm>
            <a:off x="1924050" y="5251450"/>
            <a:ext cx="7010400" cy="149225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/>
          <a:lstStyle>
            <a:lvl1pPr indent="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строку 124 вносятся посещения врачей-специалистов, оказывающих паллиативную медицинскую помощь в отделении (кабинете) паллиативной медицинской помощи (при наличии его в структуре поликлиники медицинской организации). Посещения только с профилактической целью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6705600" cy="533400"/>
          </a:xfrm>
        </p:spPr>
        <p:txBody>
          <a:bodyPr rtlCol="0">
            <a:normAutofit fontScale="90000"/>
          </a:bodyPr>
          <a:lstStyle/>
          <a:p>
            <a:pPr marL="838200" indent="-838200" eaLnBrk="1" fontAlgn="auto" hangingPunct="1">
              <a:spcAft>
                <a:spcPts val="0"/>
              </a:spcAft>
              <a:defRPr/>
            </a:pPr>
            <a: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Таблица 2100. Работа врачей медицинской организации </a:t>
            </a:r>
            <a:b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</a:br>
            <a:r>
              <a:rPr lang="ru-RU" altLang="ru-RU" sz="20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в амбулаторных условиях</a:t>
            </a:r>
          </a:p>
        </p:txBody>
      </p:sp>
      <p:graphicFrame>
        <p:nvGraphicFramePr>
          <p:cNvPr id="176800" name="Group 1696"/>
          <p:cNvGraphicFramePr>
            <a:graphicFrameLocks noGrp="1"/>
          </p:cNvGraphicFramePr>
          <p:nvPr>
            <p:ph type="tbl" idx="1"/>
          </p:nvPr>
        </p:nvGraphicFramePr>
        <p:xfrm>
          <a:off x="76200" y="1066800"/>
          <a:ext cx="8839200" cy="4910138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/>
                  </a:extLst>
                </a:gridCol>
                <a:gridCol w="457200">
                  <a:extLst>
                    <a:ext uri="{9D8B030D-6E8A-4147-A177-3AD203B41FA5}"/>
                  </a:extLst>
                </a:gridCol>
                <a:gridCol w="8382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6096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  <a:gridCol w="685800">
                  <a:extLst>
                    <a:ext uri="{9D8B030D-6E8A-4147-A177-3AD203B41FA5}"/>
                  </a:extLst>
                </a:gridCol>
              </a:tblGrid>
              <a:tr h="823153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стр.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(из гр.3) сделано по поводу заболеваний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 врачами на дому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6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врачей, включая профилактические - всего 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сельскими жителя-ми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взрослыми 18 лет и более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сельских жителей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гр.9: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гр. 12: по поводу заболеваний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7011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сельскими жителями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поводу заболеваний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детьми 0-17 лет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7438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8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012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паллиативной медицинской 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60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573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приемного отделения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8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889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(стр.1): в отделениях, кабинетах, пунктах неотложной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2" marB="4573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3373" name="Line 3"/>
          <p:cNvSpPr>
            <a:spLocks noChangeShapeType="1"/>
          </p:cNvSpPr>
          <p:nvPr/>
        </p:nvSpPr>
        <p:spPr bwMode="auto">
          <a:xfrm>
            <a:off x="3721100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74" name="Text Box 1697"/>
          <p:cNvSpPr txBox="1">
            <a:spLocks noChangeArrowheads="1"/>
          </p:cNvSpPr>
          <p:nvPr/>
        </p:nvSpPr>
        <p:spPr bwMode="auto">
          <a:xfrm>
            <a:off x="7310438" y="457200"/>
            <a:ext cx="1604962" cy="396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FF0000"/>
                </a:solidFill>
              </a:rPr>
              <a:t>Внимание! </a:t>
            </a:r>
          </a:p>
        </p:txBody>
      </p:sp>
      <p:sp>
        <p:nvSpPr>
          <p:cNvPr id="7295" name="Rectangle 1698"/>
          <p:cNvSpPr>
            <a:spLocks noChangeArrowheads="1"/>
          </p:cNvSpPr>
          <p:nvPr/>
        </p:nvSpPr>
        <p:spPr bwMode="auto">
          <a:xfrm>
            <a:off x="2028825" y="3455988"/>
            <a:ext cx="6892925" cy="1930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/>
          <a:lstStyle>
            <a:lvl1pPr indent="3429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smtClean="0">
                <a:solidFill>
                  <a:srgbClr val="C00000"/>
                </a:solidFill>
              </a:rPr>
              <a:t>В целях повышения эффективности оказания первичной медико-санитарной помощи при внезапных острых заболеваниях, состояниях, обострении хронических заболеваний, не опасных для жизни пациента и не требующих экстренной медицинской помощи, в структуре медицинских организаций </a:t>
            </a:r>
            <a:r>
              <a:rPr lang="ru-RU" altLang="ru-RU" sz="1600" dirty="0" smtClean="0">
                <a:solidFill>
                  <a:srgbClr val="FF0000"/>
                </a:solidFill>
              </a:rPr>
              <a:t>может организовываться отделение (кабинет) неотложной медицинской помощи</a:t>
            </a:r>
            <a:endParaRPr lang="ru-RU" altLang="ru-RU" sz="1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96" name="Прямоугольная выноска 10"/>
          <p:cNvSpPr>
            <a:spLocks noChangeArrowheads="1"/>
          </p:cNvSpPr>
          <p:nvPr/>
        </p:nvSpPr>
        <p:spPr bwMode="auto">
          <a:xfrm>
            <a:off x="4137025" y="5754688"/>
            <a:ext cx="2943225" cy="790575"/>
          </a:xfrm>
          <a:prstGeom prst="wedgeRectCallout">
            <a:avLst>
              <a:gd name="adj1" fmla="val -19769"/>
              <a:gd name="adj2" fmla="val -8375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800" dirty="0" smtClean="0"/>
              <a:t>Меньше данных таблицы 2105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1960563" cy="533400"/>
          </a:xfrm>
        </p:spPr>
        <p:txBody>
          <a:bodyPr/>
          <a:lstStyle/>
          <a:p>
            <a:pPr marL="838200" indent="-838200" eaLnBrk="1" hangingPunct="1"/>
            <a:r>
              <a:rPr lang="ru-RU" altLang="ru-RU" sz="2000" smtClean="0">
                <a:latin typeface="Times New Roman" pitchFamily="18" charset="0"/>
              </a:rPr>
              <a:t>Таблица 2100. </a:t>
            </a:r>
          </a:p>
        </p:txBody>
      </p:sp>
      <p:graphicFrame>
        <p:nvGraphicFramePr>
          <p:cNvPr id="176800" name="Group 1696"/>
          <p:cNvGraphicFramePr>
            <a:graphicFrameLocks noGrp="1"/>
          </p:cNvGraphicFramePr>
          <p:nvPr>
            <p:ph type="tbl" idx="1"/>
          </p:nvPr>
        </p:nvGraphicFramePr>
        <p:xfrm>
          <a:off x="311150" y="1081088"/>
          <a:ext cx="2743200" cy="5641975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/>
                  </a:extLst>
                </a:gridCol>
                <a:gridCol w="457200">
                  <a:extLst>
                    <a:ext uri="{9D8B030D-6E8A-4147-A177-3AD203B41FA5}"/>
                  </a:extLst>
                </a:gridCol>
                <a:gridCol w="838200">
                  <a:extLst>
                    <a:ext uri="{9D8B030D-6E8A-4147-A177-3AD203B41FA5}"/>
                  </a:extLst>
                </a:gridCol>
              </a:tblGrid>
              <a:tr h="731605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стр.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9775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врачей, включая профилактические - всего 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015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паллиативной медицинской 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60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573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приемного отделения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8900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(стр.1): в отделениях, кабинетах, пунктах неотложной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315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отделениях, кабинетах паллиативной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4315" name="Line 3"/>
          <p:cNvSpPr>
            <a:spLocks noChangeShapeType="1"/>
          </p:cNvSpPr>
          <p:nvPr/>
        </p:nvSpPr>
        <p:spPr bwMode="auto">
          <a:xfrm>
            <a:off x="3721100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0" name="Group 710"/>
          <p:cNvGraphicFramePr>
            <a:graphicFrameLocks/>
          </p:cNvGraphicFramePr>
          <p:nvPr/>
        </p:nvGraphicFramePr>
        <p:xfrm>
          <a:off x="3486150" y="1076325"/>
          <a:ext cx="4267200" cy="5614988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</a:tblGrid>
              <a:tr h="73599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(табл. 2100, стр. 1)  сделано посещений всего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ru-RU" alt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стро-ки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заболеваниям: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в неотложной форме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активных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по диспансерному наблюдению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профилактической и иными целями: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 медицинский осмотр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диспансеризация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комплексный медицинский осмотр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центрах здоровья</a:t>
                      </a: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паллиативная помощь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патронаж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прочие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Передвижными: амбулаториями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врачебными бригадами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мобильными медицинскими бригадами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мобильными медицинскими комплексами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335463" y="363538"/>
            <a:ext cx="196056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 anchor="ctr"/>
          <a:lstStyle/>
          <a:p>
            <a:pPr marL="838200" indent="-838200">
              <a:defRPr/>
            </a:pPr>
            <a:r>
              <a:rPr lang="ru-RU" altLang="ru-RU" sz="2000" i="0" kern="0" dirty="0">
                <a:solidFill>
                  <a:srgbClr val="000000"/>
                </a:solidFill>
                <a:latin typeface="Times New Roman" pitchFamily="18" charset="0"/>
                <a:ea typeface="+mj-ea"/>
                <a:cs typeface="+mj-cs"/>
              </a:rPr>
              <a:t>Таблица 2105. </a:t>
            </a:r>
          </a:p>
        </p:txBody>
      </p:sp>
      <p:sp>
        <p:nvSpPr>
          <p:cNvPr id="54376" name="AutoShape 4"/>
          <p:cNvSpPr>
            <a:spLocks noChangeArrowheads="1"/>
          </p:cNvSpPr>
          <p:nvPr/>
        </p:nvSpPr>
        <p:spPr bwMode="auto">
          <a:xfrm rot="-2658156">
            <a:off x="1489075" y="3830638"/>
            <a:ext cx="4146550" cy="528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54377" name="Group 3"/>
          <p:cNvGrpSpPr>
            <a:grpSpLocks/>
          </p:cNvGrpSpPr>
          <p:nvPr/>
        </p:nvGrpSpPr>
        <p:grpSpPr bwMode="auto">
          <a:xfrm>
            <a:off x="4567238" y="3055938"/>
            <a:ext cx="4343400" cy="2586037"/>
            <a:chOff x="357" y="1183"/>
            <a:chExt cx="5050" cy="1222"/>
          </a:xfrm>
        </p:grpSpPr>
        <p:sp>
          <p:nvSpPr>
            <p:cNvPr id="54378" name="AutoShape 8"/>
            <p:cNvSpPr>
              <a:spLocks noChangeArrowheads="1"/>
            </p:cNvSpPr>
            <p:nvPr/>
          </p:nvSpPr>
          <p:spPr bwMode="gray">
            <a:xfrm>
              <a:off x="357" y="1183"/>
              <a:ext cx="5050" cy="907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83CFCD"/>
                </a:gs>
                <a:gs pos="50000">
                  <a:srgbClr val="B2E1E0"/>
                </a:gs>
                <a:gs pos="100000">
                  <a:srgbClr val="83CFCD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 eaLnBrk="1" hangingPunct="1"/>
              <a:endParaRPr lang="ru-RU" altLang="ru-RU"/>
            </a:p>
          </p:txBody>
        </p:sp>
        <p:sp>
          <p:nvSpPr>
            <p:cNvPr id="16" name="Rectangle 11"/>
            <p:cNvSpPr>
              <a:spLocks noChangeArrowheads="1"/>
            </p:cNvSpPr>
            <p:nvPr/>
          </p:nvSpPr>
          <p:spPr bwMode="gray">
            <a:xfrm>
              <a:off x="687" y="1209"/>
              <a:ext cx="4408" cy="11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defRPr/>
              </a:pPr>
              <a:r>
                <a:rPr lang="ru-RU" altLang="ru-RU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Контроль </a:t>
              </a:r>
            </a:p>
            <a:p>
              <a:pPr algn="ctr" eaLnBrk="1" hangingPunct="1">
                <a:lnSpc>
                  <a:spcPct val="90000"/>
                </a:lnSpc>
                <a:defRPr/>
              </a:pPr>
              <a:r>
                <a:rPr lang="ru-RU" altLang="ru-RU" sz="2000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Т.2105 может быть больше т2100 (за счет посещений в неотложной форме вне кабинетов неотложной медицинской помощи </a:t>
              </a:r>
            </a:p>
            <a:p>
              <a:pPr algn="ctr" eaLnBrk="1" hangingPunct="1">
                <a:lnSpc>
                  <a:spcPct val="90000"/>
                </a:lnSpc>
                <a:defRPr/>
              </a:pPr>
              <a:endParaRPr lang="ru-RU" altLang="ru-RU" sz="2000" i="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  <a:p>
              <a:pPr algn="ctr" eaLnBrk="1" hangingPunct="1">
                <a:lnSpc>
                  <a:spcPct val="90000"/>
                </a:lnSpc>
                <a:defRPr/>
              </a:pPr>
              <a:endParaRPr lang="ru-RU" altLang="ru-RU" sz="2000" i="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1960563" cy="533400"/>
          </a:xfrm>
        </p:spPr>
        <p:txBody>
          <a:bodyPr/>
          <a:lstStyle/>
          <a:p>
            <a:pPr marL="838200" indent="-838200" eaLnBrk="1" hangingPunct="1"/>
            <a:r>
              <a:rPr lang="ru-RU" altLang="ru-RU" sz="2000" smtClean="0">
                <a:latin typeface="Times New Roman" pitchFamily="18" charset="0"/>
              </a:rPr>
              <a:t>Таблица 2100. </a:t>
            </a:r>
          </a:p>
        </p:txBody>
      </p:sp>
      <p:graphicFrame>
        <p:nvGraphicFramePr>
          <p:cNvPr id="176800" name="Group 1696"/>
          <p:cNvGraphicFramePr>
            <a:graphicFrameLocks noGrp="1"/>
          </p:cNvGraphicFramePr>
          <p:nvPr>
            <p:ph type="tbl" idx="1"/>
          </p:nvPr>
        </p:nvGraphicFramePr>
        <p:xfrm>
          <a:off x="311150" y="1081088"/>
          <a:ext cx="2743200" cy="5641975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/>
                  </a:extLst>
                </a:gridCol>
                <a:gridCol w="457200">
                  <a:extLst>
                    <a:ext uri="{9D8B030D-6E8A-4147-A177-3AD203B41FA5}"/>
                  </a:extLst>
                </a:gridCol>
                <a:gridCol w="838200">
                  <a:extLst>
                    <a:ext uri="{9D8B030D-6E8A-4147-A177-3AD203B41FA5}"/>
                  </a:extLst>
                </a:gridCol>
              </a:tblGrid>
              <a:tr h="731605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стр.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9775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врачей, включая профилактические - всего 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Врачи 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</a:t>
                      </a:r>
                      <a:endParaRPr kumimoji="0" lang="ru-RU" alt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4015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паллиативной медицинской 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60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34" marB="4573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573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приемного отделения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8900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(стр.1): в отделениях, кабинетах, пунктах неотложной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2315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отделениях, кабинетах паллиативной медпомощи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4" marB="4573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5339" name="Line 3"/>
          <p:cNvSpPr>
            <a:spLocks noChangeShapeType="1"/>
          </p:cNvSpPr>
          <p:nvPr/>
        </p:nvSpPr>
        <p:spPr bwMode="auto">
          <a:xfrm>
            <a:off x="3721100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0" name="Group 710"/>
          <p:cNvGraphicFramePr>
            <a:graphicFrameLocks/>
          </p:cNvGraphicFramePr>
          <p:nvPr/>
        </p:nvGraphicFramePr>
        <p:xfrm>
          <a:off x="3486150" y="1076325"/>
          <a:ext cx="4267200" cy="5614988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/>
                  </a:extLst>
                </a:gridCol>
                <a:gridCol w="533400">
                  <a:extLst>
                    <a:ext uri="{9D8B030D-6E8A-4147-A177-3AD203B41FA5}"/>
                  </a:extLst>
                </a:gridCol>
              </a:tblGrid>
              <a:tr h="73599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общего числа посещений (табл. 2100, стр. 1)  сделано посещений всего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ru-RU" alt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стро-ки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7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заболеваниям: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в неотложной форме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активных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по диспансерному наблюдению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профилактической и иными целями: всего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 медицинский осмотр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диспансеризация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комплексный медицинский осмотр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в центрах здоровья</a:t>
                      </a: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паллиативная помощь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патронаж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прочие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Передвижными: амбулаториями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врачебными бригадами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мобильными медицинскими бригадами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8779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мобильными медицинскими комплексами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335463" y="363538"/>
            <a:ext cx="196056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 anchor="ctr"/>
          <a:lstStyle/>
          <a:p>
            <a:pPr marL="838200" indent="-838200">
              <a:defRPr/>
            </a:pPr>
            <a:r>
              <a:rPr lang="ru-RU" altLang="ru-RU" sz="2000" i="0" kern="0" dirty="0">
                <a:solidFill>
                  <a:srgbClr val="000000"/>
                </a:solidFill>
                <a:latin typeface="Times New Roman" pitchFamily="18" charset="0"/>
                <a:ea typeface="+mj-ea"/>
                <a:cs typeface="+mj-cs"/>
              </a:rPr>
              <a:t>Таблица 2105. </a:t>
            </a:r>
          </a:p>
        </p:txBody>
      </p:sp>
      <p:sp>
        <p:nvSpPr>
          <p:cNvPr id="55400" name="AutoShape 4"/>
          <p:cNvSpPr>
            <a:spLocks noChangeArrowheads="1"/>
          </p:cNvSpPr>
          <p:nvPr/>
        </p:nvSpPr>
        <p:spPr bwMode="auto">
          <a:xfrm rot="-1913175">
            <a:off x="1738313" y="5483225"/>
            <a:ext cx="3063875" cy="52863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55401" name="Group 3"/>
          <p:cNvGrpSpPr>
            <a:grpSpLocks/>
          </p:cNvGrpSpPr>
          <p:nvPr/>
        </p:nvGrpSpPr>
        <p:grpSpPr bwMode="auto">
          <a:xfrm>
            <a:off x="3697288" y="1565275"/>
            <a:ext cx="4371975" cy="2746375"/>
            <a:chOff x="356" y="1183"/>
            <a:chExt cx="5049" cy="996"/>
          </a:xfrm>
        </p:grpSpPr>
        <p:sp>
          <p:nvSpPr>
            <p:cNvPr id="55402" name="AutoShape 8"/>
            <p:cNvSpPr>
              <a:spLocks noChangeArrowheads="1"/>
            </p:cNvSpPr>
            <p:nvPr/>
          </p:nvSpPr>
          <p:spPr bwMode="gray">
            <a:xfrm>
              <a:off x="356" y="1183"/>
              <a:ext cx="5049" cy="907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83CFCD"/>
                </a:gs>
                <a:gs pos="50000">
                  <a:srgbClr val="B2E1E0"/>
                </a:gs>
                <a:gs pos="100000">
                  <a:srgbClr val="83CFCD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 eaLnBrk="1" hangingPunct="1"/>
              <a:endParaRPr lang="ru-RU" altLang="ru-RU"/>
            </a:p>
          </p:txBody>
        </p:sp>
        <p:sp>
          <p:nvSpPr>
            <p:cNvPr id="16" name="Rectangle 11"/>
            <p:cNvSpPr>
              <a:spLocks noChangeArrowheads="1"/>
            </p:cNvSpPr>
            <p:nvPr/>
          </p:nvSpPr>
          <p:spPr bwMode="gray">
            <a:xfrm>
              <a:off x="805" y="1221"/>
              <a:ext cx="4409" cy="9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defRPr/>
              </a:pPr>
              <a:r>
                <a:rPr lang="ru-RU" altLang="ru-RU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Контроль </a:t>
              </a:r>
            </a:p>
            <a:p>
              <a:pPr algn="ctr" eaLnBrk="1" hangingPunct="1">
                <a:lnSpc>
                  <a:spcPct val="90000"/>
                </a:lnSpc>
                <a:defRPr/>
              </a:pPr>
              <a:r>
                <a:rPr lang="ru-RU" altLang="ru-RU" sz="2000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Т.2100 (</a:t>
              </a:r>
              <a:r>
                <a:rPr lang="ru-RU" altLang="ru-RU" sz="2000" i="0" dirty="0" err="1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стр</a:t>
              </a:r>
              <a:r>
                <a:rPr lang="ru-RU" altLang="ru-RU" sz="2000" i="0" dirty="0" smtClean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124) +т.2102 (выездная патронажная служба) равна или меньше т2105 (за счет посещений по паллиативной помощи вне кабинетов и отделений по паллиативной помощи)</a:t>
              </a:r>
            </a:p>
            <a:p>
              <a:pPr algn="ctr" eaLnBrk="1" hangingPunct="1">
                <a:lnSpc>
                  <a:spcPct val="90000"/>
                </a:lnSpc>
                <a:defRPr/>
              </a:pPr>
              <a:endParaRPr lang="ru-RU" altLang="ru-RU" sz="2000" i="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304800"/>
          </a:xfrm>
        </p:spPr>
        <p:txBody>
          <a:bodyPr rtlCol="0">
            <a:normAutofit fontScale="90000"/>
          </a:bodyPr>
          <a:lstStyle/>
          <a:p>
            <a:pPr marL="838200" indent="-838200" algn="ctr" eaLnBrk="1" fontAlgn="auto" hangingPunct="1">
              <a:spcAft>
                <a:spcPts val="0"/>
              </a:spcAft>
              <a:defRPr/>
            </a:pPr>
            <a:r>
              <a:rPr lang="ru-RU" altLang="ru-RU" sz="240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Таблица 2101 </a:t>
            </a:r>
          </a:p>
        </p:txBody>
      </p:sp>
      <p:graphicFrame>
        <p:nvGraphicFramePr>
          <p:cNvPr id="178800" name="Group 624"/>
          <p:cNvGraphicFramePr>
            <a:graphicFrameLocks noGrp="1"/>
          </p:cNvGraphicFramePr>
          <p:nvPr>
            <p:ph type="tbl" idx="1"/>
          </p:nvPr>
        </p:nvGraphicFramePr>
        <p:xfrm>
          <a:off x="152400" y="914400"/>
          <a:ext cx="8763000" cy="3565525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/>
                  </a:extLst>
                </a:gridCol>
                <a:gridCol w="762000">
                  <a:extLst>
                    <a:ext uri="{9D8B030D-6E8A-4147-A177-3AD203B41FA5}"/>
                  </a:extLst>
                </a:gridCol>
                <a:gridCol w="2743200">
                  <a:extLst>
                    <a:ext uri="{9D8B030D-6E8A-4147-A177-3AD203B41FA5}"/>
                  </a:extLst>
                </a:gridCol>
              </a:tblGrid>
              <a:tr h="518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строки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Посещения к среднему медицинскому персоналу всего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 на </a:t>
                      </a:r>
                      <a:r>
                        <a:rPr kumimoji="0" lang="ru-RU" alt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ФАПах</a:t>
                      </a: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(включая посещения на дому)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из них: на передвижных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фельдшерских пунктах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из них: на передвижных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пунктах (кабинетах) неотложной медицинской помощи </a:t>
                      </a: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дому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из них: сельскому населению всего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взрослому населению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4.2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47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детскому населению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4.3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0" marB="4570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6373" name="Line 3"/>
          <p:cNvSpPr>
            <a:spLocks noChangeShapeType="1"/>
          </p:cNvSpPr>
          <p:nvPr/>
        </p:nvSpPr>
        <p:spPr bwMode="auto">
          <a:xfrm>
            <a:off x="3721100" y="1587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94" name="Rectangle 628"/>
          <p:cNvSpPr>
            <a:spLocks noChangeArrowheads="1"/>
          </p:cNvSpPr>
          <p:nvPr/>
        </p:nvSpPr>
        <p:spPr bwMode="auto">
          <a:xfrm>
            <a:off x="6172200" y="3309938"/>
            <a:ext cx="2743200" cy="10334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err="1" smtClean="0"/>
              <a:t>Внутриформенный</a:t>
            </a:r>
            <a:r>
              <a:rPr lang="ru-RU" altLang="ru-RU" sz="1600" dirty="0" smtClean="0"/>
              <a:t> контроль:</a:t>
            </a:r>
          </a:p>
          <a:p>
            <a:pPr algn="just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smtClean="0"/>
              <a:t>строка 4 = сумме строк 4.2+4.3</a:t>
            </a:r>
          </a:p>
        </p:txBody>
      </p:sp>
      <p:sp>
        <p:nvSpPr>
          <p:cNvPr id="10295" name="Rectangle 628"/>
          <p:cNvSpPr>
            <a:spLocks noChangeArrowheads="1"/>
          </p:cNvSpPr>
          <p:nvPr/>
        </p:nvSpPr>
        <p:spPr bwMode="auto">
          <a:xfrm>
            <a:off x="6238875" y="635000"/>
            <a:ext cx="2724150" cy="2598738"/>
          </a:xfrm>
          <a:prstGeom prst="rect">
            <a:avLst/>
          </a:prstGeom>
          <a:solidFill>
            <a:schemeClr val="bg2">
              <a:lumMod val="90000"/>
            </a:schemeClr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ru-RU" altLang="ru-RU" sz="1600" dirty="0" smtClean="0">
                <a:solidFill>
                  <a:srgbClr val="C00000"/>
                </a:solidFill>
              </a:rPr>
              <a:t>Из общего числа посещений к среднему медицинскому персоналу (стр. 1), в строке 4 указываются посещения среднего медицинского персонала отделений (кабинетов) неотложной медицинской помощи и пунктов на дому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52400" y="4632325"/>
            <a:ext cx="8743950" cy="1981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457200" algn="just"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ru-RU" altLang="ru-RU" sz="1800" kern="0" dirty="0" smtClean="0">
                <a:latin typeface="Times New Roman" panose="02020603050405020304" pitchFamily="18" charset="0"/>
              </a:rPr>
              <a:t>В строке 1 таблицы 2101 указываются посещения среднего медицинского персонала на самостоятельном приеме во врачебных амбулаторно-поликлинических учреждениях, на врачебных и фельдшерских здравпунктах, </a:t>
            </a:r>
            <a:r>
              <a:rPr lang="ru-RU" altLang="ru-RU" sz="1800" kern="0" dirty="0" err="1" smtClean="0">
                <a:latin typeface="Times New Roman" panose="02020603050405020304" pitchFamily="18" charset="0"/>
              </a:rPr>
              <a:t>ФАПах</a:t>
            </a:r>
            <a:r>
              <a:rPr lang="ru-RU" altLang="ru-RU" sz="1800" kern="0" dirty="0" smtClean="0">
                <a:latin typeface="Times New Roman" panose="02020603050405020304" pitchFamily="18" charset="0"/>
              </a:rPr>
              <a:t> и фельдшерских пунктах, включая передвижные</a:t>
            </a:r>
          </a:p>
          <a:p>
            <a:pPr marL="0" indent="457200" algn="just">
              <a:spcBef>
                <a:spcPct val="0"/>
              </a:spcBef>
              <a:defRPr/>
            </a:pPr>
            <a:endParaRPr lang="ru-RU" altLang="ru-RU" sz="1800" kern="0" dirty="0" smtClean="0">
              <a:latin typeface="Times New Roman" panose="02020603050405020304" pitchFamily="18" charset="0"/>
            </a:endParaRPr>
          </a:p>
          <a:p>
            <a:pPr marL="0" indent="457200" algn="just"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ru-RU" altLang="ru-RU" sz="1800" kern="0" dirty="0" smtClean="0">
                <a:latin typeface="Times New Roman" panose="02020603050405020304" pitchFamily="18" charset="0"/>
              </a:rPr>
              <a:t>Посещения к зубным врачам и гигиенистам стоматологическими в таблицу </a:t>
            </a:r>
            <a:r>
              <a:rPr lang="ru-RU" altLang="ru-RU" sz="1800" u="sng" kern="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не включаются</a:t>
            </a:r>
            <a:r>
              <a:rPr lang="ru-RU" altLang="ru-RU" sz="1800" u="sng" kern="0" dirty="0" smtClean="0">
                <a:latin typeface="Times New Roman" panose="02020603050405020304" pitchFamily="18" charset="0"/>
              </a:rPr>
              <a:t>, </a:t>
            </a:r>
            <a:r>
              <a:rPr lang="ru-RU" altLang="ru-RU" sz="1800" kern="0" dirty="0" smtClean="0">
                <a:latin typeface="Times New Roman" panose="02020603050405020304" pitchFamily="18" charset="0"/>
              </a:rPr>
              <a:t>учет деятельности ведется в таблице 2700.</a:t>
            </a:r>
            <a:endParaRPr lang="ru-RU" altLang="ru-RU" sz="1800" u="sng" kern="0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4" grpId="0" animBg="1"/>
      <p:bldP spid="1029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990600"/>
            <a:ext cx="7010400" cy="457200"/>
          </a:xfrm>
        </p:spPr>
        <p:txBody>
          <a:bodyPr/>
          <a:lstStyle/>
          <a:p>
            <a:pPr marL="838200" indent="-838200" algn="ctr" eaLnBrk="1" hangingPunct="1"/>
            <a:r>
              <a:rPr lang="ru-RU" altLang="ru-RU" sz="2400" smtClean="0">
                <a:solidFill>
                  <a:srgbClr val="FF0000"/>
                </a:solidFill>
                <a:latin typeface="Times New Roman" pitchFamily="18" charset="0"/>
              </a:rPr>
              <a:t>Таблица 2102 </a:t>
            </a:r>
          </a:p>
        </p:txBody>
      </p:sp>
      <p:graphicFrame>
        <p:nvGraphicFramePr>
          <p:cNvPr id="4" name="Group 86"/>
          <p:cNvGraphicFramePr>
            <a:graphicFrameLocks/>
          </p:cNvGraphicFramePr>
          <p:nvPr/>
        </p:nvGraphicFramePr>
        <p:xfrm>
          <a:off x="466725" y="1466850"/>
          <a:ext cx="8239125" cy="914400"/>
        </p:xfrm>
        <a:graphic>
          <a:graphicData uri="http://schemas.openxmlformats.org/drawingml/2006/table">
            <a:tbl>
              <a:tblPr/>
              <a:tblGrid>
                <a:gridCol w="8239125">
                  <a:extLst>
                    <a:ext uri="{9D8B030D-6E8A-4147-A177-3AD203B41FA5}"/>
                  </a:extLst>
                </a:gridCol>
              </a:tblGrid>
              <a:tr h="3921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посещений выездной патронажной службы паллиативной помощи для оказания паллиативной медицинской помощи на дому:</a:t>
                      </a: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1________, 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детям 2________.</a:t>
                      </a:r>
                      <a:endParaRPr kumimoji="0" lang="ru-RU" alt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5365" name="Прямоугольник 1"/>
          <p:cNvSpPr>
            <a:spLocks noChangeArrowheads="1"/>
          </p:cNvSpPr>
          <p:nvPr/>
        </p:nvSpPr>
        <p:spPr bwMode="auto">
          <a:xfrm>
            <a:off x="457200" y="2511425"/>
            <a:ext cx="8229600" cy="1201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 indent="4572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800" dirty="0" smtClean="0">
                <a:cs typeface="Times New Roman" panose="02020603050405020304" pitchFamily="18" charset="0"/>
              </a:rPr>
              <a:t>Таблица полностью изменена (таб.2102 «Посещения врачами пунктов (кабинетов) неотложной медицинской помощи на дому», ф.№30 за 2017 год), вышеуказанные посещения теперь указываются в таб.2100, стр. 123.</a:t>
            </a:r>
            <a:endParaRPr lang="en-US" altLang="ru-RU" sz="1800" dirty="0" smtClean="0">
              <a:cs typeface="Times New Roman" panose="02020603050405020304" pitchFamily="18" charset="0"/>
            </a:endParaRPr>
          </a:p>
        </p:txBody>
      </p:sp>
      <p:sp>
        <p:nvSpPr>
          <p:cNvPr id="57350" name="Text Box 626"/>
          <p:cNvSpPr txBox="1">
            <a:spLocks noChangeArrowheads="1"/>
          </p:cNvSpPr>
          <p:nvPr/>
        </p:nvSpPr>
        <p:spPr bwMode="auto">
          <a:xfrm>
            <a:off x="6942138" y="423863"/>
            <a:ext cx="1604962" cy="396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FF0000"/>
                </a:solidFill>
              </a:rPr>
              <a:t>Внимание! </a:t>
            </a:r>
          </a:p>
        </p:txBody>
      </p:sp>
      <p:sp>
        <p:nvSpPr>
          <p:cNvPr id="15367" name="Прямоугольник 1"/>
          <p:cNvSpPr>
            <a:spLocks noChangeArrowheads="1"/>
          </p:cNvSpPr>
          <p:nvPr/>
        </p:nvSpPr>
        <p:spPr bwMode="auto">
          <a:xfrm>
            <a:off x="407988" y="3914775"/>
            <a:ext cx="8229600" cy="923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indent="4572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800" dirty="0" smtClean="0">
                <a:cs typeface="Times New Roman" panose="02020603050405020304" pitchFamily="18" charset="0"/>
              </a:rPr>
              <a:t>В таблицу вносятся посещения патронажной службой паллиативной помощи </a:t>
            </a:r>
            <a:r>
              <a:rPr lang="ru-RU" altLang="ru-RU" sz="18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врачей-специалистов,</a:t>
            </a:r>
            <a:r>
              <a:rPr lang="ru-RU" altLang="ru-RU" sz="1800" dirty="0" smtClean="0">
                <a:cs typeface="Times New Roman" panose="02020603050405020304" pitchFamily="18" charset="0"/>
              </a:rPr>
              <a:t> оказывающих паллиативную медицинскую помощь на дому: всего, из них детям</a:t>
            </a:r>
            <a:endParaRPr lang="en-US" altLang="ru-RU" sz="1800" dirty="0" smtClean="0">
              <a:cs typeface="Times New Roman" panose="02020603050405020304" pitchFamily="18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85775" y="5029200"/>
            <a:ext cx="8201025" cy="990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838200" indent="-838200" algn="ctr">
              <a:defRPr/>
            </a:pPr>
            <a:r>
              <a:rPr lang="ru-RU" altLang="ru-RU" sz="1800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Таблица 2103 </a:t>
            </a:r>
          </a:p>
          <a:p>
            <a:pPr marL="838200" indent="-838200" algn="ctr">
              <a:defRPr/>
            </a:pPr>
            <a:r>
              <a:rPr lang="ru-RU" altLang="ru-RU" sz="1800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«Посещения к врачам центров здоровья и комплексные обследования»</a:t>
            </a:r>
          </a:p>
          <a:p>
            <a:pPr marL="838200" indent="-838200" algn="ctr">
              <a:defRPr/>
            </a:pPr>
            <a:r>
              <a:rPr lang="ru-RU" altLang="ru-RU" sz="1800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удалена!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179"/>
          <p:cNvSpPr txBox="1">
            <a:spLocks noChangeArrowheads="1"/>
          </p:cNvSpPr>
          <p:nvPr/>
        </p:nvSpPr>
        <p:spPr bwMode="auto">
          <a:xfrm>
            <a:off x="309563" y="1874838"/>
            <a:ext cx="865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lnSpc>
                <a:spcPct val="90000"/>
              </a:lnSpc>
            </a:pPr>
            <a:r>
              <a:rPr lang="ru-RU" altLang="ru-RU" sz="2000" i="0">
                <a:solidFill>
                  <a:srgbClr val="262626"/>
                </a:solidFill>
              </a:rPr>
              <a:t>Форма №</a:t>
            </a:r>
            <a:r>
              <a:rPr lang="en-US" altLang="ru-RU" sz="2000" i="0">
                <a:solidFill>
                  <a:srgbClr val="262626"/>
                </a:solidFill>
              </a:rPr>
              <a:t>30</a:t>
            </a:r>
            <a:r>
              <a:rPr lang="ru-RU" altLang="ru-RU" sz="2000" i="0">
                <a:solidFill>
                  <a:srgbClr val="262626"/>
                </a:solidFill>
              </a:rPr>
              <a:t/>
            </a:r>
            <a:br>
              <a:rPr lang="ru-RU" altLang="ru-RU" sz="2000" i="0">
                <a:solidFill>
                  <a:srgbClr val="262626"/>
                </a:solidFill>
              </a:rPr>
            </a:br>
            <a:r>
              <a:rPr lang="ru-RU" altLang="ru-RU" sz="2000" i="0">
                <a:solidFill>
                  <a:srgbClr val="262626"/>
                </a:solidFill>
              </a:rPr>
              <a:t>«Сведения о медицинской организации»</a:t>
            </a:r>
          </a:p>
        </p:txBody>
      </p:sp>
      <p:sp>
        <p:nvSpPr>
          <p:cNvPr id="58371" name="Подзаголовок 2"/>
          <p:cNvSpPr>
            <a:spLocks/>
          </p:cNvSpPr>
          <p:nvPr/>
        </p:nvSpPr>
        <p:spPr bwMode="auto">
          <a:xfrm>
            <a:off x="958850" y="3155950"/>
            <a:ext cx="78613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/>
              <a:t>РАЗДЕЛ </a:t>
            </a:r>
            <a:r>
              <a:rPr lang="en-US" altLang="ru-RU"/>
              <a:t>III</a:t>
            </a:r>
            <a:r>
              <a:rPr lang="ru-RU" altLang="ru-RU"/>
              <a:t>. ДЕЯТЕЛЬНОСТЬ </a:t>
            </a:r>
            <a:r>
              <a:rPr lang="en-US" altLang="ru-RU"/>
              <a:t>                       </a:t>
            </a:r>
            <a:r>
              <a:rPr lang="ru-RU" altLang="ru-RU"/>
              <a:t>МЕДИЦИНСКОЙ</a:t>
            </a:r>
            <a:r>
              <a:rPr lang="en-US" altLang="ru-RU"/>
              <a:t> </a:t>
            </a:r>
            <a:r>
              <a:rPr lang="ru-RU" altLang="ru-RU"/>
              <a:t>ОРГАНИЗАЦИИ ПО ОКАЗАНИЮ МЕДИЦИНСКОЙ ПОМОЩИ В</a:t>
            </a:r>
            <a:r>
              <a:rPr lang="en-US" altLang="ru-RU"/>
              <a:t> </a:t>
            </a:r>
            <a:r>
              <a:rPr lang="ru-RU" altLang="ru-RU"/>
              <a:t>АМБУЛАТОРНЫХ </a:t>
            </a:r>
            <a:r>
              <a:rPr lang="en-US" altLang="ru-RU"/>
              <a:t>                      </a:t>
            </a:r>
            <a:r>
              <a:rPr lang="ru-RU" altLang="ru-RU"/>
              <a:t> УСЛОВИЯХ</a:t>
            </a:r>
          </a:p>
          <a:p>
            <a:pPr algn="ctr">
              <a:spcBef>
                <a:spcPct val="20000"/>
              </a:spcBef>
            </a:pPr>
            <a:endParaRPr lang="ru-RU" altLang="ru-RU" i="0">
              <a:solidFill>
                <a:schemeClr val="tx2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6932</TotalTime>
  <Words>5274</Words>
  <Application>Microsoft Office PowerPoint</Application>
  <PresentationFormat>Экран (4:3)</PresentationFormat>
  <Paragraphs>1757</Paragraphs>
  <Slides>40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9" baseType="lpstr">
      <vt:lpstr>Arial</vt:lpstr>
      <vt:lpstr>Century Gothic</vt:lpstr>
      <vt:lpstr>Wingdings 3</vt:lpstr>
      <vt:lpstr>Times New Roman</vt:lpstr>
      <vt:lpstr>Calibri Light</vt:lpstr>
      <vt:lpstr>Wingdings</vt:lpstr>
      <vt:lpstr>Calibri</vt:lpstr>
      <vt:lpstr>Arial Cyr</vt:lpstr>
      <vt:lpstr>Легкий дым</vt:lpstr>
      <vt:lpstr>Презентация PowerPoint</vt:lpstr>
      <vt:lpstr>Презентация PowerPoint</vt:lpstr>
      <vt:lpstr>Приказ Минздрава России от 20.12.2012 г. № 1183н «Номенклатура должностей медицинских и фармацевтических работников»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Аккредитация специалистов со средним медицинским и фармацевтическим образованием в 2018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Таблица 2100. Работа врачей медицинской организации  в амбулаторных условиях</vt:lpstr>
      <vt:lpstr>Таблица 2100. Работа врачей медицинской организации  в амбулаторных условиях</vt:lpstr>
      <vt:lpstr>Таблица 2100. </vt:lpstr>
      <vt:lpstr>Таблица 2100. </vt:lpstr>
      <vt:lpstr>Таблица 2101 </vt:lpstr>
      <vt:lpstr>Таблица 2102 </vt:lpstr>
      <vt:lpstr>Презентация PowerPoint</vt:lpstr>
    </vt:vector>
  </TitlesOfParts>
  <Company>Guild 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Анатолий Ю. Шамеев</cp:lastModifiedBy>
  <cp:revision>1145</cp:revision>
  <cp:lastPrinted>2018-11-27T04:13:37Z</cp:lastPrinted>
  <dcterms:created xsi:type="dcterms:W3CDTF">2008-01-16T07:17:38Z</dcterms:created>
  <dcterms:modified xsi:type="dcterms:W3CDTF">2018-12-14T01:44:19Z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0008006e6b0000000000010242300207f6e001e0013c00</vt:lpwstr>
  </property>
</Properties>
</file>