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72" r:id="rId1"/>
  </p:sldMasterIdLst>
  <p:notesMasterIdLst>
    <p:notesMasterId r:id="rId77"/>
  </p:notesMasterIdLst>
  <p:sldIdLst>
    <p:sldId id="289" r:id="rId2"/>
    <p:sldId id="271" r:id="rId3"/>
    <p:sldId id="410" r:id="rId4"/>
    <p:sldId id="373" r:id="rId5"/>
    <p:sldId id="402" r:id="rId6"/>
    <p:sldId id="412" r:id="rId7"/>
    <p:sldId id="411" r:id="rId8"/>
    <p:sldId id="861" r:id="rId9"/>
    <p:sldId id="377" r:id="rId10"/>
    <p:sldId id="354" r:id="rId11"/>
    <p:sldId id="858" r:id="rId12"/>
    <p:sldId id="379" r:id="rId13"/>
    <p:sldId id="401" r:id="rId14"/>
    <p:sldId id="403" r:id="rId15"/>
    <p:sldId id="862" r:id="rId16"/>
    <p:sldId id="404" r:id="rId17"/>
    <p:sldId id="405" r:id="rId18"/>
    <p:sldId id="406" r:id="rId19"/>
    <p:sldId id="387" r:id="rId20"/>
    <p:sldId id="388" r:id="rId21"/>
    <p:sldId id="389" r:id="rId22"/>
    <p:sldId id="390" r:id="rId23"/>
    <p:sldId id="859" r:id="rId24"/>
    <p:sldId id="391" r:id="rId25"/>
    <p:sldId id="397" r:id="rId26"/>
    <p:sldId id="860" r:id="rId27"/>
    <p:sldId id="413" r:id="rId28"/>
    <p:sldId id="408" r:id="rId29"/>
    <p:sldId id="392" r:id="rId30"/>
    <p:sldId id="393" r:id="rId31"/>
    <p:sldId id="394" r:id="rId32"/>
    <p:sldId id="395" r:id="rId33"/>
    <p:sldId id="398" r:id="rId34"/>
    <p:sldId id="399" r:id="rId35"/>
    <p:sldId id="400" r:id="rId36"/>
    <p:sldId id="407" r:id="rId37"/>
    <p:sldId id="326" r:id="rId38"/>
    <p:sldId id="339" r:id="rId39"/>
    <p:sldId id="340" r:id="rId40"/>
    <p:sldId id="866" r:id="rId41"/>
    <p:sldId id="863" r:id="rId42"/>
    <p:sldId id="865" r:id="rId43"/>
    <p:sldId id="869" r:id="rId44"/>
    <p:sldId id="867" r:id="rId45"/>
    <p:sldId id="842" r:id="rId46"/>
    <p:sldId id="697" r:id="rId47"/>
    <p:sldId id="850" r:id="rId48"/>
    <p:sldId id="851" r:id="rId49"/>
    <p:sldId id="852" r:id="rId50"/>
    <p:sldId id="343" r:id="rId51"/>
    <p:sldId id="346" r:id="rId52"/>
    <p:sldId id="347" r:id="rId53"/>
    <p:sldId id="348" r:id="rId54"/>
    <p:sldId id="349" r:id="rId55"/>
    <p:sldId id="350" r:id="rId56"/>
    <p:sldId id="351" r:id="rId57"/>
    <p:sldId id="374" r:id="rId58"/>
    <p:sldId id="414" r:id="rId59"/>
    <p:sldId id="355" r:id="rId60"/>
    <p:sldId id="359" r:id="rId61"/>
    <p:sldId id="370" r:id="rId62"/>
    <p:sldId id="360" r:id="rId63"/>
    <p:sldId id="366" r:id="rId64"/>
    <p:sldId id="361" r:id="rId65"/>
    <p:sldId id="367" r:id="rId66"/>
    <p:sldId id="363" r:id="rId67"/>
    <p:sldId id="368" r:id="rId68"/>
    <p:sldId id="364" r:id="rId69"/>
    <p:sldId id="369" r:id="rId70"/>
    <p:sldId id="365" r:id="rId71"/>
    <p:sldId id="371" r:id="rId72"/>
    <p:sldId id="372" r:id="rId73"/>
    <p:sldId id="356" r:id="rId74"/>
    <p:sldId id="409" r:id="rId75"/>
    <p:sldId id="336" r:id="rId76"/>
  </p:sldIdLst>
  <p:sldSz cx="9144000" cy="6858000" type="screen4x3"/>
  <p:notesSz cx="6858000" cy="9144000"/>
  <p:defaultTextStyle>
    <a:defPPr>
      <a:defRPr lang="ru-RU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0C0472"/>
    <a:srgbClr val="75213F"/>
    <a:srgbClr val="6D2F39"/>
    <a:srgbClr val="913F4D"/>
    <a:srgbClr val="CC0000"/>
    <a:srgbClr val="7665F5"/>
    <a:srgbClr val="4269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1E4AEA4-8DFA-4A89-87EB-49C32662AFE0}" styleName="Средний стиль 2 —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Средний стиль 2 —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Средний стиль 2 —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Средний стиль 2 —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0016" autoAdjust="0"/>
    <p:restoredTop sz="94368" autoAdjust="0"/>
  </p:normalViewPr>
  <p:slideViewPr>
    <p:cSldViewPr>
      <p:cViewPr varScale="1">
        <p:scale>
          <a:sx n="119" d="100"/>
          <a:sy n="119" d="100"/>
        </p:scale>
        <p:origin x="-1320" y="-9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594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-358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>
            <a:extLst>
              <a:ext uri="{FF2B5EF4-FFF2-40B4-BE49-F238E27FC236}">
                <a16:creationId xmlns:a16="http://schemas.microsoft.com/office/drawing/2014/main" xmlns="" id="{BF123256-939D-443D-9ADE-99644C545A4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xmlns="" id="{6B39AD7C-1733-40F4-8A55-3290CC65B81E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0FD444AE-404E-487C-B678-B8B6D48D6613}" type="datetimeFigureOut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4" name="Образ слайда 3">
            <a:extLst>
              <a:ext uri="{FF2B5EF4-FFF2-40B4-BE49-F238E27FC236}">
                <a16:creationId xmlns:a16="http://schemas.microsoft.com/office/drawing/2014/main" xmlns="" id="{65EB24C3-EA4A-4C8F-ADF6-93E968A9523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ru-RU" noProof="0"/>
          </a:p>
        </p:txBody>
      </p:sp>
      <p:sp>
        <p:nvSpPr>
          <p:cNvPr id="5" name="Заметки 4">
            <a:extLst>
              <a:ext uri="{FF2B5EF4-FFF2-40B4-BE49-F238E27FC236}">
                <a16:creationId xmlns:a16="http://schemas.microsoft.com/office/drawing/2014/main" xmlns="" id="{75214331-C756-4C73-872B-8A6E24C3841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noProof="0"/>
              <a:t>Образец текста</a:t>
            </a:r>
          </a:p>
          <a:p>
            <a:pPr lvl="1"/>
            <a:r>
              <a:rPr lang="ru-RU" noProof="0"/>
              <a:t>Второй уровень</a:t>
            </a:r>
          </a:p>
          <a:p>
            <a:pPr lvl="2"/>
            <a:r>
              <a:rPr lang="ru-RU" noProof="0"/>
              <a:t>Третий уровень</a:t>
            </a:r>
          </a:p>
          <a:p>
            <a:pPr lvl="3"/>
            <a:r>
              <a:rPr lang="ru-RU" noProof="0"/>
              <a:t>Четвертый уровень</a:t>
            </a:r>
          </a:p>
          <a:p>
            <a:pPr lvl="4"/>
            <a:r>
              <a:rPr lang="ru-RU" noProof="0"/>
              <a:t>Пятый уровень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xmlns="" id="{A6B0A866-4216-4950-912F-D1B4775CF13A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xmlns="" id="{333C0646-FCAB-4092-B130-BDB119F070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Calibri" pitchFamily="34" charset="0"/>
              </a:defRPr>
            </a:lvl1pPr>
          </a:lstStyle>
          <a:p>
            <a:fld id="{810BAC0E-64AF-4B24-AB88-A59F22AFEAA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75721038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Образ слайда 1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Заметки 2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14340" name="Номер слайда 3"/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fld id="{E8A3E671-1717-4321-92E5-EEB3F9B45264}" type="slidenum">
              <a:rPr lang="ru-RU" altLang="ru-RU">
                <a:latin typeface="Calibri" pitchFamily="34" charset="0"/>
              </a:rPr>
              <a:pPr/>
              <a:t>10</a:t>
            </a:fld>
            <a:endParaRPr lang="ru-RU" altLang="ru-RU">
              <a:latin typeface="Calibri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7"/>
          <p:cNvSpPr txBox="1">
            <a:spLocks noGrp="1" noChangeArrowheads="1"/>
          </p:cNvSpPr>
          <p:nvPr/>
        </p:nvSpPr>
        <p:spPr bwMode="auto">
          <a:xfrm>
            <a:off x="3849688" y="9378950"/>
            <a:ext cx="294640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56" tIns="45677" rIns="91356" bIns="45677" anchor="b"/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/>
            <a:fld id="{606102E3-8E1E-4BDA-B1CF-FBB4B58229E6}" type="slidenum">
              <a:rPr lang="ru-RU" altLang="ru-RU" sz="1200">
                <a:solidFill>
                  <a:srgbClr val="000000"/>
                </a:solidFill>
              </a:rPr>
              <a:pPr algn="r"/>
              <a:t>47</a:t>
            </a:fld>
            <a:endParaRPr lang="ru-RU" altLang="ru-RU" sz="1200">
              <a:solidFill>
                <a:srgbClr val="000000"/>
              </a:solidFill>
            </a:endParaRPr>
          </a:p>
        </p:txBody>
      </p:sp>
      <p:sp>
        <p:nvSpPr>
          <p:cNvPr id="5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920750" y="747713"/>
            <a:ext cx="4965700" cy="3724275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3252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altLang="ru-RU" sz="1400" smtClean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7"/>
          <p:cNvSpPr txBox="1">
            <a:spLocks noGrp="1" noChangeArrowheads="1"/>
          </p:cNvSpPr>
          <p:nvPr/>
        </p:nvSpPr>
        <p:spPr bwMode="auto">
          <a:xfrm>
            <a:off x="3849688" y="9378950"/>
            <a:ext cx="294640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56" tIns="45677" rIns="91356" bIns="45677" anchor="b"/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/>
            <a:fld id="{6A3D9430-6983-4785-BF74-4DF6F95F45EF}" type="slidenum">
              <a:rPr lang="ru-RU" altLang="ru-RU" sz="1200">
                <a:solidFill>
                  <a:srgbClr val="000000"/>
                </a:solidFill>
              </a:rPr>
              <a:pPr algn="r"/>
              <a:t>48</a:t>
            </a:fld>
            <a:endParaRPr lang="ru-RU" altLang="ru-RU" sz="1200">
              <a:solidFill>
                <a:srgbClr val="000000"/>
              </a:solidFill>
            </a:endParaRPr>
          </a:p>
        </p:txBody>
      </p:sp>
      <p:sp>
        <p:nvSpPr>
          <p:cNvPr id="5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920750" y="747713"/>
            <a:ext cx="4965700" cy="3724275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5300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altLang="ru-RU" sz="1400" smtClean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7"/>
          <p:cNvSpPr txBox="1">
            <a:spLocks noGrp="1" noChangeArrowheads="1"/>
          </p:cNvSpPr>
          <p:nvPr/>
        </p:nvSpPr>
        <p:spPr bwMode="auto">
          <a:xfrm>
            <a:off x="3849688" y="9378950"/>
            <a:ext cx="294640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56" tIns="45677" rIns="91356" bIns="45677" anchor="b"/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/>
            <a:fld id="{137D7CBE-96E2-4F85-B28C-A2998E83987A}" type="slidenum">
              <a:rPr lang="ru-RU" altLang="ru-RU" sz="1200">
                <a:solidFill>
                  <a:srgbClr val="000000"/>
                </a:solidFill>
              </a:rPr>
              <a:pPr algn="r"/>
              <a:t>49</a:t>
            </a:fld>
            <a:endParaRPr lang="ru-RU" altLang="ru-RU" sz="1200">
              <a:solidFill>
                <a:srgbClr val="000000"/>
              </a:solidFill>
            </a:endParaRPr>
          </a:p>
        </p:txBody>
      </p:sp>
      <p:sp>
        <p:nvSpPr>
          <p:cNvPr id="5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920750" y="747713"/>
            <a:ext cx="4965700" cy="3724275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7348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altLang="ru-RU" sz="1400" smtClean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</a:pPr>
            <a:fld id="{7E69E2BD-0781-48E1-814F-BF171DF4EE73}" type="slidenum">
              <a:rPr lang="ru-RU" altLang="ru-RU"/>
              <a:pPr>
                <a:spcBef>
                  <a:spcPct val="0"/>
                </a:spcBef>
              </a:pPr>
              <a:t>75</a:t>
            </a:fld>
            <a:endParaRPr lang="ru-RU" altLang="ru-RU"/>
          </a:p>
        </p:txBody>
      </p:sp>
      <p:sp>
        <p:nvSpPr>
          <p:cNvPr id="84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4996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ru-RU" smtClean="0"/>
          </a:p>
          <a:p>
            <a:endParaRPr lang="ru-RU" altLang="ru-RU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542AC8-5421-4FBF-A4BE-A14E178111D1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8CF40B1-50A7-4DFA-A854-2603BD7F362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607115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B68E790-3169-4CBB-B301-53005D0526B2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306A85B-F22E-4338-8A68-2D1E61586AB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6507876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CDF658-EE81-4696-A1CA-9BACB3F8FB37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6A149E9-1E12-44DD-B164-D62B9D0F781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256199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AB34B25-FB19-4B37-915E-949156ADA4A1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709EA45-683F-42DD-8ABA-A7C27E2A1E2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780560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E98BC99-D805-4155-9F29-09B4AE735C1B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8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0557D13-486A-48C1-8C28-FBAF0FC635B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1701881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6ADC7B-D294-4E56-81EE-7B5AA22ABE52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4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4ABE726-D7E3-4176-9363-725DB190677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3689903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F68A56-B008-431A-95D8-E28899686B56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3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A854B09-06E9-4DE0-9CED-ABA83E5BC4C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6947150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D47D591-0E6F-43EA-B71F-6ED8738BA3BB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D200511-17B2-41C7-879E-0B6C266E1FB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800396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4AB3340-D1D0-45C3-8B29-98B177D6D012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CD66A55-68E9-483F-8428-68850F7FA24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026129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3AE5F68-27AE-4B0D-A883-A08BF4751B99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472DEEA-BDB0-4D08-B802-60E4AE88A75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976703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D3DEB4-8D02-4BD2-BE08-4D23DDFD10AA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BC6674-9798-4F2F-AA61-4A01C22554B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812714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endParaRPr lang="ru-RU" noProof="0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xmlns="" id="{0165D8C5-29FA-4C67-9EE2-B330626E729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xmlns="" id="{4B8FCE59-E337-461B-84F3-130C1E93C5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DB66B575-85AC-4424-BDBA-4AE02BA08D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003E5DF7-CFD5-4451-AB77-A96A802FCC3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67897006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4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xmlns="" id="{2A36BA30-51F2-4DE0-93A6-458C58D2346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4885452F-A53B-4A9E-8032-5CC5C6CF0D47}" type="datetime1">
              <a:rPr lang="ru-RU"/>
              <a:pPr>
                <a:defRPr/>
              </a:pPr>
              <a:t>14.12.2018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xmlns="" id="{968AFFBA-B5AA-43EF-9B8C-E5D19B8ECB6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4A36FA82-49B5-47FA-95C1-419036B421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fld id="{EC08EDB8-9748-41BC-BDDC-ACB468D5C969}" type="slidenum">
              <a:rPr lang="ru-RU" altLang="ru-RU"/>
              <a:pPr/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07" r:id="rId1"/>
    <p:sldLayoutId id="2147483908" r:id="rId2"/>
    <p:sldLayoutId id="2147483909" r:id="rId3"/>
    <p:sldLayoutId id="2147483910" r:id="rId4"/>
    <p:sldLayoutId id="2147483911" r:id="rId5"/>
    <p:sldLayoutId id="2147483912" r:id="rId6"/>
    <p:sldLayoutId id="2147483913" r:id="rId7"/>
    <p:sldLayoutId id="2147483914" r:id="rId8"/>
    <p:sldLayoutId id="2147483915" r:id="rId9"/>
    <p:sldLayoutId id="2147483916" r:id="rId10"/>
    <p:sldLayoutId id="2147483917" r:id="rId11"/>
    <p:sldLayoutId id="2147483918" r:id="rId12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gif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hyperlink" Target="mailto:emil@mednet.ru" TargetMode="Externa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Прямоугольник 3"/>
          <p:cNvSpPr>
            <a:spLocks noChangeArrowheads="1"/>
          </p:cNvSpPr>
          <p:nvPr/>
        </p:nvSpPr>
        <p:spPr bwMode="auto">
          <a:xfrm>
            <a:off x="3276600" y="6435725"/>
            <a:ext cx="272891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1600" b="1">
                <a:solidFill>
                  <a:schemeClr val="bg1"/>
                </a:solidFill>
                <a:ea typeface="Calibri" pitchFamily="34" charset="0"/>
                <a:cs typeface="Calibri" pitchFamily="34" charset="0"/>
              </a:rPr>
              <a:t>Москва 2018 г.</a:t>
            </a:r>
            <a:r>
              <a:rPr lang="ru-RU" altLang="ru-RU" sz="1600"/>
              <a:t> </a:t>
            </a:r>
            <a:endParaRPr lang="ru-RU" altLang="ru-RU" sz="1600">
              <a:solidFill>
                <a:schemeClr val="bg1"/>
              </a:solidFill>
              <a:ea typeface="Calibri" pitchFamily="34" charset="0"/>
              <a:cs typeface="Calibri" pitchFamily="34" charset="0"/>
            </a:endParaRPr>
          </a:p>
        </p:txBody>
      </p:sp>
      <p:sp>
        <p:nvSpPr>
          <p:cNvPr id="4099" name="Прямоугольник 4"/>
          <p:cNvSpPr>
            <a:spLocks noChangeArrowheads="1"/>
          </p:cNvSpPr>
          <p:nvPr/>
        </p:nvSpPr>
        <p:spPr bwMode="auto">
          <a:xfrm>
            <a:off x="1403350" y="2276475"/>
            <a:ext cx="69135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FF0000"/>
                </a:solidFill>
                <a:latin typeface="Arial" charset="0"/>
              </a:rPr>
              <a:t>ФЕДЕРАЛЬНОЕ СТАТИСТИЧЕСКОЕ НАБЛЮДЕНИЕ</a:t>
            </a:r>
            <a:endParaRPr lang="ru-RU" altLang="ru-RU" sz="1800">
              <a:solidFill>
                <a:srgbClr val="FF0000"/>
              </a:solidFill>
              <a:latin typeface="Arial" charset="0"/>
            </a:endParaRPr>
          </a:p>
        </p:txBody>
      </p:sp>
      <p:sp>
        <p:nvSpPr>
          <p:cNvPr id="4100" name="Прямоугольник 5"/>
          <p:cNvSpPr>
            <a:spLocks noChangeArrowheads="1"/>
          </p:cNvSpPr>
          <p:nvPr/>
        </p:nvSpPr>
        <p:spPr bwMode="auto">
          <a:xfrm>
            <a:off x="1476375" y="2781300"/>
            <a:ext cx="6408738" cy="317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000" b="1">
                <a:solidFill>
                  <a:schemeClr val="bg1"/>
                </a:solidFill>
                <a:latin typeface="Arial" charset="0"/>
              </a:rPr>
              <a:t>СВЕДЕНИЯ О ДЕЯТЕЛЬНОСТИ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000" b="1">
                <a:solidFill>
                  <a:schemeClr val="bg1"/>
                </a:solidFill>
                <a:latin typeface="Arial" charset="0"/>
              </a:rPr>
              <a:t>ПОДРАЗДЕЛЕНИЙ МЕДИЦИНСКОЙ ОРГАНИЗАЦИИ, ОКАЗЫВАЮЩИХ МЕДИЦИНСКУЮ ПОМОЩЬ В СТАЦИОНАРНЫХ УСЛОВИЯХ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000" b="1">
                <a:solidFill>
                  <a:schemeClr val="bg1"/>
                </a:solidFill>
                <a:latin typeface="Arial" charset="0"/>
              </a:rPr>
              <a:t>за 2018 год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b="1" u="sng">
                <a:solidFill>
                  <a:srgbClr val="FF0000"/>
                </a:solidFill>
                <a:latin typeface="Arial" charset="0"/>
              </a:rPr>
              <a:t>Форма №14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1600" b="1">
                <a:solidFill>
                  <a:schemeClr val="bg1"/>
                </a:solidFill>
                <a:latin typeface="Arial" charset="0"/>
              </a:rPr>
              <a:t>Приказ Росстата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1600" b="1">
                <a:solidFill>
                  <a:schemeClr val="bg1"/>
                </a:solidFill>
                <a:latin typeface="Arial" charset="0"/>
              </a:rPr>
              <a:t>Об утверждении формы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1600" b="1">
                <a:solidFill>
                  <a:srgbClr val="FF0000"/>
                </a:solidFill>
                <a:latin typeface="Arial" charset="0"/>
              </a:rPr>
              <a:t>От 19 ноября 2018 г. № 679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Прямоугольник 10"/>
          <p:cNvSpPr>
            <a:spLocks noChangeArrowheads="1"/>
          </p:cNvSpPr>
          <p:nvPr/>
        </p:nvSpPr>
        <p:spPr bwMode="auto">
          <a:xfrm>
            <a:off x="2268538" y="1628775"/>
            <a:ext cx="5399087" cy="267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b="1">
                <a:solidFill>
                  <a:srgbClr val="000099"/>
                </a:solidFill>
                <a:latin typeface="Arial" charset="0"/>
              </a:rPr>
              <a:t>МАНОШКИНА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b="1">
                <a:solidFill>
                  <a:srgbClr val="000099"/>
                </a:solidFill>
                <a:latin typeface="Arial" charset="0"/>
              </a:rPr>
              <a:t>Елена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b="1">
                <a:solidFill>
                  <a:srgbClr val="000099"/>
                </a:solidFill>
                <a:latin typeface="Arial" charset="0"/>
              </a:rPr>
              <a:t>Михайловна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chemeClr val="tx2"/>
                </a:solidFill>
                <a:latin typeface="Arial" charset="0"/>
              </a:rPr>
              <a:t>Ведущий научный сотрудник</a:t>
            </a:r>
            <a:br>
              <a:rPr lang="ru-RU" altLang="ru-RU" sz="1800" b="1">
                <a:solidFill>
                  <a:schemeClr val="tx2"/>
                </a:solidFill>
                <a:latin typeface="Arial" charset="0"/>
              </a:rPr>
            </a:br>
            <a:r>
              <a:rPr lang="ru-RU" altLang="ru-RU" sz="1800" b="1">
                <a:solidFill>
                  <a:schemeClr val="tx2"/>
                </a:solidFill>
                <a:latin typeface="Arial" charset="0"/>
              </a:rPr>
              <a:t>кандидат медицинских наук</a:t>
            </a:r>
            <a:br>
              <a:rPr lang="ru-RU" altLang="ru-RU" sz="1800" b="1">
                <a:solidFill>
                  <a:schemeClr val="tx2"/>
                </a:solidFill>
                <a:latin typeface="Arial" charset="0"/>
              </a:rPr>
            </a:br>
            <a:r>
              <a:rPr lang="ru-RU" altLang="ru-RU" sz="1800" b="1">
                <a:solidFill>
                  <a:schemeClr val="tx2"/>
                </a:solidFill>
                <a:latin typeface="Arial" charset="0"/>
              </a:rPr>
              <a:t/>
            </a:r>
            <a:br>
              <a:rPr lang="ru-RU" altLang="ru-RU" sz="1800" b="1">
                <a:solidFill>
                  <a:schemeClr val="tx2"/>
                </a:solidFill>
                <a:latin typeface="Arial" charset="0"/>
              </a:rPr>
            </a:br>
            <a:endParaRPr lang="ru-RU" altLang="ru-RU" sz="1800">
              <a:latin typeface="Arial" charset="0"/>
            </a:endParaRPr>
          </a:p>
        </p:txBody>
      </p:sp>
      <p:sp>
        <p:nvSpPr>
          <p:cNvPr id="5123" name="Прямоугольник 13"/>
          <p:cNvSpPr>
            <a:spLocks noChangeArrowheads="1"/>
          </p:cNvSpPr>
          <p:nvPr/>
        </p:nvSpPr>
        <p:spPr bwMode="auto">
          <a:xfrm>
            <a:off x="2484438" y="3716338"/>
            <a:ext cx="45720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1800" b="1">
                <a:latin typeface="Arial" charset="0"/>
              </a:rPr>
              <a:t>Электронная почта: </a:t>
            </a:r>
            <a:r>
              <a:rPr lang="en-US" altLang="ru-RU" sz="1800" b="1">
                <a:solidFill>
                  <a:srgbClr val="0C0472"/>
                </a:solidFill>
                <a:latin typeface="Arial" charset="0"/>
              </a:rPr>
              <a:t>manoshkina</a:t>
            </a:r>
            <a:r>
              <a:rPr lang="en-US" altLang="ru-RU" sz="1800" b="1">
                <a:latin typeface="Arial" charset="0"/>
                <a:hlinkClick r:id="rId2"/>
              </a:rPr>
              <a:t>@mednet.ru</a:t>
            </a:r>
            <a:r>
              <a:rPr lang="en-US" altLang="ru-RU" sz="1800" b="1">
                <a:latin typeface="Arial" charset="0"/>
              </a:rPr>
              <a:t/>
            </a:r>
            <a:br>
              <a:rPr lang="en-US" altLang="ru-RU" sz="1800" b="1">
                <a:latin typeface="Arial" charset="0"/>
              </a:rPr>
            </a:br>
            <a:r>
              <a:rPr lang="en-US" altLang="ru-RU" sz="1800" b="1">
                <a:latin typeface="Arial" charset="0"/>
              </a:rPr>
              <a:t> </a:t>
            </a:r>
            <a:r>
              <a:rPr lang="ru-RU" altLang="ru-RU" sz="1800" b="1">
                <a:latin typeface="Arial" charset="0"/>
              </a:rPr>
              <a:t>Тел. </a:t>
            </a:r>
            <a:r>
              <a:rPr lang="en-US" altLang="ru-RU" sz="1800" b="1">
                <a:latin typeface="Arial" charset="0"/>
              </a:rPr>
              <a:t>8-925-299-78-01</a:t>
            </a:r>
            <a:br>
              <a:rPr lang="en-US" altLang="ru-RU" sz="1800" b="1">
                <a:latin typeface="Arial" charset="0"/>
              </a:rPr>
            </a:br>
            <a:endParaRPr lang="ru-RU" altLang="ru-RU" sz="180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just"/>
            <a:r>
              <a:rPr lang="ru-RU" altLang="ru-RU" sz="20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Форму федерального статистического наблюдения №14 составляют и предоставляют юридические лица – медицинские организации, имеющие подразделения, оказывающие медицинскую помощь в стационарных условиях</a:t>
            </a:r>
          </a:p>
          <a:p>
            <a:pPr algn="just"/>
            <a:endParaRPr lang="ru-RU" altLang="ru-RU" sz="2000" b="1" smtClean="0">
              <a:solidFill>
                <a:srgbClr val="0C0472"/>
              </a:solidFill>
              <a:latin typeface="Arial" charset="0"/>
              <a:cs typeface="Arial" charset="0"/>
            </a:endParaRPr>
          </a:p>
          <a:p>
            <a:pPr algn="just"/>
            <a:r>
              <a:rPr lang="ru-RU" altLang="ru-RU" sz="20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 В Форму включаются сведения о числе и составе пациентов, исходах их лечения, о числе койко-дней, проведенных пациентами в круглосуточном стационаре, и об объеме хирургической помощи (экстренной и плановой) </a:t>
            </a:r>
          </a:p>
        </p:txBody>
      </p:sp>
      <p:sp>
        <p:nvSpPr>
          <p:cNvPr id="6147" name="Прямоугольник 3"/>
          <p:cNvSpPr>
            <a:spLocks noChangeArrowheads="1"/>
          </p:cNvSpPr>
          <p:nvPr/>
        </p:nvSpPr>
        <p:spPr bwMode="auto">
          <a:xfrm>
            <a:off x="2286000" y="549275"/>
            <a:ext cx="45720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ru-RU" altLang="ru-RU" sz="2000" b="1">
                <a:solidFill>
                  <a:srgbClr val="660033"/>
                </a:solidFill>
                <a:latin typeface="Arial" charset="0"/>
              </a:rPr>
              <a:t>Основные принципы формирования формы №14</a:t>
            </a:r>
            <a:endParaRPr lang="ru-RU" altLang="ru-RU" sz="200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Заголовок 1"/>
          <p:cNvSpPr>
            <a:spLocks noGrp="1"/>
          </p:cNvSpPr>
          <p:nvPr>
            <p:ph type="title" idx="4294967295"/>
          </p:nvPr>
        </p:nvSpPr>
        <p:spPr>
          <a:xfrm>
            <a:off x="914400" y="404813"/>
            <a:ext cx="8229600" cy="1143000"/>
          </a:xfrm>
        </p:spPr>
        <p:txBody>
          <a:bodyPr/>
          <a:lstStyle/>
          <a:p>
            <a:pPr eaLnBrk="1" hangingPunct="1"/>
            <a: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Источники информации </a:t>
            </a:r>
            <a:b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при составлении формы №14:</a:t>
            </a:r>
            <a:r>
              <a:rPr lang="ru-RU" altLang="ru-RU" sz="2500" b="1" u="sng" smtClean="0">
                <a:solidFill>
                  <a:srgbClr val="660033"/>
                </a:solidFill>
                <a:latin typeface="Arial" charset="0"/>
                <a:cs typeface="Arial" charset="0"/>
              </a:rPr>
              <a:t/>
            </a:r>
            <a:br>
              <a:rPr lang="ru-RU" altLang="ru-RU" sz="2500" b="1" u="sng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endParaRPr lang="ru-RU" altLang="ru-RU" sz="2500" b="1" smtClean="0">
              <a:solidFill>
                <a:srgbClr val="660033"/>
              </a:solidFill>
              <a:latin typeface="Arial" charset="0"/>
              <a:cs typeface="Arial" charset="0"/>
            </a:endParaRPr>
          </a:p>
        </p:txBody>
      </p:sp>
      <p:sp>
        <p:nvSpPr>
          <p:cNvPr id="7171" name="Содержимое 2"/>
          <p:cNvSpPr>
            <a:spLocks noGrp="1"/>
          </p:cNvSpPr>
          <p:nvPr>
            <p:ph idx="4294967295"/>
          </p:nvPr>
        </p:nvSpPr>
        <p:spPr>
          <a:xfrm>
            <a:off x="1042988" y="1341438"/>
            <a:ext cx="7772400" cy="4386262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ru-RU" altLang="ru-RU" sz="20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форма №066/у-02 «Статистическая карта выбывшего из стационара круглосуточного пребывания»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20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 </a:t>
            </a:r>
          </a:p>
          <a:p>
            <a:pPr eaLnBrk="1" hangingPunct="1">
              <a:lnSpc>
                <a:spcPct val="90000"/>
              </a:lnSpc>
            </a:pPr>
            <a:r>
              <a:rPr lang="ru-RU" altLang="ru-RU" sz="20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форма №016/у-02 «Ведомость учета движения пациентов и коечного фонда стационара»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endParaRPr lang="ru-RU" altLang="ru-RU" sz="2000" b="1" smtClean="0">
              <a:solidFill>
                <a:srgbClr val="002060"/>
              </a:solidFill>
              <a:latin typeface="Arial" charset="0"/>
              <a:cs typeface="Arial" charset="0"/>
            </a:endParaRPr>
          </a:p>
          <a:p>
            <a:pPr eaLnBrk="1" hangingPunct="1">
              <a:lnSpc>
                <a:spcPct val="90000"/>
              </a:lnSpc>
            </a:pPr>
            <a:r>
              <a:rPr lang="ru-RU" altLang="ru-RU" sz="20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форма №001 «Журнал учета приема больных и отказов в госпитализации»</a:t>
            </a:r>
          </a:p>
          <a:p>
            <a:pPr eaLnBrk="1" hangingPunct="1">
              <a:lnSpc>
                <a:spcPct val="90000"/>
              </a:lnSpc>
            </a:pPr>
            <a:endParaRPr lang="ru-RU" altLang="ru-RU" sz="2000" b="1" smtClean="0">
              <a:solidFill>
                <a:srgbClr val="002060"/>
              </a:solidFill>
              <a:latin typeface="Arial" charset="0"/>
              <a:cs typeface="Arial" charset="0"/>
            </a:endParaRPr>
          </a:p>
          <a:p>
            <a:pPr eaLnBrk="1" hangingPunct="1">
              <a:lnSpc>
                <a:spcPct val="90000"/>
              </a:lnSpc>
            </a:pPr>
            <a:r>
              <a:rPr lang="ru-RU" altLang="ru-RU" sz="20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Форма №106/у-08 «Медицинское свидетельство о смерти и форма №106-2/у-08 «Медицинское свидетельство о перинатальной смертности»</a:t>
            </a:r>
          </a:p>
          <a:p>
            <a:pPr eaLnBrk="1" hangingPunct="1"/>
            <a:endParaRPr lang="ru-RU" altLang="ru-RU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</a:t>
            </a:r>
            <a:b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Основные принципы формирования</a:t>
            </a:r>
            <a:endParaRPr lang="ru-RU" altLang="ru-RU" sz="2400" smtClean="0"/>
          </a:p>
        </p:txBody>
      </p:sp>
      <p:sp>
        <p:nvSpPr>
          <p:cNvPr id="30723" name="Объект 2">
            <a:extLst>
              <a:ext uri="{FF2B5EF4-FFF2-40B4-BE49-F238E27FC236}">
                <a16:creationId xmlns:a16="http://schemas.microsoft.com/office/drawing/2014/main" xmlns="" id="{00B7ACF6-F182-40C7-B2CB-31DA859A326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417638"/>
            <a:ext cx="8229600" cy="4708525"/>
          </a:xfrm>
        </p:spPr>
        <p:txBody>
          <a:bodyPr/>
          <a:lstStyle/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400" b="1" dirty="0">
                <a:solidFill>
                  <a:srgbClr val="0C0472"/>
                </a:solidFill>
              </a:rPr>
              <a:t>Использование МКБ -10 пересмотра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400" b="1" dirty="0">
                <a:solidFill>
                  <a:srgbClr val="0C0472"/>
                </a:solidFill>
              </a:rPr>
              <a:t>Заключительный клинический диагноз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400" b="1" dirty="0">
                <a:solidFill>
                  <a:srgbClr val="0C0472"/>
                </a:solidFill>
              </a:rPr>
              <a:t>Только основное заболевание 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400" b="1" dirty="0">
                <a:solidFill>
                  <a:srgbClr val="0C0472"/>
                </a:solidFill>
              </a:rPr>
              <a:t>Только первоначальная причина смерти</a:t>
            </a:r>
          </a:p>
          <a:p>
            <a:pPr marL="0" indent="0">
              <a:buFont typeface="Arial" panose="020B0604020202020204" pitchFamily="34" charset="0"/>
              <a:buNone/>
              <a:defRPr/>
            </a:pPr>
            <a:r>
              <a:rPr lang="ru-RU" altLang="ru-RU" sz="1800" b="1" dirty="0">
                <a:solidFill>
                  <a:srgbClr val="660066"/>
                </a:solidFill>
              </a:rPr>
              <a:t>При составлении Формы для отнесения заболеваний к той или иной нозологической форме или классу заболеваний, следует руководствоваться заключительным клиническим диагнозом, а в случае смерти – первоначальной причиной смерти. </a:t>
            </a:r>
            <a:r>
              <a:rPr lang="ru-RU" altLang="ru-RU" sz="1800" b="1" dirty="0">
                <a:solidFill>
                  <a:srgbClr val="800000"/>
                </a:solidFill>
              </a:rPr>
              <a:t>В Форму включаются только те заболевания, которые выставлены в качестве «основного заболевания». Если состояния, указанные в строках 10.6.6,10.6.7, 10.6.8 и 10.6.9 </a:t>
            </a:r>
            <a:r>
              <a:rPr lang="en-US" altLang="ru-RU" sz="1800" b="1" dirty="0">
                <a:solidFill>
                  <a:srgbClr val="800000"/>
                </a:solidFill>
              </a:rPr>
              <a:t>[</a:t>
            </a:r>
            <a:r>
              <a:rPr lang="ru-RU" altLang="ru-RU" sz="1800" b="1" dirty="0"/>
              <a:t>предсердно-желудочковая (атриовентрикулярная) блокада</a:t>
            </a:r>
            <a:r>
              <a:rPr lang="ru-RU" altLang="ru-RU" sz="1800" dirty="0"/>
              <a:t>, </a:t>
            </a:r>
            <a:r>
              <a:rPr lang="ru-RU" altLang="ru-RU" sz="1800" b="1" dirty="0"/>
              <a:t>желудочковая тахикардия, фибрилляция и трепетание предсердий, синдром слабости синусового узла</a:t>
            </a:r>
            <a:r>
              <a:rPr lang="en-US" altLang="ru-RU" sz="1800" b="1" dirty="0">
                <a:solidFill>
                  <a:srgbClr val="800000"/>
                </a:solidFill>
              </a:rPr>
              <a:t>]</a:t>
            </a:r>
            <a:r>
              <a:rPr lang="ru-RU" altLang="ru-RU" sz="1800" b="1" dirty="0">
                <a:solidFill>
                  <a:srgbClr val="800000"/>
                </a:solidFill>
              </a:rPr>
              <a:t> являются осложнением «основного заболевания», они в Форму не включаются. </a:t>
            </a:r>
          </a:p>
          <a:p>
            <a:pPr marL="0" indent="0">
              <a:buFont typeface="Arial" panose="020B0604020202020204" pitchFamily="34" charset="0"/>
              <a:buNone/>
              <a:defRPr/>
            </a:pPr>
            <a:endParaRPr lang="ru-RU" altLang="ru-RU" sz="2000" b="1" dirty="0">
              <a:solidFill>
                <a:srgbClr val="660066"/>
              </a:solidFill>
            </a:endParaRPr>
          </a:p>
          <a:p>
            <a:pPr>
              <a:buFont typeface="Arial" panose="020B0604020202020204" pitchFamily="34" charset="0"/>
              <a:buChar char="•"/>
              <a:defRPr/>
            </a:pPr>
            <a:endParaRPr lang="ru-RU" altLang="ru-RU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xmlns="" id="{D9111A50-C27A-4FA1-A693-33CC2D237D6D}"/>
              </a:ext>
            </a:extLst>
          </p:cNvPr>
          <p:cNvSpPr/>
          <p:nvPr/>
        </p:nvSpPr>
        <p:spPr>
          <a:xfrm>
            <a:off x="611188" y="1844675"/>
            <a:ext cx="7848600" cy="203200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ru-RU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таблицу включаются сведения:</a:t>
            </a:r>
          </a:p>
          <a:p>
            <a:pPr marL="285750" indent="-285750">
              <a:buFontTx/>
              <a:buChar char="-"/>
              <a:defRPr/>
            </a:pPr>
            <a:r>
              <a:rPr lang="ru-RU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всех выписанных пациентах изо всех стационаров,</a:t>
            </a:r>
          </a:p>
          <a:p>
            <a:pPr marL="285750" indent="-285750">
              <a:buFontTx/>
              <a:buChar char="-"/>
              <a:defRPr/>
            </a:pPr>
            <a:r>
              <a:rPr lang="ru-RU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доставленных по экстренным показаниям, в том числе СМП,</a:t>
            </a:r>
          </a:p>
          <a:p>
            <a:pPr marL="285750" indent="-285750">
              <a:buFontTx/>
              <a:buChar char="-"/>
              <a:defRPr/>
            </a:pPr>
            <a:r>
              <a:rPr lang="ru-RU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проведенных койко-днях, </a:t>
            </a:r>
          </a:p>
          <a:p>
            <a:pPr marL="285750" indent="-285750">
              <a:buFontTx/>
              <a:buChar char="-"/>
              <a:defRPr/>
            </a:pPr>
            <a:r>
              <a:rPr lang="ru-RU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умерших во всех стационарах, </a:t>
            </a:r>
          </a:p>
          <a:p>
            <a:pPr marL="285750" indent="-285750">
              <a:buFontTx/>
              <a:buChar char="-"/>
              <a:defRPr/>
            </a:pPr>
            <a:r>
              <a:rPr lang="ru-RU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числе вскрытий (патологоанатомических и судебно-медицинских) и числе расхождений диагнозов</a:t>
            </a:r>
          </a:p>
        </p:txBody>
      </p:sp>
      <p:sp>
        <p:nvSpPr>
          <p:cNvPr id="9219" name="Прямоугольник 2"/>
          <p:cNvSpPr>
            <a:spLocks noChangeArrowheads="1"/>
          </p:cNvSpPr>
          <p:nvPr/>
        </p:nvSpPr>
        <p:spPr bwMode="auto">
          <a:xfrm>
            <a:off x="900113" y="620713"/>
            <a:ext cx="7632700" cy="75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ru-RU" altLang="ru-RU" sz="2500" b="1">
                <a:solidFill>
                  <a:srgbClr val="660033"/>
                </a:solidFill>
                <a:latin typeface="Arial" charset="0"/>
              </a:rPr>
              <a:t>Форма №14 </a:t>
            </a:r>
            <a:r>
              <a:rPr lang="ru-RU" altLang="ru-RU" sz="2000" b="1">
                <a:solidFill>
                  <a:srgbClr val="660033"/>
                </a:solidFill>
                <a:latin typeface="Arial" charset="0"/>
              </a:rPr>
              <a:t>Таблица 2000</a:t>
            </a:r>
            <a:r>
              <a:rPr lang="ru-RU" altLang="ru-RU" sz="2800" b="1">
                <a:solidFill>
                  <a:schemeClr val="tx2"/>
                </a:solidFill>
                <a:latin typeface="Arial" charset="0"/>
              </a:rPr>
              <a:t/>
            </a:r>
            <a:br>
              <a:rPr lang="ru-RU" altLang="ru-RU" sz="2800" b="1">
                <a:solidFill>
                  <a:schemeClr val="tx2"/>
                </a:solidFill>
                <a:latin typeface="Arial" charset="0"/>
              </a:rPr>
            </a:br>
            <a:r>
              <a:rPr lang="ru-RU" altLang="ru-RU" sz="1800" b="1">
                <a:solidFill>
                  <a:schemeClr val="tx2"/>
                </a:solidFill>
                <a:latin typeface="Arial" charset="0"/>
              </a:rPr>
              <a:t>1.</a:t>
            </a:r>
            <a:r>
              <a:rPr lang="ru-RU" altLang="ru-RU" sz="1800" b="1">
                <a:solidFill>
                  <a:srgbClr val="75213F"/>
                </a:solidFill>
                <a:latin typeface="Arial" charset="0"/>
              </a:rPr>
              <a:t>Состав пациентов в стационаре, сроки и исходы лечения</a:t>
            </a:r>
            <a:endParaRPr lang="ru-RU" altLang="ru-RU" sz="1800">
              <a:latin typeface="Arial" charset="0"/>
            </a:endParaRPr>
          </a:p>
        </p:txBody>
      </p:sp>
      <p:sp>
        <p:nvSpPr>
          <p:cNvPr id="9220" name="Прямоугольник 3"/>
          <p:cNvSpPr>
            <a:spLocks noChangeArrowheads="1"/>
          </p:cNvSpPr>
          <p:nvPr/>
        </p:nvSpPr>
        <p:spPr bwMode="auto">
          <a:xfrm>
            <a:off x="712788" y="4152900"/>
            <a:ext cx="7704137" cy="147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В таблицу не включаются сведения о пациентах, переведенных в другие организации (стационары)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Сведения о переведенных госпитализированных показываются в  таблице 2100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Прямоугольник 1"/>
          <p:cNvSpPr>
            <a:spLocks noChangeArrowheads="1"/>
          </p:cNvSpPr>
          <p:nvPr/>
        </p:nvSpPr>
        <p:spPr bwMode="auto">
          <a:xfrm>
            <a:off x="611188" y="1844675"/>
            <a:ext cx="7848600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 Сведения о числе умерших беременных, а также женщин, умерших в течение 42 дней после окончания беременности независимо от ее продолжительности и локализации от какой-либо причины, связанной с беременностью, отягощенной ею или ее ведением, но не от несчастного случая или случайно возникшей причины, в соответствии с критериями ВОЗ, включаются в строку 16.0 «Беременность, роды и послеродовый период». 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0C0472"/>
              </a:solidFill>
              <a:latin typeface="Arial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Сведения о  случаях смерти женщин по истечении 42 дней после беременности показываются в форме на общих основаниях </a:t>
            </a:r>
          </a:p>
        </p:txBody>
      </p:sp>
      <p:sp>
        <p:nvSpPr>
          <p:cNvPr id="10243" name="Прямоугольник 2"/>
          <p:cNvSpPr>
            <a:spLocks noChangeArrowheads="1"/>
          </p:cNvSpPr>
          <p:nvPr/>
        </p:nvSpPr>
        <p:spPr bwMode="auto">
          <a:xfrm>
            <a:off x="971550" y="311150"/>
            <a:ext cx="7632700" cy="1185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ru-RU" altLang="ru-RU" sz="2500" b="1">
                <a:solidFill>
                  <a:srgbClr val="660033"/>
                </a:solidFill>
                <a:latin typeface="Arial" charset="0"/>
              </a:rPr>
              <a:t>Форма №14</a:t>
            </a:r>
            <a:br>
              <a:rPr lang="ru-RU" altLang="ru-RU" sz="2500" b="1">
                <a:solidFill>
                  <a:srgbClr val="660033"/>
                </a:solidFill>
                <a:latin typeface="Arial" charset="0"/>
              </a:rPr>
            </a:br>
            <a:r>
              <a:rPr lang="ru-RU" altLang="ru-RU" sz="2500" b="1">
                <a:solidFill>
                  <a:srgbClr val="660033"/>
                </a:solidFill>
                <a:latin typeface="Arial" charset="0"/>
              </a:rPr>
              <a:t>Таблица 2000</a:t>
            </a:r>
            <a:r>
              <a:rPr lang="ru-RU" altLang="ru-RU" sz="2800" b="1">
                <a:solidFill>
                  <a:schemeClr val="tx2"/>
                </a:solidFill>
                <a:latin typeface="Arial" charset="0"/>
              </a:rPr>
              <a:t> </a:t>
            </a:r>
            <a:br>
              <a:rPr lang="ru-RU" altLang="ru-RU" sz="2800" b="1">
                <a:solidFill>
                  <a:schemeClr val="tx2"/>
                </a:solidFill>
                <a:latin typeface="Arial" charset="0"/>
              </a:rPr>
            </a:br>
            <a:r>
              <a:rPr lang="ru-RU" altLang="ru-RU" sz="1800" b="1">
                <a:solidFill>
                  <a:schemeClr val="tx2"/>
                </a:solidFill>
                <a:latin typeface="Arial" charset="0"/>
              </a:rPr>
              <a:t>1.</a:t>
            </a:r>
            <a:r>
              <a:rPr lang="ru-RU" altLang="ru-RU" sz="1800" b="1">
                <a:solidFill>
                  <a:srgbClr val="75213F"/>
                </a:solidFill>
                <a:latin typeface="Arial" charset="0"/>
              </a:rPr>
              <a:t>Состав пациентов в стационаре, сроки и исходы лечения</a:t>
            </a:r>
            <a:endParaRPr lang="ru-RU" altLang="ru-RU" sz="180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Прямоугольник 1"/>
          <p:cNvSpPr>
            <a:spLocks noChangeArrowheads="1"/>
          </p:cNvSpPr>
          <p:nvPr/>
        </p:nvSpPr>
        <p:spPr bwMode="auto">
          <a:xfrm>
            <a:off x="684213" y="333375"/>
            <a:ext cx="7920037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ru-RU" altLang="ru-RU" sz="2500" b="1">
                <a:solidFill>
                  <a:srgbClr val="660033"/>
                </a:solidFill>
                <a:latin typeface="Arial" charset="0"/>
              </a:rPr>
              <a:t>Форма №14 Таблица 2000</a:t>
            </a:r>
            <a:r>
              <a:rPr lang="ru-RU" altLang="ru-RU" sz="2800" b="1">
                <a:solidFill>
                  <a:schemeClr val="tx2"/>
                </a:solidFill>
                <a:latin typeface="Arial" charset="0"/>
              </a:rPr>
              <a:t> </a:t>
            </a:r>
            <a:br>
              <a:rPr lang="ru-RU" altLang="ru-RU" sz="2800" b="1">
                <a:solidFill>
                  <a:schemeClr val="tx2"/>
                </a:solidFill>
                <a:latin typeface="Arial" charset="0"/>
              </a:rPr>
            </a:br>
            <a:r>
              <a:rPr lang="ru-RU" altLang="ru-RU" sz="1800" b="1">
                <a:solidFill>
                  <a:schemeClr val="tx2"/>
                </a:solidFill>
                <a:latin typeface="Arial" charset="0"/>
              </a:rPr>
              <a:t>1.</a:t>
            </a:r>
            <a:r>
              <a:rPr lang="ru-RU" altLang="ru-RU" sz="1800" b="1">
                <a:solidFill>
                  <a:srgbClr val="75213F"/>
                </a:solidFill>
                <a:latin typeface="Arial" charset="0"/>
              </a:rPr>
              <a:t>Состав пациентов в стационаре, сроки и исходы лечения</a:t>
            </a:r>
            <a:endParaRPr lang="ru-RU" altLang="ru-RU" sz="1800">
              <a:latin typeface="Arial" charset="0"/>
            </a:endParaRPr>
          </a:p>
        </p:txBody>
      </p:sp>
      <p:sp>
        <p:nvSpPr>
          <p:cNvPr id="11267" name="TextBox 2"/>
          <p:cNvSpPr txBox="1">
            <a:spLocks noChangeArrowheads="1"/>
          </p:cNvSpPr>
          <p:nvPr/>
        </p:nvSpPr>
        <p:spPr bwMode="auto">
          <a:xfrm>
            <a:off x="900113" y="1444625"/>
            <a:ext cx="79343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800">
                <a:solidFill>
                  <a:srgbClr val="0C0472"/>
                </a:solidFill>
                <a:latin typeface="Arial" charset="0"/>
              </a:rPr>
              <a:t>Случаи смерти пациента, оставленного для стационарного лечения,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>
                <a:solidFill>
                  <a:srgbClr val="0C0472"/>
                </a:solidFill>
                <a:latin typeface="Arial" charset="0"/>
              </a:rPr>
              <a:t>в приемном отделении следует рассматривать как смерть в стационаре</a:t>
            </a:r>
            <a:r>
              <a:rPr lang="ru-RU" altLang="ru-RU" sz="1800">
                <a:latin typeface="Arial" charset="0"/>
              </a:rPr>
              <a:t>.</a:t>
            </a:r>
          </a:p>
        </p:txBody>
      </p:sp>
      <p:cxnSp>
        <p:nvCxnSpPr>
          <p:cNvPr id="8" name="Прямая со стрелкой 7">
            <a:extLst>
              <a:ext uri="{FF2B5EF4-FFF2-40B4-BE49-F238E27FC236}">
                <a16:creationId xmlns:a16="http://schemas.microsoft.com/office/drawing/2014/main" xmlns="" id="{307C1DDC-FB20-4BAC-9DAE-31D1FB2DE53E}"/>
              </a:ext>
            </a:extLst>
          </p:cNvPr>
          <p:cNvCxnSpPr>
            <a:stCxn id="11267" idx="2"/>
          </p:cNvCxnSpPr>
          <p:nvPr/>
        </p:nvCxnSpPr>
        <p:spPr>
          <a:xfrm flipH="1">
            <a:off x="4859338" y="2090738"/>
            <a:ext cx="7937" cy="649287"/>
          </a:xfrm>
          <a:prstGeom prst="straightConnector1">
            <a:avLst/>
          </a:prstGeom>
          <a:ln w="254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69" name="TextBox 8"/>
          <p:cNvSpPr txBox="1">
            <a:spLocks noChangeArrowheads="1"/>
          </p:cNvSpPr>
          <p:nvPr/>
        </p:nvSpPr>
        <p:spPr bwMode="auto">
          <a:xfrm>
            <a:off x="539750" y="2690813"/>
            <a:ext cx="9944100" cy="181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Форма № 001/у </a:t>
            </a: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«</a:t>
            </a: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Журнал учета приема больных и отказов в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 госпитализации»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Форма № 003/у «Медицинская карта стационарного больного»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форма №066/у-02 «Статистическая карта выбывшего из стационара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 круглосуточного пребывания»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80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2000</a:t>
            </a:r>
            <a:r>
              <a:rPr lang="ru-RU" altLang="ru-RU" sz="2000" b="1" smtClean="0">
                <a:solidFill>
                  <a:schemeClr val="tx2"/>
                </a:solidFill>
                <a:latin typeface="Arial" charset="0"/>
                <a:cs typeface="Arial" charset="0"/>
              </a:rPr>
              <a:t> </a:t>
            </a:r>
            <a:r>
              <a:rPr lang="ru-RU" altLang="ru-RU" sz="2800" b="1" smtClean="0">
                <a:solidFill>
                  <a:schemeClr val="tx2"/>
                </a:solidFill>
                <a:latin typeface="Arial" charset="0"/>
                <a:cs typeface="Arial" charset="0"/>
              </a:rPr>
              <a:t/>
            </a:r>
            <a:br>
              <a:rPr lang="ru-RU" altLang="ru-RU" sz="2800" b="1" smtClean="0">
                <a:solidFill>
                  <a:schemeClr val="tx2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chemeClr val="tx2"/>
                </a:solidFill>
                <a:latin typeface="Arial" charset="0"/>
                <a:cs typeface="Arial" charset="0"/>
              </a:rPr>
              <a:t>1.</a:t>
            </a:r>
            <a:r>
              <a:rPr lang="ru-RU" altLang="ru-RU" sz="2000" b="1" smtClean="0">
                <a:solidFill>
                  <a:srgbClr val="75213F"/>
                </a:solidFill>
                <a:latin typeface="Arial" charset="0"/>
                <a:cs typeface="Arial" charset="0"/>
              </a:rPr>
              <a:t>Состав пациентов в стационаре, сроки и исходы лечения</a:t>
            </a:r>
          </a:p>
        </p:txBody>
      </p:sp>
      <p:sp>
        <p:nvSpPr>
          <p:cNvPr id="12291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ru-RU" altLang="ru-RU" sz="24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А. Взрослые (18 лет и более) – графы 4 – 12</a:t>
            </a:r>
          </a:p>
          <a:p>
            <a:pPr eaLnBrk="1" hangingPunct="1">
              <a:lnSpc>
                <a:spcPct val="90000"/>
              </a:lnSpc>
            </a:pPr>
            <a:endParaRPr lang="ru-RU" altLang="ru-RU" sz="2400" b="1" smtClean="0">
              <a:solidFill>
                <a:srgbClr val="002060"/>
              </a:solidFill>
              <a:latin typeface="Arial" charset="0"/>
              <a:cs typeface="Arial" charset="0"/>
            </a:endParaRPr>
          </a:p>
          <a:p>
            <a:pPr eaLnBrk="1" hangingPunct="1">
              <a:lnSpc>
                <a:spcPct val="90000"/>
              </a:lnSpc>
            </a:pPr>
            <a:r>
              <a:rPr lang="ru-RU" altLang="ru-RU" sz="24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Б. Взрослые старше трудоспособного возраста (с 55 лет у женщин и с 60 лет у мужчин) – графы 13 – 21</a:t>
            </a:r>
          </a:p>
          <a:p>
            <a:pPr eaLnBrk="1" hangingPunct="1">
              <a:lnSpc>
                <a:spcPct val="90000"/>
              </a:lnSpc>
            </a:pPr>
            <a:endParaRPr lang="ru-RU" altLang="ru-RU" sz="2400" b="1" smtClean="0">
              <a:solidFill>
                <a:srgbClr val="002060"/>
              </a:solidFill>
              <a:latin typeface="Arial" charset="0"/>
              <a:cs typeface="Arial" charset="0"/>
            </a:endParaRPr>
          </a:p>
          <a:p>
            <a:pPr eaLnBrk="1" hangingPunct="1">
              <a:lnSpc>
                <a:spcPct val="90000"/>
              </a:lnSpc>
            </a:pPr>
            <a:r>
              <a:rPr lang="ru-RU" altLang="ru-RU" sz="24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В. Дети (в возрасте 0-17 лет включительно) – графы 22 - 33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Заголовок 1"/>
          <p:cNvSpPr>
            <a:spLocks noGrp="1"/>
          </p:cNvSpPr>
          <p:nvPr>
            <p:ph type="title"/>
          </p:nvPr>
        </p:nvSpPr>
        <p:spPr>
          <a:xfrm>
            <a:off x="488950" y="241300"/>
            <a:ext cx="8229600" cy="704850"/>
          </a:xfrm>
        </p:spPr>
        <p:txBody>
          <a:bodyPr/>
          <a:lstStyle/>
          <a:p>
            <a:r>
              <a:rPr lang="ru-RU" altLang="ru-RU" sz="1800" b="1" smtClean="0">
                <a:solidFill>
                  <a:srgbClr val="75213F"/>
                </a:solidFill>
                <a:latin typeface="Arial" charset="0"/>
                <a:cs typeface="Arial" charset="0"/>
              </a:rPr>
              <a:t>Форма 14 Таблица 2000</a:t>
            </a:r>
            <a:r>
              <a:rPr lang="ru-RU" altLang="ru-RU" sz="1400" smtClean="0">
                <a:solidFill>
                  <a:srgbClr val="75213F"/>
                </a:solidFill>
                <a:latin typeface="Arial" charset="0"/>
                <a:cs typeface="Arial" charset="0"/>
              </a:rPr>
              <a:t/>
            </a:r>
            <a:br>
              <a:rPr lang="ru-RU" altLang="ru-RU" sz="1400" smtClean="0">
                <a:solidFill>
                  <a:srgbClr val="75213F"/>
                </a:solidFill>
                <a:latin typeface="Arial" charset="0"/>
                <a:cs typeface="Arial" charset="0"/>
              </a:rPr>
            </a:br>
            <a:r>
              <a:rPr lang="ru-RU" altLang="ru-RU" sz="1200" b="1" smtClean="0">
                <a:solidFill>
                  <a:srgbClr val="75213F"/>
                </a:solidFill>
                <a:latin typeface="Arial" charset="0"/>
                <a:cs typeface="Arial" charset="0"/>
              </a:rPr>
              <a:t>1. СОСТАВ ПАЦИЕНТОВ В СТАЦИОНАРЕ, СРОКИ И ИСХОДЫ ЛЕЧЕНИЯ</a:t>
            </a:r>
            <a:r>
              <a:rPr lang="ru-RU" altLang="ru-RU" sz="1100" smtClean="0">
                <a:solidFill>
                  <a:srgbClr val="75213F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altLang="ru-RU" sz="1100" smtClean="0">
                <a:solidFill>
                  <a:srgbClr val="75213F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altLang="ru-RU" sz="1100" smtClean="0">
              <a:solidFill>
                <a:srgbClr val="75213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4" name="Объект 3">
            <a:extLst>
              <a:ext uri="{FF2B5EF4-FFF2-40B4-BE49-F238E27FC236}">
                <a16:creationId xmlns:a16="http://schemas.microsoft.com/office/drawing/2014/main" xmlns="" id="{36265F9E-751A-400C-9ED3-32248FC73CF5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88950" y="1027113"/>
          <a:ext cx="8216900" cy="4933950"/>
        </p:xfrm>
        <a:graphic>
          <a:graphicData uri="http://schemas.openxmlformats.org/drawingml/2006/table">
            <a:tbl>
              <a:tblPr/>
              <a:tblGrid>
                <a:gridCol w="2490788">
                  <a:extLst>
                    <a:ext uri="{9D8B030D-6E8A-4147-A177-3AD203B41FA5}">
                      <a16:colId xmlns:a16="http://schemas.microsoft.com/office/drawing/2014/main" xmlns="" val="2137767450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xmlns="" val="1064214560"/>
                    </a:ext>
                  </a:extLst>
                </a:gridCol>
                <a:gridCol w="598488">
                  <a:extLst>
                    <a:ext uri="{9D8B030D-6E8A-4147-A177-3AD203B41FA5}">
                      <a16:colId xmlns:a16="http://schemas.microsoft.com/office/drawing/2014/main" xmlns="" val="2693143303"/>
                    </a:ext>
                  </a:extLst>
                </a:gridCol>
                <a:gridCol w="598487">
                  <a:extLst>
                    <a:ext uri="{9D8B030D-6E8A-4147-A177-3AD203B41FA5}">
                      <a16:colId xmlns:a16="http://schemas.microsoft.com/office/drawing/2014/main" xmlns="" val="1204509648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2282379315"/>
                    </a:ext>
                  </a:extLst>
                </a:gridCol>
                <a:gridCol w="598488">
                  <a:extLst>
                    <a:ext uri="{9D8B030D-6E8A-4147-A177-3AD203B41FA5}">
                      <a16:colId xmlns:a16="http://schemas.microsoft.com/office/drawing/2014/main" xmlns="" val="166840309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xmlns="" val="3582801677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xmlns="" val="2482385988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147872490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2286137338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2784394330"/>
                    </a:ext>
                  </a:extLst>
                </a:gridCol>
                <a:gridCol w="461962">
                  <a:extLst>
                    <a:ext uri="{9D8B030D-6E8A-4147-A177-3AD203B41FA5}">
                      <a16:colId xmlns:a16="http://schemas.microsoft.com/office/drawing/2014/main" xmlns="" val="2689273197"/>
                    </a:ext>
                  </a:extLst>
                </a:gridCol>
              </a:tblGrid>
              <a:tr h="110196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МКБ-10 пересмотра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А. Взрослые (18 лет и более)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23229660"/>
                  </a:ext>
                </a:extLst>
              </a:tr>
              <a:tr h="11019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выписан-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койко-дней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5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908109644"/>
                  </a:ext>
                </a:extLst>
              </a:tr>
              <a:tr h="11019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до- ставлен-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ных по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экстренным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показаниям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медицинской  помощью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гр.5)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90360412"/>
                  </a:ext>
                </a:extLst>
              </a:tr>
              <a:tr h="88777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патологоанато-мических вскрытий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судебно-медицин-ских 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вскрытий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6283583"/>
                  </a:ext>
                </a:extLst>
              </a:tr>
              <a:tr h="14429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68079503"/>
                  </a:ext>
                </a:extLst>
              </a:tr>
              <a:tr h="12419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1.0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ts val="6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А00-Т98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50709005"/>
                  </a:ext>
                </a:extLst>
              </a:tr>
              <a:tr h="203674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некоторые инфекционные и паразитарные болезни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2.0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А00-В99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80649750"/>
                  </a:ext>
                </a:extLst>
              </a:tr>
              <a:tr h="198707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кишечные инфекции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А00-А09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3007424"/>
                  </a:ext>
                </a:extLst>
              </a:tr>
              <a:tr h="124192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туберкулез органов дыхания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А15-A16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32836862"/>
                  </a:ext>
                </a:extLst>
              </a:tr>
              <a:tr h="12261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менингококковая инфекция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А39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0916042"/>
                  </a:ext>
                </a:extLst>
              </a:tr>
              <a:tr h="124192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сепсис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А40-A41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77057534"/>
                  </a:ext>
                </a:extLst>
              </a:tr>
              <a:tr h="24838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инфекции, передающиеся преимущественно половым путем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2.5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А50-А64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33667563"/>
                  </a:ext>
                </a:extLst>
              </a:tr>
              <a:tr h="124192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острый полиомиелит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2.6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А80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3175187"/>
                  </a:ext>
                </a:extLst>
              </a:tr>
              <a:tr h="124192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вирусный гепатит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2.7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В15-В19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2710531"/>
                  </a:ext>
                </a:extLst>
              </a:tr>
              <a:tr h="124192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болезнь, вызванная ВИЧ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2.8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В20-В24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8731762"/>
                  </a:ext>
                </a:extLst>
              </a:tr>
              <a:tr h="124192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новообразования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3.0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С00-D48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12560363"/>
                  </a:ext>
                </a:extLst>
              </a:tr>
              <a:tr h="24838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злокачественные новообразования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С00-С97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39427784"/>
                  </a:ext>
                </a:extLst>
              </a:tr>
              <a:tr h="335318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269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злокачественные новообразования лимфоидной, кроветворной и родственных им тканей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С81-С96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13588317"/>
                  </a:ext>
                </a:extLst>
              </a:tr>
              <a:tr h="22354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фолликулярная лимфома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46462314"/>
                  </a:ext>
                </a:extLst>
              </a:tr>
              <a:tr h="11177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мелкоклеточная (диффузная) нефолликулярная лимфома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С83.0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71577733"/>
                  </a:ext>
                </a:extLst>
              </a:tr>
              <a:tr h="24838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мелкоклеточная с расщепленными ядрами  (диффузная) нефолликулярная лимфома 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С83.1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15789803"/>
                  </a:ext>
                </a:extLst>
              </a:tr>
              <a:tr h="20864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крупноклеточная (диффузная) нефолликулярная лимфома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С83.3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27983602"/>
                  </a:ext>
                </a:extLst>
              </a:tr>
              <a:tr h="11019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другие типы диффузных нефолликулярных лимфом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3.1.1.5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С83.8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61537600"/>
                  </a:ext>
                </a:extLst>
              </a:tr>
              <a:tr h="11019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диффузная нефолликулярная лимфома неуточненная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3.1.1.6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С83.9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04147901"/>
                  </a:ext>
                </a:extLst>
              </a:tr>
              <a:tr h="11019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зрелые Т/</a:t>
                      </a: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NK</a:t>
                      </a: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-клеточные лимфомы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3.1.1.7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4738904"/>
                  </a:ext>
                </a:extLst>
              </a:tr>
              <a:tr h="221945">
                <a:tc>
                  <a:txBody>
                    <a:bodyPr/>
                    <a:lstStyle>
                      <a:lvl1pPr marL="449263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449263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другие зрелые Т/</a:t>
                      </a: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NK</a:t>
                      </a: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-клеточные лимфомы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3.1.1.7.1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С84.5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718" marR="5671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735833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Объект 5">
            <a:extLst>
              <a:ext uri="{FF2B5EF4-FFF2-40B4-BE49-F238E27FC236}">
                <a16:creationId xmlns:a16="http://schemas.microsoft.com/office/drawing/2014/main" xmlns="" id="{33DAFAC6-60FF-43B7-936E-867D2A98C53A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2438" y="1557338"/>
          <a:ext cx="8229600" cy="854075"/>
        </p:xfrm>
        <a:graphic>
          <a:graphicData uri="http://schemas.openxmlformats.org/drawingml/2006/table">
            <a:tbl>
              <a:tblPr/>
              <a:tblGrid>
                <a:gridCol w="2540000">
                  <a:extLst>
                    <a:ext uri="{9D8B030D-6E8A-4147-A177-3AD203B41FA5}">
                      <a16:colId xmlns:a16="http://schemas.microsoft.com/office/drawing/2014/main" xmlns="" val="1480978807"/>
                    </a:ext>
                  </a:extLst>
                </a:gridCol>
                <a:gridCol w="454025">
                  <a:extLst>
                    <a:ext uri="{9D8B030D-6E8A-4147-A177-3AD203B41FA5}">
                      <a16:colId xmlns:a16="http://schemas.microsoft.com/office/drawing/2014/main" xmlns="" val="3803339394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xmlns="" val="2850186004"/>
                    </a:ext>
                  </a:extLst>
                </a:gridCol>
                <a:gridCol w="477838">
                  <a:extLst>
                    <a:ext uri="{9D8B030D-6E8A-4147-A177-3AD203B41FA5}">
                      <a16:colId xmlns:a16="http://schemas.microsoft.com/office/drawing/2014/main" xmlns="" val="1770493251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xmlns="" val="195683552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xmlns="" val="3558855475"/>
                    </a:ext>
                  </a:extLst>
                </a:gridCol>
                <a:gridCol w="531813">
                  <a:extLst>
                    <a:ext uri="{9D8B030D-6E8A-4147-A177-3AD203B41FA5}">
                      <a16:colId xmlns:a16="http://schemas.microsoft.com/office/drawing/2014/main" xmlns="" val="462893008"/>
                    </a:ext>
                  </a:extLst>
                </a:gridCol>
                <a:gridCol w="531812">
                  <a:extLst>
                    <a:ext uri="{9D8B030D-6E8A-4147-A177-3AD203B41FA5}">
                      <a16:colId xmlns:a16="http://schemas.microsoft.com/office/drawing/2014/main" xmlns="" val="1301816789"/>
                    </a:ext>
                  </a:extLst>
                </a:gridCol>
                <a:gridCol w="454025">
                  <a:extLst>
                    <a:ext uri="{9D8B030D-6E8A-4147-A177-3AD203B41FA5}">
                      <a16:colId xmlns:a16="http://schemas.microsoft.com/office/drawing/2014/main" xmlns="" val="2152682240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xmlns="" val="2621795896"/>
                    </a:ext>
                  </a:extLst>
                </a:gridCol>
                <a:gridCol w="468313">
                  <a:extLst>
                    <a:ext uri="{9D8B030D-6E8A-4147-A177-3AD203B41FA5}">
                      <a16:colId xmlns:a16="http://schemas.microsoft.com/office/drawing/2014/main" xmlns="" val="2095145220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xmlns="" val="605045416"/>
                    </a:ext>
                  </a:extLst>
                </a:gridCol>
              </a:tblGrid>
              <a:tr h="344488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новообразования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3.0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С00-D48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90302590"/>
                  </a:ext>
                </a:extLst>
              </a:tr>
              <a:tr h="509587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злокачественные новообразования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3.1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С00-С97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91576480"/>
                  </a:ext>
                </a:extLst>
              </a:tr>
            </a:tbl>
          </a:graphicData>
        </a:graphic>
      </p:graphicFrame>
      <p:sp>
        <p:nvSpPr>
          <p:cNvPr id="15403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</a:t>
            </a:r>
            <a:b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Таблица 2000</a:t>
            </a: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xmlns="" id="{EFFB048A-5E89-40DB-9F71-473DEBA54599}"/>
              </a:ext>
            </a:extLst>
          </p:cNvPr>
          <p:cNvGraphicFramePr>
            <a:graphicFrameLocks noGrp="1"/>
          </p:cNvGraphicFramePr>
          <p:nvPr/>
        </p:nvGraphicFramePr>
        <p:xfrm>
          <a:off x="452438" y="2492375"/>
          <a:ext cx="8229600" cy="854075"/>
        </p:xfrm>
        <a:graphic>
          <a:graphicData uri="http://schemas.openxmlformats.org/drawingml/2006/table">
            <a:tbl>
              <a:tblPr/>
              <a:tblGrid>
                <a:gridCol w="2540000">
                  <a:extLst>
                    <a:ext uri="{9D8B030D-6E8A-4147-A177-3AD203B41FA5}">
                      <a16:colId xmlns:a16="http://schemas.microsoft.com/office/drawing/2014/main" xmlns="" val="1254132372"/>
                    </a:ext>
                  </a:extLst>
                </a:gridCol>
                <a:gridCol w="454025">
                  <a:extLst>
                    <a:ext uri="{9D8B030D-6E8A-4147-A177-3AD203B41FA5}">
                      <a16:colId xmlns:a16="http://schemas.microsoft.com/office/drawing/2014/main" xmlns="" val="68183635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xmlns="" val="2989796437"/>
                    </a:ext>
                  </a:extLst>
                </a:gridCol>
                <a:gridCol w="477838">
                  <a:extLst>
                    <a:ext uri="{9D8B030D-6E8A-4147-A177-3AD203B41FA5}">
                      <a16:colId xmlns:a16="http://schemas.microsoft.com/office/drawing/2014/main" xmlns="" val="210736026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xmlns="" val="784632748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xmlns="" val="2084560641"/>
                    </a:ext>
                  </a:extLst>
                </a:gridCol>
                <a:gridCol w="611188">
                  <a:extLst>
                    <a:ext uri="{9D8B030D-6E8A-4147-A177-3AD203B41FA5}">
                      <a16:colId xmlns:a16="http://schemas.microsoft.com/office/drawing/2014/main" xmlns="" val="3270555998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xmlns="" val="3594329848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971496296"/>
                    </a:ext>
                  </a:extLst>
                </a:gridCol>
                <a:gridCol w="465137">
                  <a:extLst>
                    <a:ext uri="{9D8B030D-6E8A-4147-A177-3AD203B41FA5}">
                      <a16:colId xmlns:a16="http://schemas.microsoft.com/office/drawing/2014/main" xmlns="" val="3970215282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2817921412"/>
                    </a:ext>
                  </a:extLst>
                </a:gridCol>
                <a:gridCol w="465138">
                  <a:extLst>
                    <a:ext uri="{9D8B030D-6E8A-4147-A177-3AD203B41FA5}">
                      <a16:colId xmlns:a16="http://schemas.microsoft.com/office/drawing/2014/main" xmlns="" val="3333310457"/>
                    </a:ext>
                  </a:extLst>
                </a:gridCol>
              </a:tblGrid>
              <a:tr h="427038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злокачественные новообразования сетчатки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3.2.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C69.2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15311112"/>
                  </a:ext>
                </a:extLst>
              </a:tr>
              <a:tr h="427038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доброкачественные  новообразования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3.3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10-</a:t>
                      </a:r>
                      <a:r>
                        <a:rPr kumimoji="0" lang="en-US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</a:t>
                      </a: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36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74494378"/>
                  </a:ext>
                </a:extLst>
              </a:tr>
            </a:tbl>
          </a:graphicData>
        </a:graphic>
      </p:graphicFrame>
      <p:sp>
        <p:nvSpPr>
          <p:cNvPr id="15445" name="Прямоугольник 1"/>
          <p:cNvSpPr>
            <a:spLocks noChangeArrowheads="1"/>
          </p:cNvSpPr>
          <p:nvPr/>
        </p:nvSpPr>
        <p:spPr bwMode="auto">
          <a:xfrm>
            <a:off x="755650" y="3933825"/>
            <a:ext cx="777716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Строка 3.2 входит в состав строки 3.1.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Строка 3.0 больше или равна сумме строк 3.1 и 3.3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0C0472"/>
              </a:solidFill>
              <a:latin typeface="Arial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14,2000,30,04:33</a:t>
            </a:r>
            <a:r>
              <a:rPr lang="en-US" altLang="ru-RU" sz="1800" b="1">
                <a:solidFill>
                  <a:srgbClr val="0C0472"/>
                </a:solidFill>
                <a:latin typeface="Arial" charset="0"/>
              </a:rPr>
              <a:t>&gt;=14</a:t>
            </a:r>
            <a:r>
              <a:rPr lang="ru-RU" altLang="ru-RU" sz="1800" b="1">
                <a:solidFill>
                  <a:srgbClr val="0C0472"/>
                </a:solidFill>
                <a:latin typeface="Arial" charset="0"/>
              </a:rPr>
              <a:t>,2000,31+33,04:33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Заголовок 1"/>
          <p:cNvSpPr>
            <a:spLocks noGrp="1"/>
          </p:cNvSpPr>
          <p:nvPr>
            <p:ph type="title"/>
          </p:nvPr>
        </p:nvSpPr>
        <p:spPr>
          <a:xfrm>
            <a:off x="457200" y="404813"/>
            <a:ext cx="8229600" cy="1143000"/>
          </a:xfrm>
        </p:spPr>
        <p:txBody>
          <a:bodyPr/>
          <a:lstStyle/>
          <a:p>
            <a:pPr eaLnBrk="1" hangingPunct="1"/>
            <a: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</a:t>
            </a:r>
            <a:b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5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Таблица 2000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xmlns="" id="{8C826E67-0A86-49E7-A81C-98DA1E6276D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  <a:buFont typeface="Arial" panose="020B0604020202020204" pitchFamily="34" charset="0"/>
              <a:buChar char="•"/>
              <a:defRPr/>
            </a:pPr>
            <a:r>
              <a:rPr lang="ru-RU" sz="18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Строка 1.0 равна сумме строк (2.0+3.0+……. + 20.0) по всем графам</a:t>
            </a:r>
          </a:p>
          <a:p>
            <a:pPr marL="0" indent="0" eaLnBrk="1" hangingPunct="1">
              <a:lnSpc>
                <a:spcPct val="90000"/>
              </a:lnSpc>
              <a:buFont typeface="Arial" panose="020B0604020202020204" pitchFamily="34" charset="0"/>
              <a:buNone/>
              <a:defRPr/>
            </a:pPr>
            <a:r>
              <a:rPr lang="ru-RU" sz="18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14,2000,10,04:33 = 14,2000,20 ╧ 200,04:33* </a:t>
            </a:r>
          </a:p>
          <a:p>
            <a:pPr marL="0" indent="0" eaLnBrk="1" hangingPunct="1">
              <a:lnSpc>
                <a:spcPct val="90000"/>
              </a:lnSpc>
              <a:buFont typeface="Arial" panose="020B0604020202020204" pitchFamily="34" charset="0"/>
              <a:buNone/>
              <a:defRPr/>
            </a:pPr>
            <a:endParaRPr lang="ru-RU" sz="18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eaLnBrk="1" hangingPunct="1">
              <a:lnSpc>
                <a:spcPct val="90000"/>
              </a:lnSpc>
              <a:buFont typeface="Arial" panose="020B0604020202020204" pitchFamily="34" charset="0"/>
              <a:buChar char="•"/>
              <a:defRPr/>
            </a:pPr>
            <a:r>
              <a:rPr lang="ru-RU" sz="18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Строка 2.0 больше суммы строк (2.1+2.2+……. + 2.8) по всем графам</a:t>
            </a:r>
          </a:p>
          <a:p>
            <a:pPr marL="0" indent="0" eaLnBrk="1" hangingPunct="1">
              <a:lnSpc>
                <a:spcPct val="90000"/>
              </a:lnSpc>
              <a:buFont typeface="Arial" panose="020B0604020202020204" pitchFamily="34" charset="0"/>
              <a:buNone/>
              <a:defRPr/>
            </a:pPr>
            <a:r>
              <a:rPr lang="ru-RU" sz="18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         14,2000,20,04:33&gt;14,2000,21╧28,04:33* </a:t>
            </a:r>
          </a:p>
          <a:p>
            <a:pPr marL="0" indent="0" eaLnBrk="1" hangingPunct="1">
              <a:lnSpc>
                <a:spcPct val="90000"/>
              </a:lnSpc>
              <a:buFont typeface="Arial" panose="020B0604020202020204" pitchFamily="34" charset="0"/>
              <a:buNone/>
              <a:defRPr/>
            </a:pPr>
            <a:r>
              <a:rPr lang="ru-RU" sz="18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Аналогичное условие контроля распространяется на строки:</a:t>
            </a:r>
          </a:p>
          <a:p>
            <a:pPr marL="0" indent="0" eaLnBrk="1" hangingPunct="1">
              <a:lnSpc>
                <a:spcPct val="90000"/>
              </a:lnSpc>
              <a:buFont typeface="Arial" panose="020B0604020202020204" pitchFamily="34" charset="0"/>
              <a:buNone/>
              <a:defRPr/>
            </a:pPr>
            <a:r>
              <a:rPr lang="ru-RU" sz="18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3.0, 4.0, 5.0, 6.0, 7.0, 8.0, 9.0, 10.0, 11.0, 12.0, 13.0, 14.0, 15.0, 18.0, 20.0.</a:t>
            </a:r>
          </a:p>
          <a:p>
            <a:pPr marL="0" indent="0" eaLnBrk="1" hangingPunct="1">
              <a:lnSpc>
                <a:spcPct val="90000"/>
              </a:lnSpc>
              <a:buFont typeface="Arial" panose="020B0604020202020204" pitchFamily="34" charset="0"/>
              <a:buNone/>
              <a:defRPr/>
            </a:pPr>
            <a:endParaRPr lang="ru-RU" sz="18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eaLnBrk="1" hangingPunct="1">
              <a:lnSpc>
                <a:spcPct val="90000"/>
              </a:lnSpc>
              <a:buFont typeface="Arial" panose="020B0604020202020204" pitchFamily="34" charset="0"/>
              <a:buChar char="•"/>
              <a:defRPr/>
            </a:pPr>
            <a:r>
              <a:rPr lang="ru-RU" sz="18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Контроль числа «прочих» заболеваний по каждому классу в таблице между графами, а также у взрослых (18 лет и более) и у взрослых старше трудоспособного возраста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2000  </a:t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</a:t>
            </a:r>
          </a:p>
        </p:txBody>
      </p:sp>
      <p:graphicFrame>
        <p:nvGraphicFramePr>
          <p:cNvPr id="6" name="Объект 5">
            <a:extLst>
              <a:ext uri="{FF2B5EF4-FFF2-40B4-BE49-F238E27FC236}">
                <a16:creationId xmlns:a16="http://schemas.microsoft.com/office/drawing/2014/main" xmlns="" id="{CAE4A801-A15B-40B9-97A5-B3D11F95DCAD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1417638"/>
          <a:ext cx="8229600" cy="1782762"/>
        </p:xfrm>
        <a:graphic>
          <a:graphicData uri="http://schemas.openxmlformats.org/drawingml/2006/table">
            <a:tbl>
              <a:tblPr/>
              <a:tblGrid>
                <a:gridCol w="2495550">
                  <a:extLst>
                    <a:ext uri="{9D8B030D-6E8A-4147-A177-3AD203B41FA5}">
                      <a16:colId xmlns:a16="http://schemas.microsoft.com/office/drawing/2014/main" xmlns="" val="1114203261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3652188251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xmlns="" val="3904383831"/>
                    </a:ext>
                  </a:extLst>
                </a:gridCol>
                <a:gridCol w="531813">
                  <a:extLst>
                    <a:ext uri="{9D8B030D-6E8A-4147-A177-3AD203B41FA5}">
                      <a16:colId xmlns:a16="http://schemas.microsoft.com/office/drawing/2014/main" xmlns="" val="3726805624"/>
                    </a:ext>
                  </a:extLst>
                </a:gridCol>
                <a:gridCol w="598487">
                  <a:extLst>
                    <a:ext uri="{9D8B030D-6E8A-4147-A177-3AD203B41FA5}">
                      <a16:colId xmlns:a16="http://schemas.microsoft.com/office/drawing/2014/main" xmlns="" val="3521490562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269533369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xmlns="" val="180661391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xmlns="" val="1641213734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1465563682"/>
                    </a:ext>
                  </a:extLst>
                </a:gridCol>
                <a:gridCol w="461963">
                  <a:extLst>
                    <a:ext uri="{9D8B030D-6E8A-4147-A177-3AD203B41FA5}">
                      <a16:colId xmlns:a16="http://schemas.microsoft.com/office/drawing/2014/main" xmlns="" val="196188303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3846583076"/>
                    </a:ext>
                  </a:extLst>
                </a:gridCol>
                <a:gridCol w="461962">
                  <a:extLst>
                    <a:ext uri="{9D8B030D-6E8A-4147-A177-3AD203B41FA5}">
                      <a16:colId xmlns:a16="http://schemas.microsoft.com/office/drawing/2014/main" xmlns="" val="3111061546"/>
                    </a:ext>
                  </a:extLst>
                </a:gridCol>
              </a:tblGrid>
              <a:tr h="137136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МКБ-10 пересмотра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А. Взрослые (18 лет и более)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628122855"/>
                  </a:ext>
                </a:extLst>
              </a:tr>
              <a:tr h="13713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выписан-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койко-дней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5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13699787"/>
                  </a:ext>
                </a:extLst>
              </a:tr>
              <a:tr h="13713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до- ставлен-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ных по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экстренным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показаниям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медицинской  помощью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гр.5)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33740912"/>
                  </a:ext>
                </a:extLst>
              </a:tr>
              <a:tr h="123422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патологоанато-мических вскрытий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судебно-медицин-ских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вскрытий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86288393"/>
                  </a:ext>
                </a:extLst>
              </a:tr>
              <a:tr h="1371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07882414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xmlns="" id="{73998A44-6F7D-4158-AE94-F47212443D11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30575"/>
          <a:ext cx="8234363" cy="1536700"/>
        </p:xfrm>
        <a:graphic>
          <a:graphicData uri="http://schemas.openxmlformats.org/drawingml/2006/table">
            <a:tbl>
              <a:tblPr/>
              <a:tblGrid>
                <a:gridCol w="2543175">
                  <a:extLst>
                    <a:ext uri="{9D8B030D-6E8A-4147-A177-3AD203B41FA5}">
                      <a16:colId xmlns:a16="http://schemas.microsoft.com/office/drawing/2014/main" xmlns="" val="1084382475"/>
                    </a:ext>
                  </a:extLst>
                </a:gridCol>
                <a:gridCol w="454025">
                  <a:extLst>
                    <a:ext uri="{9D8B030D-6E8A-4147-A177-3AD203B41FA5}">
                      <a16:colId xmlns:a16="http://schemas.microsoft.com/office/drawing/2014/main" xmlns="" val="130389778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xmlns="" val="297502824"/>
                    </a:ext>
                  </a:extLst>
                </a:gridCol>
                <a:gridCol w="477838">
                  <a:extLst>
                    <a:ext uri="{9D8B030D-6E8A-4147-A177-3AD203B41FA5}">
                      <a16:colId xmlns:a16="http://schemas.microsoft.com/office/drawing/2014/main" xmlns="" val="102115795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xmlns="" val="301468314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xmlns="" val="84474161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xmlns="" val="2184121792"/>
                    </a:ext>
                  </a:extLst>
                </a:gridCol>
                <a:gridCol w="455613">
                  <a:extLst>
                    <a:ext uri="{9D8B030D-6E8A-4147-A177-3AD203B41FA5}">
                      <a16:colId xmlns:a16="http://schemas.microsoft.com/office/drawing/2014/main" xmlns="" val="3918894797"/>
                    </a:ext>
                  </a:extLst>
                </a:gridCol>
                <a:gridCol w="465137">
                  <a:extLst>
                    <a:ext uri="{9D8B030D-6E8A-4147-A177-3AD203B41FA5}">
                      <a16:colId xmlns:a16="http://schemas.microsoft.com/office/drawing/2014/main" xmlns="" val="1134808524"/>
                    </a:ext>
                  </a:extLst>
                </a:gridCol>
                <a:gridCol w="465138">
                  <a:extLst>
                    <a:ext uri="{9D8B030D-6E8A-4147-A177-3AD203B41FA5}">
                      <a16:colId xmlns:a16="http://schemas.microsoft.com/office/drawing/2014/main" xmlns="" val="3633150127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499280229"/>
                    </a:ext>
                  </a:extLst>
                </a:gridCol>
                <a:gridCol w="465137">
                  <a:extLst>
                    <a:ext uri="{9D8B030D-6E8A-4147-A177-3AD203B41FA5}">
                      <a16:colId xmlns:a16="http://schemas.microsoft.com/office/drawing/2014/main" xmlns="" val="877710031"/>
                    </a:ext>
                  </a:extLst>
                </a:gridCol>
              </a:tblGrid>
              <a:tr h="2076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болезни, характеризующиеся повышенным    кровяным давлением</a:t>
                      </a:r>
                    </a:p>
                  </a:txBody>
                  <a:tcPr marL="57797" marR="5779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10.3</a:t>
                      </a: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10-</a:t>
                      </a:r>
                      <a:r>
                        <a:rPr kumimoji="0" lang="en-US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50920892"/>
                  </a:ext>
                </a:extLst>
              </a:tr>
              <a:tr h="2298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эссенциальная гипертензия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10.3.1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72940739"/>
                  </a:ext>
                </a:extLst>
              </a:tr>
              <a:tr h="34417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гипертензивная болезнь сердца (гипертоническая болезнь с преимущественным поражением сердца)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10.3.2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40559340"/>
                  </a:ext>
                </a:extLst>
              </a:tr>
              <a:tr h="34417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гипертензивная болезнь почек (гипертоническая болезнь с преимущественным поражением  почек) 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10.3.3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0754784"/>
                  </a:ext>
                </a:extLst>
              </a:tr>
              <a:tr h="4108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гипертензивная болезнь сердца и  почек (гипертоническая болезнь с преимущественным поражением сердца и почек)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10.3.4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19139704"/>
                  </a:ext>
                </a:extLst>
              </a:tr>
            </a:tbl>
          </a:graphicData>
        </a:graphic>
      </p:graphicFrame>
      <p:sp>
        <p:nvSpPr>
          <p:cNvPr id="17540" name="Прямоугольник 7"/>
          <p:cNvSpPr>
            <a:spLocks noChangeArrowheads="1"/>
          </p:cNvSpPr>
          <p:nvPr/>
        </p:nvSpPr>
        <p:spPr bwMode="auto">
          <a:xfrm>
            <a:off x="646113" y="4868863"/>
            <a:ext cx="7991475" cy="839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Строка 10.3 равна сумме строк (10.3.1+10.3.2+10.3.3+ 0.3.4) по всем графам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        </a:t>
            </a: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14,2000,103,04:33=14,2000,313╧316,04:33*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2000</a:t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</a:t>
            </a:r>
          </a:p>
        </p:txBody>
      </p:sp>
      <p:graphicFrame>
        <p:nvGraphicFramePr>
          <p:cNvPr id="6" name="Объект 5">
            <a:extLst>
              <a:ext uri="{FF2B5EF4-FFF2-40B4-BE49-F238E27FC236}">
                <a16:creationId xmlns:a16="http://schemas.microsoft.com/office/drawing/2014/main" xmlns="" id="{CAE4A801-A15B-40B9-97A5-B3D11F95DCAD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1417638"/>
          <a:ext cx="8229600" cy="1782762"/>
        </p:xfrm>
        <a:graphic>
          <a:graphicData uri="http://schemas.openxmlformats.org/drawingml/2006/table">
            <a:tbl>
              <a:tblPr/>
              <a:tblGrid>
                <a:gridCol w="2495550">
                  <a:extLst>
                    <a:ext uri="{9D8B030D-6E8A-4147-A177-3AD203B41FA5}">
                      <a16:colId xmlns:a16="http://schemas.microsoft.com/office/drawing/2014/main" xmlns="" val="1114203261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3652188251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xmlns="" val="3904383831"/>
                    </a:ext>
                  </a:extLst>
                </a:gridCol>
                <a:gridCol w="531813">
                  <a:extLst>
                    <a:ext uri="{9D8B030D-6E8A-4147-A177-3AD203B41FA5}">
                      <a16:colId xmlns:a16="http://schemas.microsoft.com/office/drawing/2014/main" xmlns="" val="3726805624"/>
                    </a:ext>
                  </a:extLst>
                </a:gridCol>
                <a:gridCol w="598487">
                  <a:extLst>
                    <a:ext uri="{9D8B030D-6E8A-4147-A177-3AD203B41FA5}">
                      <a16:colId xmlns:a16="http://schemas.microsoft.com/office/drawing/2014/main" xmlns="" val="3521490562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269533369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xmlns="" val="180661391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xmlns="" val="1641213734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1465563682"/>
                    </a:ext>
                  </a:extLst>
                </a:gridCol>
                <a:gridCol w="461963">
                  <a:extLst>
                    <a:ext uri="{9D8B030D-6E8A-4147-A177-3AD203B41FA5}">
                      <a16:colId xmlns:a16="http://schemas.microsoft.com/office/drawing/2014/main" xmlns="" val="196188303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3846583076"/>
                    </a:ext>
                  </a:extLst>
                </a:gridCol>
                <a:gridCol w="461962">
                  <a:extLst>
                    <a:ext uri="{9D8B030D-6E8A-4147-A177-3AD203B41FA5}">
                      <a16:colId xmlns:a16="http://schemas.microsoft.com/office/drawing/2014/main" xmlns="" val="3111061546"/>
                    </a:ext>
                  </a:extLst>
                </a:gridCol>
              </a:tblGrid>
              <a:tr h="137136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МКБ-10 пересмотра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А. Взрослые (18 лет и более)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628122855"/>
                  </a:ext>
                </a:extLst>
              </a:tr>
              <a:tr h="13713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выписан-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койко-дней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5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13699787"/>
                  </a:ext>
                </a:extLst>
              </a:tr>
              <a:tr h="13713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до- ставлен-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ных по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экстренным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показаниям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медицинской  помощью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гр.5)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33740912"/>
                  </a:ext>
                </a:extLst>
              </a:tr>
              <a:tr h="123422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патологоанато-мических вскрытий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судебно-медицин-ских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вскрытий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86288393"/>
                  </a:ext>
                </a:extLst>
              </a:tr>
              <a:tr h="1371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07882414"/>
                  </a:ext>
                </a:extLst>
              </a:tr>
            </a:tbl>
          </a:graphicData>
        </a:graphic>
      </p:graphicFrame>
      <p:sp>
        <p:nvSpPr>
          <p:cNvPr id="18484" name="Прямоугольник 7"/>
          <p:cNvSpPr>
            <a:spLocks noChangeArrowheads="1"/>
          </p:cNvSpPr>
          <p:nvPr/>
        </p:nvSpPr>
        <p:spPr bwMode="auto">
          <a:xfrm>
            <a:off x="646113" y="4868863"/>
            <a:ext cx="7991475" cy="839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Строка 10.4 равна сумме строк (10.4.1+10.4.2+10.4.3+ 10.4.4+ 10.4.5) по всем графам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800" b="1">
                <a:solidFill>
                  <a:srgbClr val="002060"/>
                </a:solidFill>
                <a:latin typeface="Arial" charset="0"/>
              </a:rPr>
              <a:t>        </a:t>
            </a: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14,2000,104,04:33=14,2000,317+319+320+372+373,04:33*</a:t>
            </a:r>
            <a:endParaRPr lang="ru-RU" altLang="ru-RU" sz="1800" b="1">
              <a:solidFill>
                <a:srgbClr val="002060"/>
              </a:solidFill>
              <a:latin typeface="Arial" charset="0"/>
            </a:endParaRPr>
          </a:p>
        </p:txBody>
      </p: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xmlns="" id="{B77A3C80-CBA2-4180-8706-62A51E2135CB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14700"/>
          <a:ext cx="8229600" cy="1600200"/>
        </p:xfrm>
        <a:graphic>
          <a:graphicData uri="http://schemas.openxmlformats.org/drawingml/2006/table">
            <a:tbl>
              <a:tblPr/>
              <a:tblGrid>
                <a:gridCol w="2538413">
                  <a:extLst>
                    <a:ext uri="{9D8B030D-6E8A-4147-A177-3AD203B41FA5}">
                      <a16:colId xmlns:a16="http://schemas.microsoft.com/office/drawing/2014/main" xmlns="" val="3558312811"/>
                    </a:ext>
                  </a:extLst>
                </a:gridCol>
                <a:gridCol w="454025">
                  <a:extLst>
                    <a:ext uri="{9D8B030D-6E8A-4147-A177-3AD203B41FA5}">
                      <a16:colId xmlns:a16="http://schemas.microsoft.com/office/drawing/2014/main" xmlns="" val="3460779370"/>
                    </a:ext>
                  </a:extLst>
                </a:gridCol>
                <a:gridCol w="611187">
                  <a:extLst>
                    <a:ext uri="{9D8B030D-6E8A-4147-A177-3AD203B41FA5}">
                      <a16:colId xmlns:a16="http://schemas.microsoft.com/office/drawing/2014/main" xmlns="" val="1505947072"/>
                    </a:ext>
                  </a:extLst>
                </a:gridCol>
                <a:gridCol w="582613">
                  <a:extLst>
                    <a:ext uri="{9D8B030D-6E8A-4147-A177-3AD203B41FA5}">
                      <a16:colId xmlns:a16="http://schemas.microsoft.com/office/drawing/2014/main" xmlns="" val="2731987540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3545493538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592667295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4217656298"/>
                    </a:ext>
                  </a:extLst>
                </a:gridCol>
                <a:gridCol w="523875">
                  <a:extLst>
                    <a:ext uri="{9D8B030D-6E8A-4147-A177-3AD203B41FA5}">
                      <a16:colId xmlns:a16="http://schemas.microsoft.com/office/drawing/2014/main" xmlns="" val="3846058342"/>
                    </a:ext>
                  </a:extLst>
                </a:gridCol>
                <a:gridCol w="465137">
                  <a:extLst>
                    <a:ext uri="{9D8B030D-6E8A-4147-A177-3AD203B41FA5}">
                      <a16:colId xmlns:a16="http://schemas.microsoft.com/office/drawing/2014/main" xmlns="" val="480056427"/>
                    </a:ext>
                  </a:extLst>
                </a:gridCol>
                <a:gridCol w="465138">
                  <a:extLst>
                    <a:ext uri="{9D8B030D-6E8A-4147-A177-3AD203B41FA5}">
                      <a16:colId xmlns:a16="http://schemas.microsoft.com/office/drawing/2014/main" xmlns="" val="3343792158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2635908546"/>
                    </a:ext>
                  </a:extLst>
                </a:gridCol>
                <a:gridCol w="465137">
                  <a:extLst>
                    <a:ext uri="{9D8B030D-6E8A-4147-A177-3AD203B41FA5}">
                      <a16:colId xmlns:a16="http://schemas.microsoft.com/office/drawing/2014/main" xmlns="" val="3438821665"/>
                    </a:ext>
                  </a:extLst>
                </a:gridCol>
              </a:tblGrid>
              <a:tr h="115888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ишемические болезни сердца</a:t>
                      </a: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</a:t>
                      </a: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20- </a:t>
                      </a:r>
                      <a:r>
                        <a:rPr kumimoji="0" lang="en-US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25</a:t>
                      </a: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47729345"/>
                  </a:ext>
                </a:extLst>
              </a:tr>
              <a:tr h="115888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стенокардия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10.4.1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I20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2343848"/>
                  </a:ext>
                </a:extLst>
              </a:tr>
              <a:tr h="1158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нее: нестабильная стенокардия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10.4.1.1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I20.0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07280490"/>
                  </a:ext>
                </a:extLst>
              </a:tr>
              <a:tr h="115888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острый инфаркт миокарда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10.4.2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57122441"/>
                  </a:ext>
                </a:extLst>
              </a:tr>
              <a:tr h="115888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повторный инфаркт миокарда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10.4.3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11116734"/>
                  </a:ext>
                </a:extLst>
              </a:tr>
              <a:tr h="231775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другие формы острых ишемических болезней сердца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10.4.4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I24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18092828"/>
                  </a:ext>
                </a:extLst>
              </a:tr>
              <a:tr h="115888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хроническая ишемическая болезнь сердца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10.4.5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I25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6750226"/>
                  </a:ext>
                </a:extLst>
              </a:tr>
              <a:tr h="1158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нее: постинфарктный кардиосклероз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10.4.5.1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I25.8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797" marR="5779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48474799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Заголовок 1"/>
          <p:cNvSpPr>
            <a:spLocks noGrp="1"/>
          </p:cNvSpPr>
          <p:nvPr>
            <p:ph type="title"/>
          </p:nvPr>
        </p:nvSpPr>
        <p:spPr>
          <a:xfrm>
            <a:off x="457200" y="457200"/>
            <a:ext cx="8229600" cy="1143000"/>
          </a:xfrm>
        </p:spPr>
        <p:txBody>
          <a:bodyPr/>
          <a:lstStyle/>
          <a:p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2000</a:t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 </a:t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0C0472"/>
                </a:solidFill>
              </a:rPr>
              <a:t>Ишемические болезни сердца</a:t>
            </a:r>
            <a:r>
              <a:rPr lang="ru-RU" altLang="ru-RU" sz="2000" smtClean="0"/>
              <a:t/>
            </a:r>
            <a:br>
              <a:rPr lang="ru-RU" altLang="ru-RU" sz="2000" smtClean="0"/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/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endParaRPr lang="ru-RU" altLang="ru-RU" sz="2000" smtClean="0"/>
          </a:p>
        </p:txBody>
      </p:sp>
      <p:sp>
        <p:nvSpPr>
          <p:cNvPr id="19459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Font typeface="Arial" charset="0"/>
              <a:buNone/>
            </a:pPr>
            <a:r>
              <a:rPr lang="ru-RU" altLang="ru-RU" sz="2000" smtClean="0">
                <a:solidFill>
                  <a:srgbClr val="0C0472"/>
                </a:solidFill>
              </a:rPr>
              <a:t>Пациент поступает с диагнозом: Стенокардия (Нестабильная стенокардия) </a:t>
            </a:r>
          </a:p>
          <a:p>
            <a:pPr marL="0" indent="0">
              <a:buFont typeface="Arial" charset="0"/>
              <a:buNone/>
            </a:pPr>
            <a:endParaRPr lang="ru-RU" altLang="ru-RU" sz="2000" smtClean="0">
              <a:solidFill>
                <a:srgbClr val="0C0472"/>
              </a:solidFill>
            </a:endParaRPr>
          </a:p>
          <a:p>
            <a:pPr marL="0" indent="0">
              <a:buFont typeface="Arial" charset="0"/>
              <a:buNone/>
            </a:pPr>
            <a:r>
              <a:rPr lang="ru-RU" altLang="ru-RU" sz="2000" b="1" smtClean="0">
                <a:solidFill>
                  <a:srgbClr val="0C0472"/>
                </a:solidFill>
              </a:rPr>
              <a:t>Выписывается </a:t>
            </a:r>
            <a:r>
              <a:rPr lang="ru-RU" altLang="ru-RU" sz="2000" smtClean="0">
                <a:solidFill>
                  <a:srgbClr val="0C0472"/>
                </a:solidFill>
              </a:rPr>
              <a:t>с диагнозом: Стенокардия (Нестабильная стенокардия) строка 10.4.1 или 10.4.1.1 графа 4 (13, 22)</a:t>
            </a:r>
          </a:p>
          <a:p>
            <a:pPr marL="0" indent="0">
              <a:buFont typeface="Arial" charset="0"/>
              <a:buNone/>
            </a:pPr>
            <a:endParaRPr lang="ru-RU" altLang="ru-RU" sz="2000" smtClean="0">
              <a:solidFill>
                <a:srgbClr val="0C0472"/>
              </a:solidFill>
            </a:endParaRPr>
          </a:p>
          <a:p>
            <a:pPr marL="0" indent="0">
              <a:buFont typeface="Arial" charset="0"/>
              <a:buNone/>
            </a:pPr>
            <a:r>
              <a:rPr lang="ru-RU" altLang="ru-RU" sz="2000" smtClean="0">
                <a:solidFill>
                  <a:srgbClr val="0C0472"/>
                </a:solidFill>
              </a:rPr>
              <a:t>В случае </a:t>
            </a:r>
            <a:r>
              <a:rPr lang="ru-RU" altLang="ru-RU" sz="2000" b="1" smtClean="0">
                <a:solidFill>
                  <a:srgbClr val="0C0472"/>
                </a:solidFill>
              </a:rPr>
              <a:t>смерти</a:t>
            </a:r>
            <a:r>
              <a:rPr lang="ru-RU" altLang="ru-RU" sz="2000" smtClean="0">
                <a:solidFill>
                  <a:srgbClr val="0C0472"/>
                </a:solidFill>
              </a:rPr>
              <a:t> больного, поступившего с диагнозом Стенокардия (Нестабильная стенокардия) используется </a:t>
            </a:r>
            <a:r>
              <a:rPr lang="ru-RU" altLang="ru-RU" sz="2000" b="1" smtClean="0">
                <a:solidFill>
                  <a:srgbClr val="0C0472"/>
                </a:solidFill>
              </a:rPr>
              <a:t>код </a:t>
            </a:r>
            <a:r>
              <a:rPr lang="en-US" altLang="ru-RU" sz="2000" b="1" smtClean="0">
                <a:solidFill>
                  <a:srgbClr val="0C0472"/>
                </a:solidFill>
              </a:rPr>
              <a:t>I25</a:t>
            </a:r>
            <a:r>
              <a:rPr lang="ru-RU" altLang="ru-RU" sz="2000" b="1" smtClean="0">
                <a:solidFill>
                  <a:srgbClr val="0C0472"/>
                </a:solidFill>
              </a:rPr>
              <a:t> </a:t>
            </a:r>
            <a:r>
              <a:rPr lang="ru-RU" altLang="ru-RU" sz="2000" smtClean="0">
                <a:solidFill>
                  <a:srgbClr val="0C0472"/>
                </a:solidFill>
              </a:rPr>
              <a:t>–Хроническая ишемическая болезнь сердца - строка 10.4.5, графа 8 (17, 28)</a:t>
            </a:r>
          </a:p>
          <a:p>
            <a:pPr marL="0" indent="0">
              <a:buFont typeface="Arial" charset="0"/>
              <a:buNone/>
            </a:pPr>
            <a:endParaRPr lang="ru-RU" altLang="ru-RU" sz="2000" smtClean="0">
              <a:solidFill>
                <a:srgbClr val="0C0472"/>
              </a:solidFill>
            </a:endParaRPr>
          </a:p>
          <a:p>
            <a:pPr marL="0" indent="0">
              <a:buFont typeface="Arial" charset="0"/>
              <a:buNone/>
            </a:pPr>
            <a:endParaRPr lang="ru-RU" altLang="ru-RU" sz="20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Заголовок 1"/>
          <p:cNvSpPr>
            <a:spLocks noGrp="1"/>
          </p:cNvSpPr>
          <p:nvPr>
            <p:ph type="title"/>
          </p:nvPr>
        </p:nvSpPr>
        <p:spPr>
          <a:xfrm>
            <a:off x="646113" y="188913"/>
            <a:ext cx="8040687" cy="719137"/>
          </a:xfrm>
        </p:spPr>
        <p:txBody>
          <a:bodyPr/>
          <a:lstStyle/>
          <a:p>
            <a:pPr eaLnBrk="1" hangingPunct="1"/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2000</a:t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</a:t>
            </a:r>
          </a:p>
        </p:txBody>
      </p:sp>
      <p:graphicFrame>
        <p:nvGraphicFramePr>
          <p:cNvPr id="6" name="Объект 5">
            <a:extLst>
              <a:ext uri="{FF2B5EF4-FFF2-40B4-BE49-F238E27FC236}">
                <a16:creationId xmlns:a16="http://schemas.microsoft.com/office/drawing/2014/main" xmlns="" id="{CAE4A801-A15B-40B9-97A5-B3D11F95DCAD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66725" y="968375"/>
          <a:ext cx="8229600" cy="1782763"/>
        </p:xfrm>
        <a:graphic>
          <a:graphicData uri="http://schemas.openxmlformats.org/drawingml/2006/table">
            <a:tbl>
              <a:tblPr/>
              <a:tblGrid>
                <a:gridCol w="2495550">
                  <a:extLst>
                    <a:ext uri="{9D8B030D-6E8A-4147-A177-3AD203B41FA5}">
                      <a16:colId xmlns:a16="http://schemas.microsoft.com/office/drawing/2014/main" xmlns="" val="1114203261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3652188251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xmlns="" val="3904383831"/>
                    </a:ext>
                  </a:extLst>
                </a:gridCol>
                <a:gridCol w="531813">
                  <a:extLst>
                    <a:ext uri="{9D8B030D-6E8A-4147-A177-3AD203B41FA5}">
                      <a16:colId xmlns:a16="http://schemas.microsoft.com/office/drawing/2014/main" xmlns="" val="3726805624"/>
                    </a:ext>
                  </a:extLst>
                </a:gridCol>
                <a:gridCol w="598487">
                  <a:extLst>
                    <a:ext uri="{9D8B030D-6E8A-4147-A177-3AD203B41FA5}">
                      <a16:colId xmlns:a16="http://schemas.microsoft.com/office/drawing/2014/main" xmlns="" val="3521490562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2695333698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xmlns="" val="1806613912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xmlns="" val="1641213734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1465563682"/>
                    </a:ext>
                  </a:extLst>
                </a:gridCol>
                <a:gridCol w="461963">
                  <a:extLst>
                    <a:ext uri="{9D8B030D-6E8A-4147-A177-3AD203B41FA5}">
                      <a16:colId xmlns:a16="http://schemas.microsoft.com/office/drawing/2014/main" xmlns="" val="196188303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3846583076"/>
                    </a:ext>
                  </a:extLst>
                </a:gridCol>
                <a:gridCol w="461962">
                  <a:extLst>
                    <a:ext uri="{9D8B030D-6E8A-4147-A177-3AD203B41FA5}">
                      <a16:colId xmlns:a16="http://schemas.microsoft.com/office/drawing/2014/main" xmlns="" val="3111061546"/>
                    </a:ext>
                  </a:extLst>
                </a:gridCol>
              </a:tblGrid>
              <a:tr h="137136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МКБ-10 пересмотра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А. Взрослые (18 лет и более)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628122855"/>
                  </a:ext>
                </a:extLst>
              </a:tr>
              <a:tr h="13713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выписан-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койко-дней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5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13699787"/>
                  </a:ext>
                </a:extLst>
              </a:tr>
              <a:tr h="13713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до- ставлен-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ных по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экстренным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показаниям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медицинской  помощью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гр.5)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33740912"/>
                  </a:ext>
                </a:extLst>
              </a:tr>
              <a:tr h="1234221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патологоанато-мических вскрытий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судебно-медицин-ских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вскрытий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86288393"/>
                  </a:ext>
                </a:extLst>
              </a:tr>
              <a:tr h="1371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07882414"/>
                  </a:ext>
                </a:extLst>
              </a:tr>
            </a:tbl>
          </a:graphicData>
        </a:graphic>
      </p:graphicFrame>
      <p:sp>
        <p:nvSpPr>
          <p:cNvPr id="20532" name="Прямоугольник 7"/>
          <p:cNvSpPr>
            <a:spLocks noChangeArrowheads="1"/>
          </p:cNvSpPr>
          <p:nvPr/>
        </p:nvSpPr>
        <p:spPr bwMode="auto">
          <a:xfrm>
            <a:off x="646113" y="4868863"/>
            <a:ext cx="7991475" cy="125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ru-RU" altLang="ru-RU" sz="1400" b="1">
                <a:solidFill>
                  <a:srgbClr val="002060"/>
                </a:solidFill>
                <a:latin typeface="Arial" charset="0"/>
              </a:rPr>
              <a:t>Строка 10.7 равна сумме строк (10.7.1+10.7.2+10.7.3+ 10.7.4+ 10.7.5+10.7.6)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ru-RU" altLang="ru-RU" sz="1400" b="1">
                <a:solidFill>
                  <a:srgbClr val="002060"/>
                </a:solidFill>
                <a:latin typeface="Arial" charset="0"/>
              </a:rPr>
              <a:t>по графам 4-7, 13-16 и 22-27:      14,2000,107,04:07.13:16.22:27=14,2000,380+381+333╧336,04:07.13:16.22:27*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ru-RU" altLang="ru-RU" sz="1400" b="1">
                <a:solidFill>
                  <a:srgbClr val="002060"/>
                </a:solidFill>
                <a:latin typeface="Arial" charset="0"/>
              </a:rPr>
              <a:t>Строка 10.7 больше или равна сумме строк (10.7.1+10.7.2+10.7.3+ 10.7.4+ 10.7.5+10.7.6) по графам 8-12, 17-21 и 28-33:       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400" b="1">
                <a:solidFill>
                  <a:srgbClr val="002060"/>
                </a:solidFill>
                <a:latin typeface="Arial" charset="0"/>
              </a:rPr>
              <a:t>14,2000,107,08:12.17:21.28:33&gt;=14,2000,380+381+333╧336,08:12.17:21.28:33*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xmlns="" id="{4964586F-1ABC-459B-8AF3-E464E4852969}"/>
              </a:ext>
            </a:extLst>
          </p:cNvPr>
          <p:cNvGraphicFramePr>
            <a:graphicFrameLocks noGrp="1"/>
          </p:cNvGraphicFramePr>
          <p:nvPr/>
        </p:nvGraphicFramePr>
        <p:xfrm>
          <a:off x="466725" y="2860675"/>
          <a:ext cx="8229600" cy="1900238"/>
        </p:xfrm>
        <a:graphic>
          <a:graphicData uri="http://schemas.openxmlformats.org/drawingml/2006/table">
            <a:tbl>
              <a:tblPr/>
              <a:tblGrid>
                <a:gridCol w="2505075">
                  <a:extLst>
                    <a:ext uri="{9D8B030D-6E8A-4147-A177-3AD203B41FA5}">
                      <a16:colId xmlns:a16="http://schemas.microsoft.com/office/drawing/2014/main" xmlns="" val="3510324260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xmlns="" val="2248158600"/>
                    </a:ext>
                  </a:extLst>
                </a:gridCol>
                <a:gridCol w="646112">
                  <a:extLst>
                    <a:ext uri="{9D8B030D-6E8A-4147-A177-3AD203B41FA5}">
                      <a16:colId xmlns:a16="http://schemas.microsoft.com/office/drawing/2014/main" xmlns="" val="2458658394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2991364556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2208998802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190534773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1189760968"/>
                    </a:ext>
                  </a:extLst>
                </a:gridCol>
                <a:gridCol w="503238">
                  <a:extLst>
                    <a:ext uri="{9D8B030D-6E8A-4147-A177-3AD203B41FA5}">
                      <a16:colId xmlns:a16="http://schemas.microsoft.com/office/drawing/2014/main" xmlns="" val="1251666838"/>
                    </a:ext>
                  </a:extLst>
                </a:gridCol>
                <a:gridCol w="471487">
                  <a:extLst>
                    <a:ext uri="{9D8B030D-6E8A-4147-A177-3AD203B41FA5}">
                      <a16:colId xmlns:a16="http://schemas.microsoft.com/office/drawing/2014/main" xmlns="" val="282800742"/>
                    </a:ext>
                  </a:extLst>
                </a:gridCol>
                <a:gridCol w="404813">
                  <a:extLst>
                    <a:ext uri="{9D8B030D-6E8A-4147-A177-3AD203B41FA5}">
                      <a16:colId xmlns:a16="http://schemas.microsoft.com/office/drawing/2014/main" xmlns="" val="4042916002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xmlns="" val="1582265168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xmlns="" val="2990636688"/>
                    </a:ext>
                  </a:extLst>
                </a:gridCol>
              </a:tblGrid>
              <a:tr h="13718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цереброваскулярные болезни</a:t>
                      </a: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</a:t>
                      </a: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I60-I69</a:t>
                      </a: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6522767"/>
                  </a:ext>
                </a:extLst>
              </a:tr>
              <a:tr h="274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субарахноидальное кровоизлияние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8894614"/>
                  </a:ext>
                </a:extLst>
              </a:tr>
              <a:tr h="274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внутримозговое и другое внутричерепное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кровоизлияние 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I61, I62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47203501"/>
                  </a:ext>
                </a:extLst>
              </a:tr>
              <a:tr h="13718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инфаркт мозга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56857323"/>
                  </a:ext>
                </a:extLst>
              </a:tr>
              <a:tr h="27436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инсульт не уточненный, как кровоизлияние  или инфаркт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10.7.4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I64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50065291"/>
                  </a:ext>
                </a:extLst>
              </a:tr>
              <a:tr h="41154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закупорка и стеноз прецеребральных, церебральных артерий, не приводящие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 инфаркту мозга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10.7.5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I65- I66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4691771"/>
                  </a:ext>
                </a:extLst>
              </a:tr>
              <a:tr h="13718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другие цереброваскулярные болезни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10.7.6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67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8737625"/>
                  </a:ext>
                </a:extLst>
              </a:tr>
              <a:tr h="254043">
                <a:tc>
                  <a:txBody>
                    <a:bodyPr/>
                    <a:lstStyle>
                      <a:lvl1pPr marL="449263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449263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церебральный атеросклероз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10.7.6.1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67.2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26689150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Заголовок 1"/>
          <p:cNvSpPr>
            <a:spLocks noGrp="1"/>
          </p:cNvSpPr>
          <p:nvPr>
            <p:ph type="title"/>
          </p:nvPr>
        </p:nvSpPr>
        <p:spPr>
          <a:xfrm>
            <a:off x="646113" y="188913"/>
            <a:ext cx="8040687" cy="719137"/>
          </a:xfrm>
        </p:spPr>
        <p:txBody>
          <a:bodyPr/>
          <a:lstStyle/>
          <a:p>
            <a:pPr eaLnBrk="1" hangingPunct="1"/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2000</a:t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</a:t>
            </a:r>
          </a:p>
        </p:txBody>
      </p:sp>
      <p:graphicFrame>
        <p:nvGraphicFramePr>
          <p:cNvPr id="10" name="Объект 9">
            <a:extLst>
              <a:ext uri="{FF2B5EF4-FFF2-40B4-BE49-F238E27FC236}">
                <a16:creationId xmlns:a16="http://schemas.microsoft.com/office/drawing/2014/main" xmlns="" id="{083ABE55-0750-4446-A98A-5A94B162B825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268288" y="908050"/>
          <a:ext cx="8229600" cy="2035175"/>
        </p:xfrm>
        <a:graphic>
          <a:graphicData uri="http://schemas.openxmlformats.org/drawingml/2006/table">
            <a:tbl>
              <a:tblPr/>
              <a:tblGrid>
                <a:gridCol w="1657350">
                  <a:extLst>
                    <a:ext uri="{9D8B030D-6E8A-4147-A177-3AD203B41FA5}">
                      <a16:colId xmlns:a16="http://schemas.microsoft.com/office/drawing/2014/main" xmlns="" val="3514305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xmlns="" val="1808122053"/>
                    </a:ext>
                  </a:extLst>
                </a:gridCol>
                <a:gridCol w="565150">
                  <a:extLst>
                    <a:ext uri="{9D8B030D-6E8A-4147-A177-3AD203B41FA5}">
                      <a16:colId xmlns:a16="http://schemas.microsoft.com/office/drawing/2014/main" xmlns="" val="1313554293"/>
                    </a:ext>
                  </a:extLst>
                </a:gridCol>
                <a:gridCol w="595312">
                  <a:extLst>
                    <a:ext uri="{9D8B030D-6E8A-4147-A177-3AD203B41FA5}">
                      <a16:colId xmlns:a16="http://schemas.microsoft.com/office/drawing/2014/main" xmlns="" val="3942846119"/>
                    </a:ext>
                  </a:extLst>
                </a:gridCol>
                <a:gridCol w="596900">
                  <a:extLst>
                    <a:ext uri="{9D8B030D-6E8A-4147-A177-3AD203B41FA5}">
                      <a16:colId xmlns:a16="http://schemas.microsoft.com/office/drawing/2014/main" xmlns="" val="3030441894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xmlns="" val="3602829635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xmlns="" val="3024550493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xmlns="" val="187991292"/>
                    </a:ext>
                  </a:extLst>
                </a:gridCol>
                <a:gridCol w="444500">
                  <a:extLst>
                    <a:ext uri="{9D8B030D-6E8A-4147-A177-3AD203B41FA5}">
                      <a16:colId xmlns:a16="http://schemas.microsoft.com/office/drawing/2014/main" xmlns="" val="14062379"/>
                    </a:ext>
                  </a:extLst>
                </a:gridCol>
                <a:gridCol w="371475">
                  <a:extLst>
                    <a:ext uri="{9D8B030D-6E8A-4147-A177-3AD203B41FA5}">
                      <a16:colId xmlns:a16="http://schemas.microsoft.com/office/drawing/2014/main" xmlns="" val="4235013978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xmlns="" val="1116947194"/>
                    </a:ext>
                  </a:extLst>
                </a:gridCol>
                <a:gridCol w="407987">
                  <a:extLst>
                    <a:ext uri="{9D8B030D-6E8A-4147-A177-3AD203B41FA5}">
                      <a16:colId xmlns:a16="http://schemas.microsoft.com/office/drawing/2014/main" xmlns="" val="1601770742"/>
                    </a:ext>
                  </a:extLst>
                </a:gridCol>
                <a:gridCol w="407988">
                  <a:extLst>
                    <a:ext uri="{9D8B030D-6E8A-4147-A177-3AD203B41FA5}">
                      <a16:colId xmlns:a16="http://schemas.microsoft.com/office/drawing/2014/main" xmlns="" val="2222669970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xmlns="" val="2361167204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xmlns="" val="2924899752"/>
                    </a:ext>
                  </a:extLst>
                </a:gridCol>
              </a:tblGrid>
              <a:tr h="137203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 по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МКБ-10  пере-</a:t>
                      </a: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</a:t>
                      </a: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мотра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1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В.  Дети (в возрасте 0-17 лет включительно)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165027736"/>
                  </a:ext>
                </a:extLst>
              </a:tr>
              <a:tr h="13720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Прове-дено выписан-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 койко-дней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(из гр.26):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возрас-те до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года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6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11834464"/>
                  </a:ext>
                </a:extLst>
              </a:tr>
              <a:tr h="13720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достав- ленных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экст-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ренным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показа-ниям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мед. помощью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гр.23)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гр.22  в возрас-те до 1 года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гр.28: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возрасте до 1 года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91497025"/>
                  </a:ext>
                </a:extLst>
              </a:tr>
              <a:tr h="148636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патоло-го-анато-мичес-ких вскры-тий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диагно-зов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судебно-меди-цин-ских вскры-тий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диагно-зов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9159551"/>
                  </a:ext>
                </a:extLst>
              </a:tr>
              <a:tr h="13720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24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25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27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28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30514371"/>
                  </a:ext>
                </a:extLst>
              </a:tr>
            </a:tbl>
          </a:graphicData>
        </a:graphic>
      </p:graphicFrame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xmlns="" id="{13EE746B-B26A-42D5-8E8F-145E50AA8F0F}"/>
              </a:ext>
            </a:extLst>
          </p:cNvPr>
          <p:cNvGraphicFramePr>
            <a:graphicFrameLocks noGrp="1"/>
          </p:cNvGraphicFramePr>
          <p:nvPr/>
        </p:nvGraphicFramePr>
        <p:xfrm>
          <a:off x="268288" y="3065463"/>
          <a:ext cx="8229600" cy="1692275"/>
        </p:xfrm>
        <a:graphic>
          <a:graphicData uri="http://schemas.openxmlformats.org/drawingml/2006/table">
            <a:tbl>
              <a:tblPr/>
              <a:tblGrid>
                <a:gridCol w="1639887">
                  <a:extLst>
                    <a:ext uri="{9D8B030D-6E8A-4147-A177-3AD203B41FA5}">
                      <a16:colId xmlns:a16="http://schemas.microsoft.com/office/drawing/2014/main" xmlns="" val="4100547633"/>
                    </a:ext>
                  </a:extLst>
                </a:gridCol>
                <a:gridCol w="503238">
                  <a:extLst>
                    <a:ext uri="{9D8B030D-6E8A-4147-A177-3AD203B41FA5}">
                      <a16:colId xmlns:a16="http://schemas.microsoft.com/office/drawing/2014/main" xmlns="" val="1031444021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334958764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881888961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2442116494"/>
                    </a:ext>
                  </a:extLst>
                </a:gridCol>
                <a:gridCol w="503238">
                  <a:extLst>
                    <a:ext uri="{9D8B030D-6E8A-4147-A177-3AD203B41FA5}">
                      <a16:colId xmlns:a16="http://schemas.microsoft.com/office/drawing/2014/main" xmlns="" val="3041326980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1039498962"/>
                    </a:ext>
                  </a:extLst>
                </a:gridCol>
                <a:gridCol w="503237">
                  <a:extLst>
                    <a:ext uri="{9D8B030D-6E8A-4147-A177-3AD203B41FA5}">
                      <a16:colId xmlns:a16="http://schemas.microsoft.com/office/drawing/2014/main" xmlns="" val="1973585503"/>
                    </a:ext>
                  </a:extLst>
                </a:gridCol>
                <a:gridCol w="433388">
                  <a:extLst>
                    <a:ext uri="{9D8B030D-6E8A-4147-A177-3AD203B41FA5}">
                      <a16:colId xmlns:a16="http://schemas.microsoft.com/office/drawing/2014/main" xmlns="" val="1737322955"/>
                    </a:ext>
                  </a:extLst>
                </a:gridCol>
                <a:gridCol w="358775">
                  <a:extLst>
                    <a:ext uri="{9D8B030D-6E8A-4147-A177-3AD203B41FA5}">
                      <a16:colId xmlns:a16="http://schemas.microsoft.com/office/drawing/2014/main" xmlns="" val="3885160377"/>
                    </a:ext>
                  </a:extLst>
                </a:gridCol>
                <a:gridCol w="431800">
                  <a:extLst>
                    <a:ext uri="{9D8B030D-6E8A-4147-A177-3AD203B41FA5}">
                      <a16:colId xmlns:a16="http://schemas.microsoft.com/office/drawing/2014/main" xmlns="" val="406302060"/>
                    </a:ext>
                  </a:extLst>
                </a:gridCol>
                <a:gridCol w="433387">
                  <a:extLst>
                    <a:ext uri="{9D8B030D-6E8A-4147-A177-3AD203B41FA5}">
                      <a16:colId xmlns:a16="http://schemas.microsoft.com/office/drawing/2014/main" xmlns="" val="1959677073"/>
                    </a:ext>
                  </a:extLst>
                </a:gridCol>
                <a:gridCol w="358775">
                  <a:extLst>
                    <a:ext uri="{9D8B030D-6E8A-4147-A177-3AD203B41FA5}">
                      <a16:colId xmlns:a16="http://schemas.microsoft.com/office/drawing/2014/main" xmlns="" val="2364322606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xmlns="" val="33771271"/>
                    </a:ext>
                  </a:extLst>
                </a:gridCol>
                <a:gridCol w="420688">
                  <a:extLst>
                    <a:ext uri="{9D8B030D-6E8A-4147-A177-3AD203B41FA5}">
                      <a16:colId xmlns:a16="http://schemas.microsoft.com/office/drawing/2014/main" xmlns="" val="3652710849"/>
                    </a:ext>
                  </a:extLst>
                </a:gridCol>
              </a:tblGrid>
              <a:tr h="457372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хронические болезни миндалин и аденоидов, перитонзиллярный абсцесс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11.6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J35-J36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6101834"/>
                  </a:ext>
                </a:extLst>
              </a:tr>
              <a:tr h="27442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бронхит хронический и неуточненный, эмфизема 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11.7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J40-J43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73943654"/>
                  </a:ext>
                </a:extLst>
              </a:tr>
              <a:tr h="411634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другая хроническая обструктивная легочная болезнь 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11.8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J44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08138631"/>
                  </a:ext>
                </a:extLst>
              </a:tr>
              <a:tr h="27442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бронхоэктатическая болезнь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11.9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J47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C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3173465"/>
                  </a:ext>
                </a:extLst>
              </a:tr>
              <a:tr h="27442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астма; астматический статус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11.10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J45, J46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35742412"/>
                  </a:ext>
                </a:extLst>
              </a:tr>
            </a:tbl>
          </a:graphicData>
        </a:graphic>
      </p:graphicFrame>
      <p:sp>
        <p:nvSpPr>
          <p:cNvPr id="21663" name="Прямоугольник 11"/>
          <p:cNvSpPr>
            <a:spLocks noChangeArrowheads="1"/>
          </p:cNvSpPr>
          <p:nvPr/>
        </p:nvSpPr>
        <p:spPr bwMode="auto">
          <a:xfrm>
            <a:off x="838200" y="4941888"/>
            <a:ext cx="784860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Строки 117-119 по графам 25 и 27 должны быть равны 0.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        14,2000,117:119,25.27=0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      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Заголовок 1"/>
          <p:cNvSpPr>
            <a:spLocks noGrp="1"/>
          </p:cNvSpPr>
          <p:nvPr>
            <p:ph type="title"/>
          </p:nvPr>
        </p:nvSpPr>
        <p:spPr>
          <a:xfrm>
            <a:off x="646113" y="188913"/>
            <a:ext cx="8040687" cy="719137"/>
          </a:xfrm>
        </p:spPr>
        <p:txBody>
          <a:bodyPr/>
          <a:lstStyle/>
          <a:p>
            <a:pPr eaLnBrk="1" hangingPunct="1"/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2000</a:t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Некоторые условия контроля</a:t>
            </a:r>
          </a:p>
        </p:txBody>
      </p:sp>
      <p:graphicFrame>
        <p:nvGraphicFramePr>
          <p:cNvPr id="10" name="Объект 9">
            <a:extLst>
              <a:ext uri="{FF2B5EF4-FFF2-40B4-BE49-F238E27FC236}">
                <a16:creationId xmlns:a16="http://schemas.microsoft.com/office/drawing/2014/main" xmlns="" id="{146E84E9-B354-4E3D-AC56-3C550071EEE4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268288" y="908050"/>
          <a:ext cx="8229600" cy="2035175"/>
        </p:xfrm>
        <a:graphic>
          <a:graphicData uri="http://schemas.openxmlformats.org/drawingml/2006/table">
            <a:tbl>
              <a:tblPr/>
              <a:tblGrid>
                <a:gridCol w="1657350">
                  <a:extLst>
                    <a:ext uri="{9D8B030D-6E8A-4147-A177-3AD203B41FA5}">
                      <a16:colId xmlns:a16="http://schemas.microsoft.com/office/drawing/2014/main" xmlns="" val="1580878838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xmlns="" val="1842409950"/>
                    </a:ext>
                  </a:extLst>
                </a:gridCol>
                <a:gridCol w="565150">
                  <a:extLst>
                    <a:ext uri="{9D8B030D-6E8A-4147-A177-3AD203B41FA5}">
                      <a16:colId xmlns:a16="http://schemas.microsoft.com/office/drawing/2014/main" xmlns="" val="3510769403"/>
                    </a:ext>
                  </a:extLst>
                </a:gridCol>
                <a:gridCol w="595312">
                  <a:extLst>
                    <a:ext uri="{9D8B030D-6E8A-4147-A177-3AD203B41FA5}">
                      <a16:colId xmlns:a16="http://schemas.microsoft.com/office/drawing/2014/main" xmlns="" val="3194263645"/>
                    </a:ext>
                  </a:extLst>
                </a:gridCol>
                <a:gridCol w="596900">
                  <a:extLst>
                    <a:ext uri="{9D8B030D-6E8A-4147-A177-3AD203B41FA5}">
                      <a16:colId xmlns:a16="http://schemas.microsoft.com/office/drawing/2014/main" xmlns="" val="948682805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xmlns="" val="3323600843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xmlns="" val="3784747444"/>
                    </a:ext>
                  </a:extLst>
                </a:gridCol>
                <a:gridCol w="519113">
                  <a:extLst>
                    <a:ext uri="{9D8B030D-6E8A-4147-A177-3AD203B41FA5}">
                      <a16:colId xmlns:a16="http://schemas.microsoft.com/office/drawing/2014/main" xmlns="" val="2126245214"/>
                    </a:ext>
                  </a:extLst>
                </a:gridCol>
                <a:gridCol w="444500">
                  <a:extLst>
                    <a:ext uri="{9D8B030D-6E8A-4147-A177-3AD203B41FA5}">
                      <a16:colId xmlns:a16="http://schemas.microsoft.com/office/drawing/2014/main" xmlns="" val="1354569786"/>
                    </a:ext>
                  </a:extLst>
                </a:gridCol>
                <a:gridCol w="371475">
                  <a:extLst>
                    <a:ext uri="{9D8B030D-6E8A-4147-A177-3AD203B41FA5}">
                      <a16:colId xmlns:a16="http://schemas.microsoft.com/office/drawing/2014/main" xmlns="" val="3766065686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xmlns="" val="913845876"/>
                    </a:ext>
                  </a:extLst>
                </a:gridCol>
                <a:gridCol w="407987">
                  <a:extLst>
                    <a:ext uri="{9D8B030D-6E8A-4147-A177-3AD203B41FA5}">
                      <a16:colId xmlns:a16="http://schemas.microsoft.com/office/drawing/2014/main" xmlns="" val="223171121"/>
                    </a:ext>
                  </a:extLst>
                </a:gridCol>
                <a:gridCol w="407988">
                  <a:extLst>
                    <a:ext uri="{9D8B030D-6E8A-4147-A177-3AD203B41FA5}">
                      <a16:colId xmlns:a16="http://schemas.microsoft.com/office/drawing/2014/main" xmlns="" val="2899182612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xmlns="" val="902569396"/>
                    </a:ext>
                  </a:extLst>
                </a:gridCol>
                <a:gridCol w="409575">
                  <a:extLst>
                    <a:ext uri="{9D8B030D-6E8A-4147-A177-3AD203B41FA5}">
                      <a16:colId xmlns:a16="http://schemas.microsoft.com/office/drawing/2014/main" xmlns="" val="4168969227"/>
                    </a:ext>
                  </a:extLst>
                </a:gridCol>
              </a:tblGrid>
              <a:tr h="137203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 по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МКБ-10  пере-</a:t>
                      </a: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</a:t>
                      </a: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мотра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1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В.  Дети (в возрасте 0-17 лет включительно)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91929823"/>
                  </a:ext>
                </a:extLst>
              </a:tr>
              <a:tr h="13720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Прове-дено выписан-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 койко-дней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(из гр.26):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возрас-те до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года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6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222035"/>
                  </a:ext>
                </a:extLst>
              </a:tr>
              <a:tr h="13720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достав- ленных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экст-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ренным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показа-ниям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мед. помощью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гр.23)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гр.22  в возрас-те до 1 года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гр.28: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возрасте до 1 года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13364584"/>
                  </a:ext>
                </a:extLst>
              </a:tr>
              <a:tr h="148636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патоло-го-анато-мичес-ких вскры-тий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диагно-зов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судебно-меди-цин-ских вскры-тий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диагно-зов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4845220"/>
                  </a:ext>
                </a:extLst>
              </a:tr>
              <a:tr h="13720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24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25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27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28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32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33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3170378"/>
                  </a:ext>
                </a:extLst>
              </a:tr>
            </a:tbl>
          </a:graphicData>
        </a:graphic>
      </p:graphicFrame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xmlns="" id="{0285D00C-4B9D-40ED-9A9D-12CCB47ED542}"/>
              </a:ext>
            </a:extLst>
          </p:cNvPr>
          <p:cNvGraphicFramePr>
            <a:graphicFrameLocks noGrp="1"/>
          </p:cNvGraphicFramePr>
          <p:nvPr/>
        </p:nvGraphicFramePr>
        <p:xfrm>
          <a:off x="261938" y="3032125"/>
          <a:ext cx="8215312" cy="274638"/>
        </p:xfrm>
        <a:graphic>
          <a:graphicData uri="http://schemas.openxmlformats.org/drawingml/2006/table">
            <a:tbl>
              <a:tblPr/>
              <a:tblGrid>
                <a:gridCol w="1693862">
                  <a:extLst>
                    <a:ext uri="{9D8B030D-6E8A-4147-A177-3AD203B41FA5}">
                      <a16:colId xmlns:a16="http://schemas.microsoft.com/office/drawing/2014/main" xmlns="" val="11903680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xmlns="" val="3052655074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4196950147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438858959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2242929449"/>
                    </a:ext>
                  </a:extLst>
                </a:gridCol>
                <a:gridCol w="503238">
                  <a:extLst>
                    <a:ext uri="{9D8B030D-6E8A-4147-A177-3AD203B41FA5}">
                      <a16:colId xmlns:a16="http://schemas.microsoft.com/office/drawing/2014/main" xmlns="" val="4052000323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1217509020"/>
                    </a:ext>
                  </a:extLst>
                </a:gridCol>
                <a:gridCol w="503237">
                  <a:extLst>
                    <a:ext uri="{9D8B030D-6E8A-4147-A177-3AD203B41FA5}">
                      <a16:colId xmlns:a16="http://schemas.microsoft.com/office/drawing/2014/main" xmlns="" val="1739410186"/>
                    </a:ext>
                  </a:extLst>
                </a:gridCol>
                <a:gridCol w="433388">
                  <a:extLst>
                    <a:ext uri="{9D8B030D-6E8A-4147-A177-3AD203B41FA5}">
                      <a16:colId xmlns:a16="http://schemas.microsoft.com/office/drawing/2014/main" xmlns="" val="1910166200"/>
                    </a:ext>
                  </a:extLst>
                </a:gridCol>
                <a:gridCol w="309562">
                  <a:extLst>
                    <a:ext uri="{9D8B030D-6E8A-4147-A177-3AD203B41FA5}">
                      <a16:colId xmlns:a16="http://schemas.microsoft.com/office/drawing/2014/main" xmlns="" val="1869642386"/>
                    </a:ext>
                  </a:extLst>
                </a:gridCol>
                <a:gridCol w="417513">
                  <a:extLst>
                    <a:ext uri="{9D8B030D-6E8A-4147-A177-3AD203B41FA5}">
                      <a16:colId xmlns:a16="http://schemas.microsoft.com/office/drawing/2014/main" xmlns="" val="856268262"/>
                    </a:ext>
                  </a:extLst>
                </a:gridCol>
                <a:gridCol w="417512">
                  <a:extLst>
                    <a:ext uri="{9D8B030D-6E8A-4147-A177-3AD203B41FA5}">
                      <a16:colId xmlns:a16="http://schemas.microsoft.com/office/drawing/2014/main" xmlns="" val="2598930618"/>
                    </a:ext>
                  </a:extLst>
                </a:gridCol>
                <a:gridCol w="417513">
                  <a:extLst>
                    <a:ext uri="{9D8B030D-6E8A-4147-A177-3AD203B41FA5}">
                      <a16:colId xmlns:a16="http://schemas.microsoft.com/office/drawing/2014/main" xmlns="" val="3648908705"/>
                    </a:ext>
                  </a:extLst>
                </a:gridCol>
                <a:gridCol w="417512">
                  <a:extLst>
                    <a:ext uri="{9D8B030D-6E8A-4147-A177-3AD203B41FA5}">
                      <a16:colId xmlns:a16="http://schemas.microsoft.com/office/drawing/2014/main" xmlns="" val="2405580553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xmlns="" val="2842059648"/>
                    </a:ext>
                  </a:extLst>
                </a:gridCol>
              </a:tblGrid>
              <a:tr h="137319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дисфункция яичников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5.9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Е28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75224733"/>
                  </a:ext>
                </a:extLst>
              </a:tr>
              <a:tr h="137319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дисфункция яичек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5.10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Е29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41465678"/>
                  </a:ext>
                </a:extLst>
              </a:tr>
            </a:tbl>
          </a:graphicData>
        </a:graphic>
      </p:graphicFrame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xmlns="" id="{DB4C464D-A8D6-4391-BA4F-C6705B587B1E}"/>
              </a:ext>
            </a:extLst>
          </p:cNvPr>
          <p:cNvGraphicFramePr>
            <a:graphicFrameLocks noGrp="1"/>
          </p:cNvGraphicFramePr>
          <p:nvPr/>
        </p:nvGraphicFramePr>
        <p:xfrm>
          <a:off x="273050" y="3429000"/>
          <a:ext cx="8229600" cy="549275"/>
        </p:xfrm>
        <a:graphic>
          <a:graphicData uri="http://schemas.openxmlformats.org/drawingml/2006/table">
            <a:tbl>
              <a:tblPr/>
              <a:tblGrid>
                <a:gridCol w="1697038">
                  <a:extLst>
                    <a:ext uri="{9D8B030D-6E8A-4147-A177-3AD203B41FA5}">
                      <a16:colId xmlns:a16="http://schemas.microsoft.com/office/drawing/2014/main" xmlns="" val="1619053275"/>
                    </a:ext>
                  </a:extLst>
                </a:gridCol>
                <a:gridCol w="441325">
                  <a:extLst>
                    <a:ext uri="{9D8B030D-6E8A-4147-A177-3AD203B41FA5}">
                      <a16:colId xmlns:a16="http://schemas.microsoft.com/office/drawing/2014/main" xmlns="" val="2883539085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2610682604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3601438838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2626438301"/>
                    </a:ext>
                  </a:extLst>
                </a:gridCol>
                <a:gridCol w="503238">
                  <a:extLst>
                    <a:ext uri="{9D8B030D-6E8A-4147-A177-3AD203B41FA5}">
                      <a16:colId xmlns:a16="http://schemas.microsoft.com/office/drawing/2014/main" xmlns="" val="1691788739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3806283370"/>
                    </a:ext>
                  </a:extLst>
                </a:gridCol>
                <a:gridCol w="503237">
                  <a:extLst>
                    <a:ext uri="{9D8B030D-6E8A-4147-A177-3AD203B41FA5}">
                      <a16:colId xmlns:a16="http://schemas.microsoft.com/office/drawing/2014/main" xmlns="" val="1992056698"/>
                    </a:ext>
                  </a:extLst>
                </a:gridCol>
                <a:gridCol w="433388">
                  <a:extLst>
                    <a:ext uri="{9D8B030D-6E8A-4147-A177-3AD203B41FA5}">
                      <a16:colId xmlns:a16="http://schemas.microsoft.com/office/drawing/2014/main" xmlns="" val="1307762663"/>
                    </a:ext>
                  </a:extLst>
                </a:gridCol>
                <a:gridCol w="327025">
                  <a:extLst>
                    <a:ext uri="{9D8B030D-6E8A-4147-A177-3AD203B41FA5}">
                      <a16:colId xmlns:a16="http://schemas.microsoft.com/office/drawing/2014/main" xmlns="" val="1083587194"/>
                    </a:ext>
                  </a:extLst>
                </a:gridCol>
                <a:gridCol w="417512">
                  <a:extLst>
                    <a:ext uri="{9D8B030D-6E8A-4147-A177-3AD203B41FA5}">
                      <a16:colId xmlns:a16="http://schemas.microsoft.com/office/drawing/2014/main" xmlns="" val="1422474581"/>
                    </a:ext>
                  </a:extLst>
                </a:gridCol>
                <a:gridCol w="417513">
                  <a:extLst>
                    <a:ext uri="{9D8B030D-6E8A-4147-A177-3AD203B41FA5}">
                      <a16:colId xmlns:a16="http://schemas.microsoft.com/office/drawing/2014/main" xmlns="" val="1146990427"/>
                    </a:ext>
                  </a:extLst>
                </a:gridCol>
                <a:gridCol w="417512">
                  <a:extLst>
                    <a:ext uri="{9D8B030D-6E8A-4147-A177-3AD203B41FA5}">
                      <a16:colId xmlns:a16="http://schemas.microsoft.com/office/drawing/2014/main" xmlns="" val="2143416957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xmlns="" val="1319134182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xmlns="" val="854193163"/>
                    </a:ext>
                  </a:extLst>
                </a:gridCol>
              </a:tblGrid>
              <a:tr h="137319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расстройства менструаций 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15.10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N91-N94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53139651"/>
                  </a:ext>
                </a:extLst>
              </a:tr>
              <a:tr h="137319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женское бесплодие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15.11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</a:t>
                      </a: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97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3909132"/>
                  </a:ext>
                </a:extLst>
              </a:tr>
              <a:tr h="274638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беременность, роды и послеродовой период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16.0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O00-O99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Х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921" marR="5792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11863313"/>
                  </a:ext>
                </a:extLst>
              </a:tr>
            </a:tbl>
          </a:graphicData>
        </a:graphic>
      </p:graphicFrame>
      <p:sp>
        <p:nvSpPr>
          <p:cNvPr id="22705" name="Прямоугольник 3"/>
          <p:cNvSpPr>
            <a:spLocks noChangeArrowheads="1"/>
          </p:cNvSpPr>
          <p:nvPr/>
        </p:nvSpPr>
        <p:spPr bwMode="auto">
          <a:xfrm>
            <a:off x="495300" y="4292600"/>
            <a:ext cx="7775575" cy="97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Строки 5.9, 5.10, 15.10, 15.11, 16.0 по графам 25 и 27 должны быть равны 0.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       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14,2000,59.510.364.365.160,25.27=0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 typeface="Arial" charset="0"/>
              <a:buNone/>
            </a:pPr>
            <a:r>
              <a:rPr lang="ru-RU" altLang="ru-RU" sz="1600" b="1">
                <a:solidFill>
                  <a:srgbClr val="002060"/>
                </a:solidFill>
                <a:latin typeface="Arial" charset="0"/>
              </a:rPr>
              <a:t>          </a:t>
            </a:r>
            <a:endParaRPr lang="ru-RU" altLang="ru-RU" sz="160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Заголовок 1"/>
          <p:cNvSpPr>
            <a:spLocks noGrp="1"/>
          </p:cNvSpPr>
          <p:nvPr>
            <p:ph type="title"/>
          </p:nvPr>
        </p:nvSpPr>
        <p:spPr>
          <a:xfrm>
            <a:off x="611188" y="274638"/>
            <a:ext cx="8229600" cy="1143000"/>
          </a:xfrm>
        </p:spPr>
        <p:txBody>
          <a:bodyPr/>
          <a:lstStyle/>
          <a:p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Изменения в таблице 2000</a:t>
            </a:r>
          </a:p>
        </p:txBody>
      </p:sp>
      <p:graphicFrame>
        <p:nvGraphicFramePr>
          <p:cNvPr id="6" name="Объект 5">
            <a:extLst>
              <a:ext uri="{FF2B5EF4-FFF2-40B4-BE49-F238E27FC236}">
                <a16:creationId xmlns:a16="http://schemas.microsoft.com/office/drawing/2014/main" xmlns="" id="{269272CB-DAFB-42AA-A1C9-C6377BE42677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2922588"/>
          <a:ext cx="8229600" cy="3028950"/>
        </p:xfrm>
        <a:graphic>
          <a:graphicData uri="http://schemas.openxmlformats.org/drawingml/2006/table">
            <a:tbl>
              <a:tblPr/>
              <a:tblGrid>
                <a:gridCol w="2530475">
                  <a:extLst>
                    <a:ext uri="{9D8B030D-6E8A-4147-A177-3AD203B41FA5}">
                      <a16:colId xmlns:a16="http://schemas.microsoft.com/office/drawing/2014/main" xmlns="" val="1266787472"/>
                    </a:ext>
                  </a:extLst>
                </a:gridCol>
                <a:gridCol w="463550">
                  <a:extLst>
                    <a:ext uri="{9D8B030D-6E8A-4147-A177-3AD203B41FA5}">
                      <a16:colId xmlns:a16="http://schemas.microsoft.com/office/drawing/2014/main" xmlns="" val="3420753454"/>
                    </a:ext>
                  </a:extLst>
                </a:gridCol>
                <a:gridCol w="544513">
                  <a:extLst>
                    <a:ext uri="{9D8B030D-6E8A-4147-A177-3AD203B41FA5}">
                      <a16:colId xmlns:a16="http://schemas.microsoft.com/office/drawing/2014/main" xmlns="" val="918670650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xmlns="" val="3348739415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521221561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728048043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408281691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xmlns="" val="4043492560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3816772206"/>
                    </a:ext>
                  </a:extLst>
                </a:gridCol>
                <a:gridCol w="465138">
                  <a:extLst>
                    <a:ext uri="{9D8B030D-6E8A-4147-A177-3AD203B41FA5}">
                      <a16:colId xmlns:a16="http://schemas.microsoft.com/office/drawing/2014/main" xmlns="" val="3775903381"/>
                    </a:ext>
                  </a:extLst>
                </a:gridCol>
                <a:gridCol w="466725">
                  <a:extLst>
                    <a:ext uri="{9D8B030D-6E8A-4147-A177-3AD203B41FA5}">
                      <a16:colId xmlns:a16="http://schemas.microsoft.com/office/drawing/2014/main" xmlns="" val="2340848858"/>
                    </a:ext>
                  </a:extLst>
                </a:gridCol>
                <a:gridCol w="465137">
                  <a:extLst>
                    <a:ext uri="{9D8B030D-6E8A-4147-A177-3AD203B41FA5}">
                      <a16:colId xmlns:a16="http://schemas.microsoft.com/office/drawing/2014/main" xmlns="" val="1491428916"/>
                    </a:ext>
                  </a:extLst>
                </a:gridCol>
              </a:tblGrid>
              <a:tr h="312205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болезни эндокринной системы, расстройства питания и нарушения обмена веществ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5.0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Е00-Е89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18387947"/>
                  </a:ext>
                </a:extLst>
              </a:tr>
              <a:tr h="515431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болезни щитовидной железы, связанные с йодной недостаточностью и сходные состояния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5.1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Е01-Е03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80020329"/>
                  </a:ext>
                </a:extLst>
              </a:tr>
              <a:tr h="118506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тиреотоксикоз (гипертиреоз)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5.2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Е05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21578717"/>
                  </a:ext>
                </a:extLst>
              </a:tr>
              <a:tr h="118506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тиреоидит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5.3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Е06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6322748"/>
                  </a:ext>
                </a:extLst>
              </a:tr>
              <a:tr h="232820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сахарный диабет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5.4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Е10-Е14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45343850"/>
                  </a:ext>
                </a:extLst>
              </a:tr>
              <a:tr h="232820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него: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269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сахарный диабет </a:t>
                      </a:r>
                      <a:r>
                        <a:rPr kumimoji="0" lang="en-US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типа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5.4.1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Е10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19828122"/>
                  </a:ext>
                </a:extLst>
              </a:tr>
              <a:tr h="118506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сахарный диабет </a:t>
                      </a:r>
                      <a:r>
                        <a:rPr kumimoji="0" lang="en-US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II</a:t>
                      </a: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типа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5.4.2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Е11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99095367"/>
                  </a:ext>
                </a:extLst>
              </a:tr>
              <a:tr h="690078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 поражением почек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5.4.3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Е10-Е14 с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четвертым знаком .2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51746962"/>
                  </a:ext>
                </a:extLst>
              </a:tr>
              <a:tr h="69007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с поражением глаз 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5.4.4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Е10-Е14 с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четвертым знаком .3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1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88954792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xmlns="" id="{058C6D92-AE07-41C6-AB09-B678E71C5A3F}"/>
              </a:ext>
            </a:extLst>
          </p:cNvPr>
          <p:cNvGraphicFramePr>
            <a:graphicFrameLocks noGrp="1"/>
          </p:cNvGraphicFramePr>
          <p:nvPr/>
        </p:nvGraphicFramePr>
        <p:xfrm>
          <a:off x="461963" y="1489075"/>
          <a:ext cx="8229600" cy="2057400"/>
        </p:xfrm>
        <a:graphic>
          <a:graphicData uri="http://schemas.openxmlformats.org/drawingml/2006/table">
            <a:tbl>
              <a:tblPr/>
              <a:tblGrid>
                <a:gridCol w="2495550">
                  <a:extLst>
                    <a:ext uri="{9D8B030D-6E8A-4147-A177-3AD203B41FA5}">
                      <a16:colId xmlns:a16="http://schemas.microsoft.com/office/drawing/2014/main" xmlns="" val="3799276122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xmlns="" val="358802864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321783659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885713656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3337762670"/>
                    </a:ext>
                  </a:extLst>
                </a:gridCol>
                <a:gridCol w="598488">
                  <a:extLst>
                    <a:ext uri="{9D8B030D-6E8A-4147-A177-3AD203B41FA5}">
                      <a16:colId xmlns:a16="http://schemas.microsoft.com/office/drawing/2014/main" xmlns="" val="1925665537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xmlns="" val="3301780385"/>
                    </a:ext>
                  </a:extLst>
                </a:gridCol>
                <a:gridCol w="522288">
                  <a:extLst>
                    <a:ext uri="{9D8B030D-6E8A-4147-A177-3AD203B41FA5}">
                      <a16:colId xmlns:a16="http://schemas.microsoft.com/office/drawing/2014/main" xmlns="" val="2601434063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114222545"/>
                    </a:ext>
                  </a:extLst>
                </a:gridCol>
                <a:gridCol w="461962">
                  <a:extLst>
                    <a:ext uri="{9D8B030D-6E8A-4147-A177-3AD203B41FA5}">
                      <a16:colId xmlns:a16="http://schemas.microsoft.com/office/drawing/2014/main" xmlns="" val="2396833450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2151758352"/>
                    </a:ext>
                  </a:extLst>
                </a:gridCol>
                <a:gridCol w="461963">
                  <a:extLst>
                    <a:ext uri="{9D8B030D-6E8A-4147-A177-3AD203B41FA5}">
                      <a16:colId xmlns:a16="http://schemas.microsoft.com/office/drawing/2014/main" xmlns="" val="1535272745"/>
                    </a:ext>
                  </a:extLst>
                </a:gridCol>
              </a:tblGrid>
              <a:tr h="114300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МКБ-10 пересмотра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А. Взрослые (18 лет и более)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734791184"/>
                  </a:ext>
                </a:extLst>
              </a:tr>
              <a:tr h="114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выписан-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койко-дней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5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547944665"/>
                  </a:ext>
                </a:extLst>
              </a:tr>
              <a:tr h="114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до- ставлен-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ных по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экстренным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показаниям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медицинской  помощью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гр.5)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15080732"/>
                  </a:ext>
                </a:extLst>
              </a:tr>
              <a:tr h="909638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патологоанато-мических вскрытий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судебно-медицин-ских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вскрытий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4187642"/>
                  </a:ext>
                </a:extLst>
              </a:tr>
              <a:tr h="1143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95585473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Заголовок 1"/>
          <p:cNvSpPr>
            <a:spLocks noGrp="1"/>
          </p:cNvSpPr>
          <p:nvPr>
            <p:ph type="title"/>
          </p:nvPr>
        </p:nvSpPr>
        <p:spPr>
          <a:xfrm>
            <a:off x="457200" y="138113"/>
            <a:ext cx="8229600" cy="554037"/>
          </a:xfrm>
        </p:spPr>
        <p:txBody>
          <a:bodyPr/>
          <a:lstStyle/>
          <a:p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Изменения в таблице 2000</a:t>
            </a:r>
            <a:endParaRPr lang="ru-RU" altLang="ru-RU" sz="2000" smtClean="0"/>
          </a:p>
        </p:txBody>
      </p:sp>
      <p:graphicFrame>
        <p:nvGraphicFramePr>
          <p:cNvPr id="5" name="Объект 4">
            <a:extLst>
              <a:ext uri="{FF2B5EF4-FFF2-40B4-BE49-F238E27FC236}">
                <a16:creationId xmlns:a16="http://schemas.microsoft.com/office/drawing/2014/main" xmlns="" id="{A8A3848C-D8E9-45EF-8BDD-8D3F7115A453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633413"/>
          <a:ext cx="8229600" cy="5591175"/>
        </p:xfrm>
        <a:graphic>
          <a:graphicData uri="http://schemas.openxmlformats.org/drawingml/2006/table">
            <a:tbl>
              <a:tblPr/>
              <a:tblGrid>
                <a:gridCol w="2439988">
                  <a:extLst>
                    <a:ext uri="{9D8B030D-6E8A-4147-A177-3AD203B41FA5}">
                      <a16:colId xmlns:a16="http://schemas.microsoft.com/office/drawing/2014/main" xmlns="" val="36641727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xmlns="" val="3905022352"/>
                    </a:ext>
                  </a:extLst>
                </a:gridCol>
                <a:gridCol w="585787">
                  <a:extLst>
                    <a:ext uri="{9D8B030D-6E8A-4147-A177-3AD203B41FA5}">
                      <a16:colId xmlns:a16="http://schemas.microsoft.com/office/drawing/2014/main" xmlns="" val="482354849"/>
                    </a:ext>
                  </a:extLst>
                </a:gridCol>
                <a:gridCol w="587375">
                  <a:extLst>
                    <a:ext uri="{9D8B030D-6E8A-4147-A177-3AD203B41FA5}">
                      <a16:colId xmlns:a16="http://schemas.microsoft.com/office/drawing/2014/main" xmlns="" val="3386201357"/>
                    </a:ext>
                  </a:extLst>
                </a:gridCol>
                <a:gridCol w="655638">
                  <a:extLst>
                    <a:ext uri="{9D8B030D-6E8A-4147-A177-3AD203B41FA5}">
                      <a16:colId xmlns:a16="http://schemas.microsoft.com/office/drawing/2014/main" xmlns="" val="2427212253"/>
                    </a:ext>
                  </a:extLst>
                </a:gridCol>
                <a:gridCol w="657225">
                  <a:extLst>
                    <a:ext uri="{9D8B030D-6E8A-4147-A177-3AD203B41FA5}">
                      <a16:colId xmlns:a16="http://schemas.microsoft.com/office/drawing/2014/main" xmlns="" val="3386756745"/>
                    </a:ext>
                  </a:extLst>
                </a:gridCol>
                <a:gridCol w="587375">
                  <a:extLst>
                    <a:ext uri="{9D8B030D-6E8A-4147-A177-3AD203B41FA5}">
                      <a16:colId xmlns:a16="http://schemas.microsoft.com/office/drawing/2014/main" xmlns="" val="949348128"/>
                    </a:ext>
                  </a:extLst>
                </a:gridCol>
                <a:gridCol w="436562">
                  <a:extLst>
                    <a:ext uri="{9D8B030D-6E8A-4147-A177-3AD203B41FA5}">
                      <a16:colId xmlns:a16="http://schemas.microsoft.com/office/drawing/2014/main" xmlns="" val="221896639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xmlns="" val="3854929519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xmlns="" val="1895386081"/>
                    </a:ext>
                  </a:extLst>
                </a:gridCol>
                <a:gridCol w="482600">
                  <a:extLst>
                    <a:ext uri="{9D8B030D-6E8A-4147-A177-3AD203B41FA5}">
                      <a16:colId xmlns:a16="http://schemas.microsoft.com/office/drawing/2014/main" xmlns="" val="233381702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xmlns="" val="2703984145"/>
                    </a:ext>
                  </a:extLst>
                </a:gridCol>
              </a:tblGrid>
              <a:tr h="152421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МКБ-10 пересмотра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А. Взрослые (18 лет и более)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601747184"/>
                  </a:ext>
                </a:extLst>
              </a:tr>
              <a:tr h="152421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Проведено выписан-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койко-дней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5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004247320"/>
                  </a:ext>
                </a:extLst>
              </a:tr>
              <a:tr h="152421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до- ставлен-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ных по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экстренным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показаниям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доставленных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мед. помощью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гр.5)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580530700"/>
                  </a:ext>
                </a:extLst>
              </a:tr>
              <a:tr h="1258678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прове-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дено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патологоанатоми-ческих вскрытий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диагно-зов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прове-дено судебно-медицин-ских вскрытий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диагно-зов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00462856"/>
                  </a:ext>
                </a:extLst>
              </a:tr>
              <a:tr h="15242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90552705"/>
                  </a:ext>
                </a:extLst>
              </a:tr>
              <a:tr h="30484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другие формы легочно-сердечной недостаточности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I27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10508793"/>
                  </a:ext>
                </a:extLst>
              </a:tr>
              <a:tr h="152421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другие болезни сердца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I30-I51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99964557"/>
                  </a:ext>
                </a:extLst>
              </a:tr>
              <a:tr h="267943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269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острый перикардит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I30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78944299"/>
                  </a:ext>
                </a:extLst>
              </a:tr>
              <a:tr h="15242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острый и подострый эндокардит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I33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75906440"/>
                  </a:ext>
                </a:extLst>
              </a:tr>
              <a:tr h="30484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неревматические поражения клапанов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.6.3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I34-I37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79660406"/>
                  </a:ext>
                </a:extLst>
              </a:tr>
              <a:tr h="15242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острый миокардит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I40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4580924"/>
                  </a:ext>
                </a:extLst>
              </a:tr>
              <a:tr h="15242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кардиомиопатия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I42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16152096"/>
                  </a:ext>
                </a:extLst>
              </a:tr>
              <a:tr h="30484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предсердно-желудочковая (атриовентрикулярная) блокада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44.0-</a:t>
                      </a:r>
                      <a:r>
                        <a:rPr kumimoji="0" lang="en-US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44.3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8132739"/>
                  </a:ext>
                </a:extLst>
              </a:tr>
              <a:tr h="15242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желудочковая тахикардия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I47.2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18924443"/>
                  </a:ext>
                </a:extLst>
              </a:tr>
              <a:tr h="254035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фибрилляция и трепетание предсердий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I48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31089509"/>
                  </a:ext>
                </a:extLst>
              </a:tr>
              <a:tr h="304841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синдром слабости синусового узла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10.6.9.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I49.5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32672734"/>
                  </a:ext>
                </a:extLst>
              </a:tr>
              <a:tr h="152421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цереброваскулярные болезни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I60-I69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0844059"/>
                  </a:ext>
                </a:extLst>
              </a:tr>
              <a:tr h="30484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субарахноидальное кровоизлияние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49271233"/>
                  </a:ext>
                </a:extLst>
              </a:tr>
              <a:tr h="30484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внутримозговое и другое внутричерепное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кровоизлияние 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I61, I62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5617931"/>
                  </a:ext>
                </a:extLst>
              </a:tr>
              <a:tr h="15242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инфаркт мозга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69022324"/>
                  </a:ext>
                </a:extLst>
              </a:tr>
              <a:tr h="30484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инсульт не уточненный, как кровоизлияние  или инфаркт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10.7.4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I64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139" marR="5713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2381498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Заголовок 1"/>
          <p:cNvSpPr>
            <a:spLocks noGrp="1"/>
          </p:cNvSpPr>
          <p:nvPr>
            <p:ph type="title"/>
          </p:nvPr>
        </p:nvSpPr>
        <p:spPr>
          <a:xfrm>
            <a:off x="461963" y="234950"/>
            <a:ext cx="8075612" cy="288925"/>
          </a:xfrm>
        </p:spPr>
        <p:txBody>
          <a:bodyPr/>
          <a:lstStyle/>
          <a:p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Изменения в таблице 2000</a:t>
            </a:r>
            <a:endParaRPr lang="ru-RU" altLang="ru-RU" sz="2000" smtClean="0"/>
          </a:p>
        </p:txBody>
      </p:sp>
      <p:graphicFrame>
        <p:nvGraphicFramePr>
          <p:cNvPr id="5" name="Объект 4">
            <a:extLst>
              <a:ext uri="{FF2B5EF4-FFF2-40B4-BE49-F238E27FC236}">
                <a16:creationId xmlns:a16="http://schemas.microsoft.com/office/drawing/2014/main" xmlns="" id="{6C6396B3-1845-449E-A772-125E49FDE3AA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28625" y="2559050"/>
          <a:ext cx="8229600" cy="3130550"/>
        </p:xfrm>
        <a:graphic>
          <a:graphicData uri="http://schemas.openxmlformats.org/drawingml/2006/table">
            <a:tbl>
              <a:tblPr/>
              <a:tblGrid>
                <a:gridCol w="2495550">
                  <a:extLst>
                    <a:ext uri="{9D8B030D-6E8A-4147-A177-3AD203B41FA5}">
                      <a16:colId xmlns:a16="http://schemas.microsoft.com/office/drawing/2014/main" xmlns="" val="2762121761"/>
                    </a:ext>
                  </a:extLst>
                </a:gridCol>
                <a:gridCol w="446088">
                  <a:extLst>
                    <a:ext uri="{9D8B030D-6E8A-4147-A177-3AD203B41FA5}">
                      <a16:colId xmlns:a16="http://schemas.microsoft.com/office/drawing/2014/main" xmlns="" val="2956968252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413789450"/>
                    </a:ext>
                  </a:extLst>
                </a:gridCol>
                <a:gridCol w="573087">
                  <a:extLst>
                    <a:ext uri="{9D8B030D-6E8A-4147-A177-3AD203B41FA5}">
                      <a16:colId xmlns:a16="http://schemas.microsoft.com/office/drawing/2014/main" xmlns="" val="340811383"/>
                    </a:ext>
                  </a:extLst>
                </a:gridCol>
                <a:gridCol w="649288">
                  <a:extLst>
                    <a:ext uri="{9D8B030D-6E8A-4147-A177-3AD203B41FA5}">
                      <a16:colId xmlns:a16="http://schemas.microsoft.com/office/drawing/2014/main" xmlns="" val="118574180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1940376423"/>
                    </a:ext>
                  </a:extLst>
                </a:gridCol>
                <a:gridCol w="503238">
                  <a:extLst>
                    <a:ext uri="{9D8B030D-6E8A-4147-A177-3AD203B41FA5}">
                      <a16:colId xmlns:a16="http://schemas.microsoft.com/office/drawing/2014/main" xmlns="" val="2114570816"/>
                    </a:ext>
                  </a:extLst>
                </a:gridCol>
                <a:gridCol w="557212">
                  <a:extLst>
                    <a:ext uri="{9D8B030D-6E8A-4147-A177-3AD203B41FA5}">
                      <a16:colId xmlns:a16="http://schemas.microsoft.com/office/drawing/2014/main" xmlns="" val="291523624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xmlns="" val="4229042990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xmlns="" val="1528448534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xmlns="" val="3291484463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xmlns="" val="464721535"/>
                    </a:ext>
                  </a:extLst>
                </a:gridCol>
              </a:tblGrid>
              <a:tr h="304831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болезни костно-мышечной системы и соединительной ткани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M00-M99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81455405"/>
                  </a:ext>
                </a:extLst>
              </a:tr>
              <a:tr h="229830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артропатии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М00-М25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68040481"/>
                  </a:ext>
                </a:extLst>
              </a:tr>
              <a:tr h="30483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реактивные артропатии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14.1.1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М02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07828"/>
                  </a:ext>
                </a:extLst>
              </a:tr>
              <a:tr h="30483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серопозитивный и другие ревматоидные  артриты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14.1.2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М05-М06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52790217"/>
                  </a:ext>
                </a:extLst>
              </a:tr>
              <a:tr h="152415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юношеский (ювенильный) артрит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14.1.3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М08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6007814"/>
                  </a:ext>
                </a:extLst>
              </a:tr>
              <a:tr h="304831">
                <a:tc>
                  <a:txBody>
                    <a:bodyPr/>
                    <a:lstStyle>
                      <a:lvl1pPr marL="269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артрозы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14.1.4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М15-М19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98618450"/>
                  </a:ext>
                </a:extLst>
              </a:tr>
              <a:tr h="304831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системные поражения соединительной ткани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М30-М35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69146412"/>
                  </a:ext>
                </a:extLst>
              </a:tr>
              <a:tr h="152415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из них: системная красная волчанка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14.2.1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М32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52348240"/>
                  </a:ext>
                </a:extLst>
              </a:tr>
              <a:tr h="22983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деформирующие дорсопатии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M40-M43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739389"/>
                  </a:ext>
                </a:extLst>
              </a:tr>
              <a:tr h="22983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спондилопатии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М45-М49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6481329"/>
                  </a:ext>
                </a:extLst>
              </a:tr>
              <a:tr h="15241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из них: анкилозирующий спондилит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14.4.1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М45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7643294"/>
                  </a:ext>
                </a:extLst>
              </a:tr>
              <a:tr h="22983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другие дорсопатии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М50-М54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64085451"/>
                  </a:ext>
                </a:extLst>
              </a:tr>
              <a:tr h="22983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поражения синовиальных оболочек и сухожилий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М65-М67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36436147"/>
                  </a:ext>
                </a:extLst>
              </a:tr>
            </a:tbl>
          </a:graphicData>
        </a:graphic>
      </p:graphicFrame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xmlns="" id="{38F1BFF6-7E13-4784-986E-3B561B5935B6}"/>
              </a:ext>
            </a:extLst>
          </p:cNvPr>
          <p:cNvGraphicFramePr>
            <a:graphicFrameLocks noGrp="1"/>
          </p:cNvGraphicFramePr>
          <p:nvPr/>
        </p:nvGraphicFramePr>
        <p:xfrm>
          <a:off x="428625" y="587375"/>
          <a:ext cx="8229600" cy="1943100"/>
        </p:xfrm>
        <a:graphic>
          <a:graphicData uri="http://schemas.openxmlformats.org/drawingml/2006/table">
            <a:tbl>
              <a:tblPr/>
              <a:tblGrid>
                <a:gridCol w="2495550">
                  <a:extLst>
                    <a:ext uri="{9D8B030D-6E8A-4147-A177-3AD203B41FA5}">
                      <a16:colId xmlns:a16="http://schemas.microsoft.com/office/drawing/2014/main" xmlns="" val="833661090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xmlns="" val="1835994448"/>
                    </a:ext>
                  </a:extLst>
                </a:gridCol>
                <a:gridCol w="598488">
                  <a:extLst>
                    <a:ext uri="{9D8B030D-6E8A-4147-A177-3AD203B41FA5}">
                      <a16:colId xmlns:a16="http://schemas.microsoft.com/office/drawing/2014/main" xmlns="" val="3546985391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3838349070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886766074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2920605174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xmlns="" val="2790751556"/>
                    </a:ext>
                  </a:extLst>
                </a:gridCol>
                <a:gridCol w="522287">
                  <a:extLst>
                    <a:ext uri="{9D8B030D-6E8A-4147-A177-3AD203B41FA5}">
                      <a16:colId xmlns:a16="http://schemas.microsoft.com/office/drawing/2014/main" xmlns="" val="2677691897"/>
                    </a:ext>
                  </a:extLst>
                </a:gridCol>
                <a:gridCol w="461963">
                  <a:extLst>
                    <a:ext uri="{9D8B030D-6E8A-4147-A177-3AD203B41FA5}">
                      <a16:colId xmlns:a16="http://schemas.microsoft.com/office/drawing/2014/main" xmlns="" val="2101760456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2335319002"/>
                    </a:ext>
                  </a:extLst>
                </a:gridCol>
                <a:gridCol w="461962">
                  <a:extLst>
                    <a:ext uri="{9D8B030D-6E8A-4147-A177-3AD203B41FA5}">
                      <a16:colId xmlns:a16="http://schemas.microsoft.com/office/drawing/2014/main" xmlns="" val="828843761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290090218"/>
                    </a:ext>
                  </a:extLst>
                </a:gridCol>
              </a:tblGrid>
              <a:tr h="114300"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болезни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МКБ-10 пересмотра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9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А. Взрослые (18 лет и более)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66184406"/>
                  </a:ext>
                </a:extLst>
              </a:tr>
              <a:tr h="114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Выписано пациентов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выписан-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ными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койко-дней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5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744950070"/>
                  </a:ext>
                </a:extLst>
              </a:tr>
              <a:tr h="1143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до- ставлен-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ных по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экстренным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показаниям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пациентов, доставлен-ных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скорой медицинской  помощью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гр.5)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814851494"/>
                  </a:ext>
                </a:extLst>
              </a:tr>
              <a:tr h="909638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85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патологоанато-мических вскрытий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проведе-но судебно-медицин-ских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вскрытий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установ-лено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расхож-дений диагнозов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6810" marR="5681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82379505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xmlns="" id="{18C8060F-FD62-4BBB-9DBD-4C817907EC1B}"/>
              </a:ext>
            </a:extLst>
          </p:cNvPr>
          <p:cNvGraphicFramePr>
            <a:graphicFrameLocks noGrp="1"/>
          </p:cNvGraphicFramePr>
          <p:nvPr/>
        </p:nvGraphicFramePr>
        <p:xfrm>
          <a:off x="425450" y="5689600"/>
          <a:ext cx="8229600" cy="460375"/>
        </p:xfrm>
        <a:graphic>
          <a:graphicData uri="http://schemas.openxmlformats.org/drawingml/2006/table">
            <a:tbl>
              <a:tblPr/>
              <a:tblGrid>
                <a:gridCol w="2490788">
                  <a:extLst>
                    <a:ext uri="{9D8B030D-6E8A-4147-A177-3AD203B41FA5}">
                      <a16:colId xmlns:a16="http://schemas.microsoft.com/office/drawing/2014/main" xmlns="" val="3929640583"/>
                    </a:ext>
                  </a:extLst>
                </a:gridCol>
                <a:gridCol w="431800">
                  <a:extLst>
                    <a:ext uri="{9D8B030D-6E8A-4147-A177-3AD203B41FA5}">
                      <a16:colId xmlns:a16="http://schemas.microsoft.com/office/drawing/2014/main" xmlns="" val="3116993615"/>
                    </a:ext>
                  </a:extLst>
                </a:gridCol>
                <a:gridCol w="625475">
                  <a:extLst>
                    <a:ext uri="{9D8B030D-6E8A-4147-A177-3AD203B41FA5}">
                      <a16:colId xmlns:a16="http://schemas.microsoft.com/office/drawing/2014/main" xmlns="" val="3825169583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2701372549"/>
                    </a:ext>
                  </a:extLst>
                </a:gridCol>
                <a:gridCol w="646113">
                  <a:extLst>
                    <a:ext uri="{9D8B030D-6E8A-4147-A177-3AD203B41FA5}">
                      <a16:colId xmlns:a16="http://schemas.microsoft.com/office/drawing/2014/main" xmlns="" val="563360534"/>
                    </a:ext>
                  </a:extLst>
                </a:gridCol>
                <a:gridCol w="577850">
                  <a:extLst>
                    <a:ext uri="{9D8B030D-6E8A-4147-A177-3AD203B41FA5}">
                      <a16:colId xmlns:a16="http://schemas.microsoft.com/office/drawing/2014/main" xmlns="" val="3973553263"/>
                    </a:ext>
                  </a:extLst>
                </a:gridCol>
                <a:gridCol w="503237">
                  <a:extLst>
                    <a:ext uri="{9D8B030D-6E8A-4147-A177-3AD203B41FA5}">
                      <a16:colId xmlns:a16="http://schemas.microsoft.com/office/drawing/2014/main" xmlns="" val="4130139311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134397018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2542650830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xmlns="" val="2178629926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xmlns="" val="4177468968"/>
                    </a:ext>
                  </a:extLst>
                </a:gridCol>
                <a:gridCol w="446087">
                  <a:extLst>
                    <a:ext uri="{9D8B030D-6E8A-4147-A177-3AD203B41FA5}">
                      <a16:colId xmlns:a16="http://schemas.microsoft.com/office/drawing/2014/main" xmlns="" val="1672261343"/>
                    </a:ext>
                  </a:extLst>
                </a:gridCol>
              </a:tblGrid>
              <a:tr h="2301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остеопатии и хондропатии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M80-M94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9920134"/>
                  </a:ext>
                </a:extLst>
              </a:tr>
              <a:tr h="230188">
                <a:tc>
                  <a:txBody>
                    <a:bodyPr/>
                    <a:lstStyle>
                      <a:lvl1pPr marL="269875" indent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69875" marR="0" lvl="0" indent="8890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остеопорозы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14.7.1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М80-М81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819" marR="57819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89105479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Заголовок 1"/>
          <p:cNvSpPr>
            <a:spLocks noGrp="1"/>
          </p:cNvSpPr>
          <p:nvPr>
            <p:ph type="title"/>
          </p:nvPr>
        </p:nvSpPr>
        <p:spPr>
          <a:xfrm>
            <a:off x="457200" y="188913"/>
            <a:ext cx="8229600" cy="1143000"/>
          </a:xfrm>
        </p:spPr>
        <p:txBody>
          <a:bodyPr/>
          <a:lstStyle/>
          <a:p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</a:t>
            </a: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/>
            </a:r>
            <a:b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0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Таблицы 2200, 2300</a:t>
            </a:r>
          </a:p>
        </p:txBody>
      </p:sp>
      <p:graphicFrame>
        <p:nvGraphicFramePr>
          <p:cNvPr id="5" name="Объект 4">
            <a:extLst>
              <a:ext uri="{FF2B5EF4-FFF2-40B4-BE49-F238E27FC236}">
                <a16:creationId xmlns:a16="http://schemas.microsoft.com/office/drawing/2014/main" xmlns="" id="{692A7B50-6201-4429-9439-ACE42DF00339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539750" y="1590675"/>
          <a:ext cx="8229600" cy="3902075"/>
        </p:xfrm>
        <a:graphic>
          <a:graphicData uri="http://schemas.openxmlformats.org/drawingml/2006/table">
            <a:tbl>
              <a:tblPr/>
              <a:tblGrid>
                <a:gridCol w="8229600">
                  <a:extLst>
                    <a:ext uri="{9D8B030D-6E8A-4147-A177-3AD203B41FA5}">
                      <a16:colId xmlns:a16="http://schemas.microsoft.com/office/drawing/2014/main" xmlns="" val="1622306292"/>
                    </a:ext>
                  </a:extLst>
                </a:gridCol>
              </a:tblGrid>
              <a:tr h="146327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(2200)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Из общего числа умерших (стр.1) умерло новорожденных в первые 168 часов жизни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_______ ,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 в первые 24 часа после поступления в стационар: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возрасте 0 - 24 часа после рождения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________ ,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недоношенных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_______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 1 года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(без умерших в первые 24 часа после рождения)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______ ,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от пневмонии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________ .</a:t>
                      </a:r>
                      <a:endParaRPr kumimoji="0" lang="ru-RU" altLang="ru-RU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638" marR="5763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5702187"/>
                  </a:ext>
                </a:extLst>
              </a:tr>
              <a:tr h="243879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(2300)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Поступило пациентов с инфарктом миокарда в стационар в первые сутки от начала заболевания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_______ ,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в первые 12 часов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_______ ,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 в первые 2 часа 3 _______ , из них (стр. 1) проведены:  </a:t>
                      </a:r>
                      <a:r>
                        <a:rPr kumimoji="0" lang="ru-RU" altLang="ru-RU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тромболитическая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терапия 4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 , </a:t>
                      </a:r>
                      <a:r>
                        <a:rPr kumimoji="0" lang="ru-RU" altLang="ru-RU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стентирование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5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_______ ; </a:t>
                      </a:r>
                      <a:r>
                        <a:rPr kumimoji="0" lang="ru-RU" altLang="ru-RU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тромболитическая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терапия с последующим </a:t>
                      </a:r>
                      <a:r>
                        <a:rPr kumimoji="0" lang="ru-RU" altLang="ru-RU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стентированием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6 ________,   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общего числа умерших умерло пациентов с инфарктом миокарда (стр. 10.4.2+10.4.3) в первые 24 часа после поступления в стационар 7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 ,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в возрасте до 65 лет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8 _______ , 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числа умерших в первые в 24 часа поступления в стационар пациентов с инфарктом миокарда проведена </a:t>
                      </a:r>
                      <a:r>
                        <a:rPr kumimoji="0" lang="ru-RU" altLang="ru-RU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тромболитическая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терапия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9________ , </a:t>
                      </a:r>
                      <a:r>
                        <a:rPr kumimoji="0" lang="ru-RU" altLang="ru-RU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стентирование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10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________ . </a:t>
                      </a:r>
                      <a:endParaRPr kumimoji="0" lang="ru-RU" altLang="ru-RU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7638" marR="5763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1850074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Объект 2"/>
          <p:cNvSpPr>
            <a:spLocks noGrp="1"/>
          </p:cNvSpPr>
          <p:nvPr>
            <p:ph idx="1"/>
          </p:nvPr>
        </p:nvSpPr>
        <p:spPr>
          <a:xfrm>
            <a:off x="457200" y="-12700"/>
            <a:ext cx="8229600" cy="4857750"/>
          </a:xfrm>
        </p:spPr>
        <p:txBody>
          <a:bodyPr/>
          <a:lstStyle/>
          <a:p>
            <a:pPr marL="0" indent="0">
              <a:buFont typeface="Arial" charset="0"/>
              <a:buNone/>
            </a:pPr>
            <a:endParaRPr lang="ru-RU" altLang="ru-RU" smtClean="0"/>
          </a:p>
          <a:p>
            <a:pPr marL="0" indent="0">
              <a:buFont typeface="Arial" charset="0"/>
              <a:buNone/>
            </a:pPr>
            <a:endParaRPr lang="ru-RU" altLang="ru-RU" sz="1600" smtClean="0"/>
          </a:p>
        </p:txBody>
      </p:sp>
      <p:grpSp>
        <p:nvGrpSpPr>
          <p:cNvPr id="27651" name="Группа 15"/>
          <p:cNvGrpSpPr>
            <a:grpSpLocks/>
          </p:cNvGrpSpPr>
          <p:nvPr/>
        </p:nvGrpSpPr>
        <p:grpSpPr bwMode="auto">
          <a:xfrm>
            <a:off x="457200" y="747713"/>
            <a:ext cx="8378825" cy="1704975"/>
            <a:chOff x="359532" y="1558602"/>
            <a:chExt cx="8378080" cy="1704678"/>
          </a:xfrm>
        </p:grpSpPr>
        <p:sp>
          <p:nvSpPr>
            <p:cNvPr id="2" name="Овал 1">
              <a:extLst>
                <a:ext uri="{FF2B5EF4-FFF2-40B4-BE49-F238E27FC236}">
                  <a16:creationId xmlns:a16="http://schemas.microsoft.com/office/drawing/2014/main" xmlns="" id="{D7D00695-3A91-4B09-A249-896C29DED968}"/>
                </a:ext>
              </a:extLst>
            </p:cNvPr>
            <p:cNvSpPr/>
            <p:nvPr/>
          </p:nvSpPr>
          <p:spPr>
            <a:xfrm>
              <a:off x="2411987" y="2349039"/>
              <a:ext cx="914319" cy="914241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dirty="0"/>
                <a:t>МО</a:t>
              </a:r>
            </a:p>
          </p:txBody>
        </p:sp>
        <p:cxnSp>
          <p:nvCxnSpPr>
            <p:cNvPr id="6" name="Прямая со стрелкой 5">
              <a:extLst>
                <a:ext uri="{FF2B5EF4-FFF2-40B4-BE49-F238E27FC236}">
                  <a16:creationId xmlns:a16="http://schemas.microsoft.com/office/drawing/2014/main" xmlns="" id="{21095854-8D0B-468B-9F7F-C8CE2F8ED883}"/>
                </a:ext>
              </a:extLst>
            </p:cNvPr>
            <p:cNvCxnSpPr/>
            <p:nvPr/>
          </p:nvCxnSpPr>
          <p:spPr>
            <a:xfrm>
              <a:off x="611923" y="2852189"/>
              <a:ext cx="1655615" cy="0"/>
            </a:xfrm>
            <a:prstGeom prst="straightConnector1">
              <a:avLst/>
            </a:prstGeom>
            <a:ln w="19050">
              <a:headEnd w="lg" len="lg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Прямоугольник 6">
              <a:extLst>
                <a:ext uri="{FF2B5EF4-FFF2-40B4-BE49-F238E27FC236}">
                  <a16:creationId xmlns:a16="http://schemas.microsoft.com/office/drawing/2014/main" xmlns="" id="{934AA9BB-33A0-4C08-8BC1-F60D9D7FCEDF}"/>
                </a:ext>
              </a:extLst>
            </p:cNvPr>
            <p:cNvSpPr/>
            <p:nvPr/>
          </p:nvSpPr>
          <p:spPr>
            <a:xfrm>
              <a:off x="7091521" y="2277614"/>
              <a:ext cx="915906" cy="91424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dirty="0"/>
                <a:t>РСЦ</a:t>
              </a:r>
            </a:p>
          </p:txBody>
        </p:sp>
        <p:cxnSp>
          <p:nvCxnSpPr>
            <p:cNvPr id="9" name="Прямая со стрелкой 8">
              <a:extLst>
                <a:ext uri="{FF2B5EF4-FFF2-40B4-BE49-F238E27FC236}">
                  <a16:creationId xmlns:a16="http://schemas.microsoft.com/office/drawing/2014/main" xmlns="" id="{BAC411E6-8113-4C84-9B2E-4E03012C72A5}"/>
                </a:ext>
              </a:extLst>
            </p:cNvPr>
            <p:cNvCxnSpPr/>
            <p:nvPr/>
          </p:nvCxnSpPr>
          <p:spPr>
            <a:xfrm>
              <a:off x="3491392" y="2806160"/>
              <a:ext cx="3457268" cy="0"/>
            </a:xfrm>
            <a:prstGeom prst="straightConnector1">
              <a:avLst/>
            </a:prstGeom>
            <a:ln w="1905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60" name="TextBox 9"/>
            <p:cNvSpPr txBox="1">
              <a:spLocks noChangeArrowheads="1"/>
            </p:cNvSpPr>
            <p:nvPr/>
          </p:nvSpPr>
          <p:spPr bwMode="auto">
            <a:xfrm>
              <a:off x="1547664" y="2010326"/>
              <a:ext cx="41404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ru-RU" altLang="ru-RU" sz="1600">
                  <a:latin typeface="Arial" charset="0"/>
                </a:rPr>
                <a:t>Тромболитическая терапия</a:t>
              </a:r>
            </a:p>
          </p:txBody>
        </p:sp>
        <p:sp>
          <p:nvSpPr>
            <p:cNvPr id="27661" name="TextBox 10"/>
            <p:cNvSpPr txBox="1">
              <a:spLocks noChangeArrowheads="1"/>
            </p:cNvSpPr>
            <p:nvPr/>
          </p:nvSpPr>
          <p:spPr bwMode="auto">
            <a:xfrm>
              <a:off x="4170276" y="2387536"/>
              <a:ext cx="367240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ru-RU" altLang="ru-RU" sz="1800">
                  <a:latin typeface="Arial" charset="0"/>
                </a:rPr>
                <a:t>Перевод в РСЦ</a:t>
              </a:r>
            </a:p>
          </p:txBody>
        </p:sp>
        <p:sp>
          <p:nvSpPr>
            <p:cNvPr id="27662" name="TextBox 11"/>
            <p:cNvSpPr txBox="1">
              <a:spLocks noChangeArrowheads="1"/>
            </p:cNvSpPr>
            <p:nvPr/>
          </p:nvSpPr>
          <p:spPr bwMode="auto">
            <a:xfrm>
              <a:off x="359532" y="2416242"/>
              <a:ext cx="198022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ru-RU" altLang="ru-RU" sz="1800">
                  <a:latin typeface="Arial" charset="0"/>
                </a:rPr>
                <a:t>Пациент с ОИМ</a:t>
              </a:r>
            </a:p>
          </p:txBody>
        </p:sp>
        <p:sp>
          <p:nvSpPr>
            <p:cNvPr id="27663" name="TextBox 12"/>
            <p:cNvSpPr txBox="1">
              <a:spLocks noChangeArrowheads="1"/>
            </p:cNvSpPr>
            <p:nvPr/>
          </p:nvSpPr>
          <p:spPr bwMode="auto">
            <a:xfrm>
              <a:off x="6361348" y="1558602"/>
              <a:ext cx="237626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ru-RU" altLang="ru-RU" sz="1600">
                  <a:latin typeface="Arial" charset="0"/>
                </a:rPr>
                <a:t>Ангиопластика КА со стентированием</a:t>
              </a:r>
            </a:p>
          </p:txBody>
        </p:sp>
      </p:grpSp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xmlns="" id="{F02449C7-FB33-4081-9CEC-F0FACBBD1B0C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440113"/>
          <a:ext cx="8229600" cy="2438400"/>
        </p:xfrm>
        <a:graphic>
          <a:graphicData uri="http://schemas.openxmlformats.org/drawingml/2006/table">
            <a:tbl>
              <a:tblPr/>
              <a:tblGrid>
                <a:gridCol w="8229600">
                  <a:extLst>
                    <a:ext uri="{9D8B030D-6E8A-4147-A177-3AD203B41FA5}">
                      <a16:colId xmlns:a16="http://schemas.microsoft.com/office/drawing/2014/main" xmlns="" val="3650974335"/>
                    </a:ext>
                  </a:extLst>
                </a:gridCol>
              </a:tblGrid>
              <a:tr h="914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(2300)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Поступило пациентов с инфарктом миокарда в стационар в первые сутки от начала заболевания 1___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____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в первые 12 часов 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__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_____ , 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 в первые 2 часа 3 __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___ , из них (стр. 1) проведены:  тромболитическая терапия 4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 , 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стентирование  5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_______ ; тромболитическая терапия с последующим стентированием 6 __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___,    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общего числа умерших умерло пациентов с инфарктом миокарда (стр. 10.4.2+10.4.3) в первые 24 часа после поступления в стационар 7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 , 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в возрасте до 65 лет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8 _______ , 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числа умерших в первые в 24 часа поступления в стационар пациентов с инфарктом миокарда проведена тромболитическая терапия 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9________ , 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стентирование 10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________ . </a:t>
                      </a:r>
                      <a:endParaRPr kumimoji="0" lang="ru-RU" altLang="ru-RU" sz="16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57639" marR="57639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43850179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B459CD34-EF81-44A5-B207-9288E1DA6E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217612"/>
          </a:xfrm>
        </p:spPr>
        <p:txBody>
          <a:bodyPr/>
          <a:lstStyle/>
          <a:p>
            <a:pPr indent="450215">
              <a:spcAft>
                <a:spcPts val="0"/>
              </a:spcAft>
              <a:defRPr/>
            </a:pPr>
            <a:r>
              <a:rPr lang="ru-RU" sz="24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Форма 14</a:t>
            </a:r>
            <a:br>
              <a:rPr lang="ru-RU" sz="24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Таблица 3000</a:t>
            </a:r>
            <a:b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400" b="1" cap="all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lang="ru-RU" sz="1400" cap="all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.</a:t>
            </a:r>
            <a:r>
              <a:rPr lang="ru-RU" sz="1400" b="1" cap="all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Состав новорожденных С </a:t>
            </a:r>
            <a:r>
              <a:rPr lang="ru-RU" sz="1400" b="1" cap="all" dirty="0" err="1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ЗАболЕВАНИЯМИ</a:t>
            </a:r>
            <a:r>
              <a:rPr lang="ru-RU" sz="1400" b="1" cap="all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, поступивших в возрасте 0-6 дней жизни, и исходы их лечения</a:t>
            </a:r>
            <a:r>
              <a:rPr lang="ru-RU" sz="14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/>
            </a:r>
            <a:br>
              <a:rPr lang="ru-RU" sz="14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</a:br>
            <a:r>
              <a:rPr lang="ru-RU" sz="14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4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ru-RU" sz="1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4" name="Объект 3">
            <a:extLst>
              <a:ext uri="{FF2B5EF4-FFF2-40B4-BE49-F238E27FC236}">
                <a16:creationId xmlns:a16="http://schemas.microsoft.com/office/drawing/2014/main" xmlns="" id="{DDA0516A-D0B6-45BA-8E64-BD51AEFA2C3E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1268413"/>
          <a:ext cx="8229600" cy="4745037"/>
        </p:xfrm>
        <a:graphic>
          <a:graphicData uri="http://schemas.openxmlformats.org/drawingml/2006/table">
            <a:tbl>
              <a:tblPr/>
              <a:tblGrid>
                <a:gridCol w="2259013">
                  <a:extLst>
                    <a:ext uri="{9D8B030D-6E8A-4147-A177-3AD203B41FA5}">
                      <a16:colId xmlns:a16="http://schemas.microsoft.com/office/drawing/2014/main" xmlns="" val="2281641413"/>
                    </a:ext>
                  </a:extLst>
                </a:gridCol>
                <a:gridCol w="365125">
                  <a:extLst>
                    <a:ext uri="{9D8B030D-6E8A-4147-A177-3AD203B41FA5}">
                      <a16:colId xmlns:a16="http://schemas.microsoft.com/office/drawing/2014/main" xmlns="" val="411742667"/>
                    </a:ext>
                  </a:extLst>
                </a:gridCol>
                <a:gridCol w="585787">
                  <a:extLst>
                    <a:ext uri="{9D8B030D-6E8A-4147-A177-3AD203B41FA5}">
                      <a16:colId xmlns:a16="http://schemas.microsoft.com/office/drawing/2014/main" xmlns="" val="1215029163"/>
                    </a:ext>
                  </a:extLst>
                </a:gridCol>
                <a:gridCol w="871538">
                  <a:extLst>
                    <a:ext uri="{9D8B030D-6E8A-4147-A177-3AD203B41FA5}">
                      <a16:colId xmlns:a16="http://schemas.microsoft.com/office/drawing/2014/main" xmlns="" val="58300133"/>
                    </a:ext>
                  </a:extLst>
                </a:gridCol>
                <a:gridCol w="871537">
                  <a:extLst>
                    <a:ext uri="{9D8B030D-6E8A-4147-A177-3AD203B41FA5}">
                      <a16:colId xmlns:a16="http://schemas.microsoft.com/office/drawing/2014/main" xmlns="" val="671699835"/>
                    </a:ext>
                  </a:extLst>
                </a:gridCol>
                <a:gridCol w="871538">
                  <a:extLst>
                    <a:ext uri="{9D8B030D-6E8A-4147-A177-3AD203B41FA5}">
                      <a16:colId xmlns:a16="http://schemas.microsoft.com/office/drawing/2014/main" xmlns="" val="139465549"/>
                    </a:ext>
                  </a:extLst>
                </a:gridCol>
                <a:gridCol w="801687">
                  <a:extLst>
                    <a:ext uri="{9D8B030D-6E8A-4147-A177-3AD203B41FA5}">
                      <a16:colId xmlns:a16="http://schemas.microsoft.com/office/drawing/2014/main" xmlns="" val="264694385"/>
                    </a:ext>
                  </a:extLst>
                </a:gridCol>
                <a:gridCol w="801688">
                  <a:extLst>
                    <a:ext uri="{9D8B030D-6E8A-4147-A177-3AD203B41FA5}">
                      <a16:colId xmlns:a16="http://schemas.microsoft.com/office/drawing/2014/main" xmlns="" val="386162334"/>
                    </a:ext>
                  </a:extLst>
                </a:gridCol>
                <a:gridCol w="801687">
                  <a:extLst>
                    <a:ext uri="{9D8B030D-6E8A-4147-A177-3AD203B41FA5}">
                      <a16:colId xmlns:a16="http://schemas.microsoft.com/office/drawing/2014/main" xmlns="" val="381030196"/>
                    </a:ext>
                  </a:extLst>
                </a:gridCol>
              </a:tblGrid>
              <a:tr h="107707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заболеваний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Код по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МКБ-10 пересмотра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Массой тела при рождении до 1000 г (500-999г)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Массой тела при рождении 1000 г и более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736276692"/>
                  </a:ext>
                </a:extLst>
              </a:tr>
              <a:tr h="12308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Поступило пациентов в первые 0-6 дней после рождения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умерло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Поступило пациентов в первые 0-6 дней после рождения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 умерло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7497346"/>
                  </a:ext>
                </a:extLst>
              </a:tr>
              <a:tr h="332331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первые 0-6 дней после рождения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в первые 0-6 дней после рождения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21793337"/>
                  </a:ext>
                </a:extLst>
              </a:tr>
              <a:tr h="10770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65165517"/>
                  </a:ext>
                </a:extLst>
              </a:tr>
              <a:tr h="24617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 новорожденных с заболеваниями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 в том числе с заболеваниями: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0446471"/>
                  </a:ext>
                </a:extLst>
              </a:tr>
              <a:tr h="24617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острые респираторные инфекции верхних дыхательных путей, грипп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J00-J06, J</a:t>
                      </a: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09</a:t>
                      </a: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-J11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6223004"/>
                  </a:ext>
                </a:extLst>
              </a:tr>
              <a:tr h="10770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пневмонии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J12-J18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11815582"/>
                  </a:ext>
                </a:extLst>
              </a:tr>
              <a:tr h="10770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инфекции кожи и подкожной клетчатки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L00-L08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4840162"/>
                  </a:ext>
                </a:extLst>
              </a:tr>
              <a:tr h="24617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отдельные состояния, возникающие в перинатальном периоде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P00-P96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13493728"/>
                  </a:ext>
                </a:extLst>
              </a:tr>
              <a:tr h="246171">
                <a:tc>
                  <a:txBody>
                    <a:bodyPr/>
                    <a:lstStyle>
                      <a:lvl1pPr marL="20002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00025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200025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замедленный  рост и недостаточность питания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P05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77524864"/>
                  </a:ext>
                </a:extLst>
              </a:tr>
              <a:tr h="107707">
                <a:tc>
                  <a:txBody>
                    <a:bodyPr/>
                    <a:lstStyle>
                      <a:lvl1pPr marL="20002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0002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родовая травма - 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P10-P15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81140659"/>
                  </a:ext>
                </a:extLst>
              </a:tr>
              <a:tr h="221554">
                <a:tc>
                  <a:txBody>
                    <a:bodyPr/>
                    <a:lstStyle>
                      <a:lvl1pPr marL="290513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90513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 разрыв внутричерепных тканей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290513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 кровоизлияние вследствие родовой травмы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5.2.1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P10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50869368"/>
                  </a:ext>
                </a:extLst>
              </a:tr>
              <a:tr h="246171">
                <a:tc>
                  <a:txBody>
                    <a:bodyPr/>
                    <a:lstStyle>
                      <a:lvl1pPr marL="20002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00025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дыхательные нарушения, характерные для перинатального периода - всего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P20-P28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05499221"/>
                  </a:ext>
                </a:extLst>
              </a:tr>
              <a:tr h="246171">
                <a:tc>
                  <a:txBody>
                    <a:bodyPr/>
                    <a:lstStyle>
                      <a:lvl1pPr marL="290513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90513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290513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внутриутробная гипоксия, асфиксия при родах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5.3.1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P20,P21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8972889"/>
                  </a:ext>
                </a:extLst>
              </a:tr>
              <a:tr h="123086">
                <a:tc>
                  <a:txBody>
                    <a:bodyPr/>
                    <a:lstStyle>
                      <a:lvl1pPr marL="290513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90513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дыхательное расстройство у новорожденных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5.3.2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P22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06880971"/>
                  </a:ext>
                </a:extLst>
              </a:tr>
              <a:tr h="113862">
                <a:tc>
                  <a:txBody>
                    <a:bodyPr/>
                    <a:lstStyle>
                      <a:lvl1pPr marL="290513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90513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врожденная пневмония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5.3.3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P23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57139752"/>
                  </a:ext>
                </a:extLst>
              </a:tr>
              <a:tr h="107707">
                <a:tc>
                  <a:txBody>
                    <a:bodyPr/>
                    <a:lstStyle>
                      <a:lvl1pPr marL="290513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90513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неонатальные аспирационные синдромы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5.3.4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P24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6274723"/>
                  </a:ext>
                </a:extLst>
              </a:tr>
              <a:tr h="24617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инфекционные болезни, специфичные для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перинатального периода - всего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5.4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P35-P39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22270287"/>
                  </a:ext>
                </a:extLst>
              </a:tr>
              <a:tr h="123086">
                <a:tc>
                  <a:txBody>
                    <a:bodyPr/>
                    <a:lstStyle>
                      <a:lvl1pPr marL="215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21590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бактериальный сепсис новорожденного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5.4.1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P36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54878609"/>
                  </a:ext>
                </a:extLst>
              </a:tr>
              <a:tr h="332331">
                <a:tc>
                  <a:txBody>
                    <a:bodyPr/>
                    <a:lstStyle>
                      <a:lvl1pPr marL="142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42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гемолитическая болезнь плода и новорожденного, водянка плода, обусловленная гемолитической болезнью; ядерная желтуха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5.5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P55-P57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33571147"/>
                  </a:ext>
                </a:extLst>
              </a:tr>
              <a:tr h="221554">
                <a:tc>
                  <a:txBody>
                    <a:bodyPr/>
                    <a:lstStyle>
                      <a:lvl1pPr marL="142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428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неонатальная желтуха, обусловленная чрезмерным гемолизом, другими и неуточненными причинами 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P58-P59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74956228"/>
                  </a:ext>
                </a:extLst>
              </a:tr>
              <a:tr h="430829">
                <a:tc>
                  <a:txBody>
                    <a:bodyPr/>
                    <a:lstStyle>
                      <a:lvl1pPr marL="1428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428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геморрагическая болезнь, диссеминированное внутрисосудистое свертывание у плода и новорожденного, другие перинатальные гематологические нарушения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P53,P60,P61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28130157"/>
                  </a:ext>
                </a:extLst>
              </a:tr>
              <a:tr h="24617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врожденные аномалии (пороки развития), деформации и хромосомные нарушения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Q00-Q99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8425061"/>
                  </a:ext>
                </a:extLst>
              </a:tr>
              <a:tr h="10770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Прочие болезни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5526" marR="5552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4200321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61114DC9-41C7-4325-8E4F-54E6E3E80C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5288" y="260350"/>
            <a:ext cx="8229600" cy="1143000"/>
          </a:xfrm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Форма 14 Таблица 3000</a:t>
            </a:r>
            <a:b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2.</a:t>
            </a:r>
            <a:r>
              <a:rPr lang="ru-RU" sz="2000" b="1" dirty="0">
                <a:solidFill>
                  <a:schemeClr val="accent2">
                    <a:lumMod val="75000"/>
                  </a:schemeClr>
                </a:solidFill>
              </a:rPr>
              <a:t>«Состав новорожденных с заболеваниями, поступивших в возрасте </a:t>
            </a:r>
            <a:br>
              <a:rPr lang="ru-RU" sz="2000" b="1" dirty="0">
                <a:solidFill>
                  <a:schemeClr val="accent2">
                    <a:lumMod val="75000"/>
                  </a:schemeClr>
                </a:solidFill>
              </a:rPr>
            </a:br>
            <a:r>
              <a:rPr lang="ru-RU" sz="2000" b="1" dirty="0">
                <a:solidFill>
                  <a:schemeClr val="accent2">
                    <a:lumMod val="75000"/>
                  </a:schemeClr>
                </a:solidFill>
              </a:rPr>
              <a:t>0-6 дней жизни, и исходы их лечения»</a:t>
            </a:r>
          </a:p>
        </p:txBody>
      </p:sp>
      <p:sp>
        <p:nvSpPr>
          <p:cNvPr id="29699" name="Прямоугольник 2"/>
          <p:cNvSpPr>
            <a:spLocks noChangeArrowheads="1"/>
          </p:cNvSpPr>
          <p:nvPr/>
        </p:nvSpPr>
        <p:spPr bwMode="auto">
          <a:xfrm>
            <a:off x="2286000" y="2136775"/>
            <a:ext cx="45720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1800">
                <a:latin typeface="Arial" charset="0"/>
              </a:rPr>
              <a:t>.</a:t>
            </a:r>
          </a:p>
        </p:txBody>
      </p:sp>
      <p:sp>
        <p:nvSpPr>
          <p:cNvPr id="25604" name="Прямоугольник 3">
            <a:extLst>
              <a:ext uri="{FF2B5EF4-FFF2-40B4-BE49-F238E27FC236}">
                <a16:creationId xmlns:a16="http://schemas.microsoft.com/office/drawing/2014/main" xmlns="" id="{892ECC4E-DCC9-456D-B777-B213084C0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625" y="1403350"/>
            <a:ext cx="7777163" cy="4894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285750" indent="-285750" algn="just" eaLnBrk="1" hangingPunct="1">
              <a:spcBef>
                <a:spcPct val="0"/>
              </a:spcBef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Таблицу заполняют только учреждения, имеющие отделения (койки) патологии новорожденных и недоношенных детей, не входящие в состав родовспомогательных учреждений.</a:t>
            </a:r>
          </a:p>
          <a:p>
            <a:pPr marL="285750" indent="-285750" algn="just" eaLnBrk="1" hangingPunct="1">
              <a:spcBef>
                <a:spcPct val="0"/>
              </a:spcBef>
              <a:defRPr/>
            </a:pPr>
            <a:endParaRPr lang="ru-RU" altLang="ru-RU" sz="1800" b="1" dirty="0">
              <a:solidFill>
                <a:srgbClr val="0C047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algn="just" eaLnBrk="1" hangingPunct="1">
              <a:spcBef>
                <a:spcPct val="0"/>
              </a:spcBef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таблицу не включают сведения о больных и заболевших детях, оставленных в палатах новорожденных родовспомогательных учреждений (отделений), сведения о заболеваниях этих новорожденных показывают в таблице 2000 в соответствующих строках.</a:t>
            </a:r>
          </a:p>
          <a:p>
            <a:pPr marL="285750" indent="-285750" algn="just" eaLnBrk="1" hangingPunct="1">
              <a:spcBef>
                <a:spcPct val="0"/>
              </a:spcBef>
              <a:defRPr/>
            </a:pPr>
            <a:endParaRPr lang="ru-RU" altLang="ru-RU" sz="1800" b="1" dirty="0">
              <a:solidFill>
                <a:srgbClr val="0C047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algn="just" eaLnBrk="1" hangingPunct="1">
              <a:spcBef>
                <a:spcPct val="0"/>
              </a:spcBef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Таблица заполняется только теми медицинскими организациями, в которые переводились новорожденные указанного возраста из других ЛПУ и в данной организации есть койки для выхаживания недоношенных и патологии новорожденных!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lang="ru-RU" altLang="ru-RU" sz="1800" b="1" dirty="0">
              <a:solidFill>
                <a:srgbClr val="0C047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lang="ru-RU" altLang="ru-RU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06437"/>
          </a:xfrm>
        </p:spPr>
        <p:txBody>
          <a:bodyPr/>
          <a:lstStyle/>
          <a:p>
            <a:r>
              <a:rPr lang="ru-RU" altLang="ru-RU" sz="28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3000</a:t>
            </a:r>
            <a:endParaRPr lang="ru-RU" altLang="ru-RU" sz="2800" smtClean="0"/>
          </a:p>
        </p:txBody>
      </p:sp>
      <p:sp>
        <p:nvSpPr>
          <p:cNvPr id="30723" name="TextBox 2"/>
          <p:cNvSpPr txBox="1">
            <a:spLocks noChangeArrowheads="1"/>
          </p:cNvSpPr>
          <p:nvPr/>
        </p:nvSpPr>
        <p:spPr bwMode="auto">
          <a:xfrm>
            <a:off x="457200" y="836613"/>
            <a:ext cx="8147050" cy="541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Пример 1.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  В составе многопрофильного стационара имеются родильные отделения (койки для беременных и рожениц) и отделения для новорожденных (койки патологии новорожденных и недоношенных детей). На эти койки поступают больные новорожденные в пределах своего юридического лица (т.е. внутренние переводы из родильного отделения на койки патологии новорожденных), а также больные новорожденные из других медицинских организаций.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Вопрос: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 надо ли заполнять таблицу 3000 ?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Ответ: 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переведенным новорожденным в пределах своего юр.лица (внутренние переводы) т.3000  не заполнять, заполняют т.2000 и форму 32. А в случае смерти новорожденных - т.2200. Т.3000 заполнять только переведенным из других ЛПУ.  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500">
              <a:solidFill>
                <a:srgbClr val="0C0472"/>
              </a:solidFill>
              <a:latin typeface="Arial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Пример 2.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 Медицинская организация имеет в своем составе койки для новорожденных.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Вопрос: 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надо ли заполнять таблицу 3000 ?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Ответ: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 Заполнять в том случае, если в этой МО нет родильных отделений и на эти койки новорожденных поступают больные новорожденные из родильных отделений других ЛПУ.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500">
              <a:solidFill>
                <a:srgbClr val="0C0472"/>
              </a:solidFill>
              <a:latin typeface="Arial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Пример 3.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 В МО оказывается специализированная помощь новорожденным, в составе которой имеются педиатрические койки соответствующего профиля, реанимационные койки для новорожденных и койки интенсивной терапии для новорожденных.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Вопрос: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 надо ли заполнять т.3000 ?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500" b="1">
                <a:solidFill>
                  <a:srgbClr val="0C0472"/>
                </a:solidFill>
                <a:latin typeface="Arial" charset="0"/>
              </a:rPr>
              <a:t>Ответ:</a:t>
            </a:r>
            <a:r>
              <a:rPr lang="ru-RU" altLang="ru-RU" sz="1500">
                <a:solidFill>
                  <a:srgbClr val="0C0472"/>
                </a:solidFill>
                <a:latin typeface="Arial" charset="0"/>
              </a:rPr>
              <a:t> аналогичен ответу на 2-й вопрос.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60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z="2400" b="1" smtClean="0">
                <a:solidFill>
                  <a:srgbClr val="75213F"/>
                </a:solidFill>
              </a:rPr>
              <a:t>Форма №14 Таблица 4000</a:t>
            </a:r>
            <a:br>
              <a:rPr lang="ru-RU" altLang="ru-RU" sz="2400" b="1" smtClean="0">
                <a:solidFill>
                  <a:srgbClr val="75213F"/>
                </a:solidFill>
              </a:rPr>
            </a:br>
            <a:r>
              <a:rPr lang="ru-RU" altLang="ru-RU" sz="2400" b="1" smtClean="0">
                <a:solidFill>
                  <a:srgbClr val="75213F"/>
                </a:solidFill>
              </a:rPr>
              <a:t>3. Хирургическая работа стационара</a:t>
            </a:r>
            <a:r>
              <a:rPr lang="ru-RU" altLang="ru-RU" sz="2000" smtClean="0"/>
              <a:t/>
            </a:r>
            <a:br>
              <a:rPr lang="ru-RU" altLang="ru-RU" sz="2000" smtClean="0"/>
            </a:br>
            <a:r>
              <a:rPr lang="ru-RU" altLang="ru-RU" sz="2000" b="1" smtClean="0"/>
              <a:t> </a:t>
            </a:r>
            <a:r>
              <a:rPr lang="ru-RU" altLang="ru-RU" sz="2000" smtClean="0"/>
              <a:t/>
            </a:r>
            <a:br>
              <a:rPr lang="ru-RU" altLang="ru-RU" sz="2000" smtClean="0"/>
            </a:b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r>
              <a:rPr lang="ru-RU" altLang="ru-RU" b="1" smtClean="0"/>
              <a:t> </a:t>
            </a:r>
            <a:r>
              <a:rPr lang="ru-RU" altLang="ru-RU" smtClean="0"/>
              <a:t/>
            </a:r>
            <a:br>
              <a:rPr lang="ru-RU" altLang="ru-RU" smtClean="0"/>
            </a:br>
            <a:endParaRPr lang="ru-RU" altLang="ru-RU" smtClean="0"/>
          </a:p>
        </p:txBody>
      </p:sp>
      <p:sp>
        <p:nvSpPr>
          <p:cNvPr id="31747" name="Прямоугольник 2"/>
          <p:cNvSpPr>
            <a:spLocks noChangeArrowheads="1"/>
          </p:cNvSpPr>
          <p:nvPr/>
        </p:nvSpPr>
        <p:spPr bwMode="auto">
          <a:xfrm>
            <a:off x="765175" y="1196975"/>
            <a:ext cx="7921625" cy="3786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5750" indent="-28575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В таблицу включаются сведения о всех выполненных операциях (плановых и экстренных), проведенных в лечебном учреждении, независимо от того, в каком отделении была проведена операция.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При проведении нескольких операций  одному и тому же пациенту в таблице показываются все операции, независимо от того, одномоментно или в разные сроки были произведены эти операции. 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Операция, произведенная в несколько этапов в течение одной госпитализации, учитывается как одна операция.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В графе «умерло оперированных в стационаре» указывается число умерших оперированных пациентов, независимо от причины смерти: заболевание, по поводу которого была произведена операция, осложнение, связанное с операцией или другие заболевания.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 В случае смерти пациента, перенесшего несколько операций, как умершего его следуют показывать лишь по одной операции (наиболее сложной и радикальной).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1" name="Содержимое 2">
            <a:extLst>
              <a:ext uri="{FF2B5EF4-FFF2-40B4-BE49-F238E27FC236}">
                <a16:creationId xmlns:a16="http://schemas.microsoft.com/office/drawing/2014/main" xmlns="" id="{ABEF895C-CD8C-4EAD-AEA6-F5DDC7E85B2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341438"/>
            <a:ext cx="8229600" cy="4784725"/>
          </a:xfrm>
        </p:spPr>
        <p:txBody>
          <a:bodyPr/>
          <a:lstStyle/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000" b="1" dirty="0">
                <a:solidFill>
                  <a:srgbClr val="0C0472"/>
                </a:solidFill>
              </a:rPr>
              <a:t>14, 4000, 1, 03:28 = 14, 4000, 2</a:t>
            </a:r>
            <a:r>
              <a:rPr lang="ru-RU" altLang="ru-RU" sz="2000" b="1" dirty="0">
                <a:solidFill>
                  <a:srgbClr val="002060"/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b="1" dirty="0">
                <a:solidFill>
                  <a:srgbClr val="0C0472"/>
                </a:solidFill>
                <a:latin typeface="Arial" panose="020B0604020202020204" pitchFamily="34" charset="0"/>
              </a:rPr>
              <a:t>╧ </a:t>
            </a:r>
            <a:r>
              <a:rPr lang="ru-RU" altLang="ru-RU" sz="2000" b="1" dirty="0">
                <a:solidFill>
                  <a:srgbClr val="0C0472"/>
                </a:solidFill>
                <a:latin typeface="+mj-lt"/>
              </a:rPr>
              <a:t>20 + 421</a:t>
            </a:r>
            <a:r>
              <a:rPr lang="ru-RU" altLang="ru-RU" sz="2000" b="1" dirty="0">
                <a:solidFill>
                  <a:srgbClr val="0C0472"/>
                </a:solidFill>
              </a:rPr>
              <a:t>, 03:28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000" b="1" dirty="0">
                <a:solidFill>
                  <a:srgbClr val="0C0472"/>
                </a:solidFill>
              </a:rPr>
              <a:t>Отсутствие дублирования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000" b="1" dirty="0">
                <a:solidFill>
                  <a:srgbClr val="0C0472"/>
                </a:solidFill>
              </a:rPr>
              <a:t>Расшифровка «прочих» операций, не вошедших в предлагаемый  перечень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000" b="1" dirty="0">
                <a:solidFill>
                  <a:srgbClr val="0C0472"/>
                </a:solidFill>
              </a:rPr>
              <a:t>В графе 28 - указывается число направленных материалов на морфологическое исследование </a:t>
            </a:r>
            <a:r>
              <a:rPr lang="ru-RU" altLang="ru-RU" sz="2000" b="1" dirty="0">
                <a:solidFill>
                  <a:srgbClr val="FF0000"/>
                </a:solidFill>
              </a:rPr>
              <a:t>по числу операций  </a:t>
            </a:r>
            <a:r>
              <a:rPr lang="ru-RU" altLang="ru-RU" sz="2000" b="1" dirty="0">
                <a:solidFill>
                  <a:srgbClr val="0C0472"/>
                </a:solidFill>
              </a:rPr>
              <a:t>(Приказ МЗ РФ от 24 марта 2016 г. №179Н)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000" b="1" dirty="0">
                <a:solidFill>
                  <a:srgbClr val="0C0472"/>
                </a:solidFill>
              </a:rPr>
              <a:t>Не должно быть цифр  в «закрещенных» клетках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endParaRPr lang="en-US" altLang="ru-RU" sz="2000" b="1" dirty="0">
              <a:solidFill>
                <a:srgbClr val="0C0472"/>
              </a:solidFill>
            </a:endParaRPr>
          </a:p>
          <a:p>
            <a:pPr>
              <a:buFont typeface="Arial" panose="020B0604020202020204" pitchFamily="34" charset="0"/>
              <a:buChar char="•"/>
              <a:defRPr/>
            </a:pPr>
            <a:endParaRPr lang="ru-RU" altLang="ru-RU" sz="2000" dirty="0"/>
          </a:p>
        </p:txBody>
      </p:sp>
      <p:sp>
        <p:nvSpPr>
          <p:cNvPr id="32771" name="Заголовок 4"/>
          <p:cNvSpPr>
            <a:spLocks noGrp="1"/>
          </p:cNvSpPr>
          <p:nvPr>
            <p:ph type="title"/>
          </p:nvPr>
        </p:nvSpPr>
        <p:spPr>
          <a:xfrm>
            <a:off x="461963" y="476250"/>
            <a:ext cx="8229600" cy="792163"/>
          </a:xfrm>
        </p:spPr>
        <p:txBody>
          <a:bodyPr/>
          <a:lstStyle/>
          <a:p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4000</a:t>
            </a:r>
            <a:b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endParaRPr lang="ru-RU" altLang="ru-RU" sz="24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FBC3DCAA-6C99-42A9-8FDF-E7133741A6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4213" y="333375"/>
            <a:ext cx="8229600" cy="503238"/>
          </a:xfrm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Форма 14 Таблица 4000</a:t>
            </a:r>
            <a:b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400" b="1" cap="all" dirty="0"/>
              <a:t>3.  Хирургическая работа ОРГАНИЗАЦИИ</a:t>
            </a:r>
            <a:r>
              <a:rPr lang="ru-RU" sz="1800" dirty="0"/>
              <a:t/>
            </a:r>
            <a:br>
              <a:rPr lang="ru-RU" sz="1800" dirty="0"/>
            </a:br>
            <a:endParaRPr lang="ru-RU" sz="1800" dirty="0"/>
          </a:p>
        </p:txBody>
      </p:sp>
      <p:graphicFrame>
        <p:nvGraphicFramePr>
          <p:cNvPr id="5" name="Объект 4">
            <a:extLst>
              <a:ext uri="{FF2B5EF4-FFF2-40B4-BE49-F238E27FC236}">
                <a16:creationId xmlns:a16="http://schemas.microsoft.com/office/drawing/2014/main" xmlns="" id="{536EDC07-BD85-40FD-B470-1669DD2285BD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684213" y="692150"/>
          <a:ext cx="7991475" cy="5480050"/>
        </p:xfrm>
        <a:graphic>
          <a:graphicData uri="http://schemas.openxmlformats.org/drawingml/2006/table">
            <a:tbl>
              <a:tblPr/>
              <a:tblGrid>
                <a:gridCol w="1878012">
                  <a:extLst>
                    <a:ext uri="{9D8B030D-6E8A-4147-A177-3AD203B41FA5}">
                      <a16:colId xmlns:a16="http://schemas.microsoft.com/office/drawing/2014/main" xmlns="" val="4213713183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xmlns="" val="1674864017"/>
                    </a:ext>
                  </a:extLst>
                </a:gridCol>
                <a:gridCol w="509588">
                  <a:extLst>
                    <a:ext uri="{9D8B030D-6E8A-4147-A177-3AD203B41FA5}">
                      <a16:colId xmlns:a16="http://schemas.microsoft.com/office/drawing/2014/main" xmlns="" val="1375136062"/>
                    </a:ext>
                  </a:extLst>
                </a:gridCol>
                <a:gridCol w="541337">
                  <a:extLst>
                    <a:ext uri="{9D8B030D-6E8A-4147-A177-3AD203B41FA5}">
                      <a16:colId xmlns:a16="http://schemas.microsoft.com/office/drawing/2014/main" xmlns="" val="423344150"/>
                    </a:ext>
                  </a:extLst>
                </a:gridCol>
                <a:gridCol w="479425">
                  <a:extLst>
                    <a:ext uri="{9D8B030D-6E8A-4147-A177-3AD203B41FA5}">
                      <a16:colId xmlns:a16="http://schemas.microsoft.com/office/drawing/2014/main" xmlns="" val="2301584762"/>
                    </a:ext>
                  </a:extLst>
                </a:gridCol>
                <a:gridCol w="479425">
                  <a:extLst>
                    <a:ext uri="{9D8B030D-6E8A-4147-A177-3AD203B41FA5}">
                      <a16:colId xmlns:a16="http://schemas.microsoft.com/office/drawing/2014/main" xmlns="" val="1321088848"/>
                    </a:ext>
                  </a:extLst>
                </a:gridCol>
                <a:gridCol w="449263">
                  <a:extLst>
                    <a:ext uri="{9D8B030D-6E8A-4147-A177-3AD203B41FA5}">
                      <a16:colId xmlns:a16="http://schemas.microsoft.com/office/drawing/2014/main" xmlns="" val="3592357756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xmlns="" val="2005148207"/>
                    </a:ext>
                  </a:extLst>
                </a:gridCol>
                <a:gridCol w="479425">
                  <a:extLst>
                    <a:ext uri="{9D8B030D-6E8A-4147-A177-3AD203B41FA5}">
                      <a16:colId xmlns:a16="http://schemas.microsoft.com/office/drawing/2014/main" xmlns="" val="1930753061"/>
                    </a:ext>
                  </a:extLst>
                </a:gridCol>
                <a:gridCol w="479425">
                  <a:extLst>
                    <a:ext uri="{9D8B030D-6E8A-4147-A177-3AD203B41FA5}">
                      <a16:colId xmlns:a16="http://schemas.microsoft.com/office/drawing/2014/main" xmlns="" val="218698998"/>
                    </a:ext>
                  </a:extLst>
                </a:gridCol>
                <a:gridCol w="417512">
                  <a:extLst>
                    <a:ext uri="{9D8B030D-6E8A-4147-A177-3AD203B41FA5}">
                      <a16:colId xmlns:a16="http://schemas.microsoft.com/office/drawing/2014/main" xmlns="" val="3076261469"/>
                    </a:ext>
                  </a:extLst>
                </a:gridCol>
                <a:gridCol w="447675">
                  <a:extLst>
                    <a:ext uri="{9D8B030D-6E8A-4147-A177-3AD203B41FA5}">
                      <a16:colId xmlns:a16="http://schemas.microsoft.com/office/drawing/2014/main" xmlns="" val="958335897"/>
                    </a:ext>
                  </a:extLst>
                </a:gridCol>
                <a:gridCol w="479425">
                  <a:extLst>
                    <a:ext uri="{9D8B030D-6E8A-4147-A177-3AD203B41FA5}">
                      <a16:colId xmlns:a16="http://schemas.microsoft.com/office/drawing/2014/main" xmlns="" val="581902862"/>
                    </a:ext>
                  </a:extLst>
                </a:gridCol>
                <a:gridCol w="477838">
                  <a:extLst>
                    <a:ext uri="{9D8B030D-6E8A-4147-A177-3AD203B41FA5}">
                      <a16:colId xmlns:a16="http://schemas.microsoft.com/office/drawing/2014/main" xmlns="" val="1913702411"/>
                    </a:ext>
                  </a:extLst>
                </a:gridCol>
              </a:tblGrid>
              <a:tr h="434332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операции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 строки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Число операций, проведенных в стационаре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операций с применением высоких медицинских технологий (ВМТ)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4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Число операций, при которых наблюдались осложнения в стационаре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57422048"/>
                  </a:ext>
                </a:extLst>
              </a:tr>
              <a:tr h="289555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детям 0-17 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включительно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детям 0-17 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включительно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детям 0-17 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включительно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648160252"/>
                  </a:ext>
                </a:extLst>
              </a:tr>
              <a:tr h="693432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0-14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включи-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гр.4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воз-расте до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года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15-17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0-14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включи-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гр.8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воз-расте до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года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15-17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0-14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включи-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гр.12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воз-расте до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года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15-17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лет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вклю-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чительно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8851483"/>
                  </a:ext>
                </a:extLst>
              </a:tr>
              <a:tr h="14477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2614467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 операций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4824739"/>
                  </a:ext>
                </a:extLst>
              </a:tr>
              <a:tr h="3981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нервной системе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из них: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54034710"/>
                  </a:ext>
                </a:extLst>
              </a:tr>
              <a:tr h="53085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удаление травматической внутричерепной гематомы, очага ушиба, вдавленного перелома черепа, устранение дефекта черепа и лицевого скелета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17606519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операции при сосудистых пороках мозга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140696"/>
                  </a:ext>
                </a:extLst>
              </a:tr>
              <a:tr h="2654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из них: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на аневризмах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2.2.1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3975988"/>
                  </a:ext>
                </a:extLst>
              </a:tr>
              <a:tr h="20199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из них: эндоваскулярное выключение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2.2.1.1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54307800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на мальформациях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2.2.2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36213871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эндоваскулярное выключение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2.2.2.1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75442710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операции при церебральном инсульте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2.3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9591876"/>
                  </a:ext>
                </a:extLst>
              </a:tr>
              <a:tr h="2654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из них: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при геморрагическом инсульте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2.3.1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5285786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открытое удаление  гематомы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2.3.1.1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74802598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при  инфаркте мозга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2.3.2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69365941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из них: </a:t>
                      </a: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краниотомия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2.3.2.1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708845711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эндоваскулярная тромбоэкстрация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2.3.2.2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01143291"/>
                  </a:ext>
                </a:extLst>
              </a:tr>
              <a:tr h="2654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операции при окклюзионно-стенотических поражениях сосудов мозга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2.4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4119365"/>
                  </a:ext>
                </a:extLst>
              </a:tr>
              <a:tr h="3981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из них: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на экстрацеребральных отделах сонных 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и позвоночных артерий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2.4.1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44569377"/>
                  </a:ext>
                </a:extLst>
              </a:tr>
              <a:tr h="2654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эндартерэктомия, редрессация, реимплантация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2.4.1.1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46127612"/>
                  </a:ext>
                </a:extLst>
              </a:tr>
              <a:tr h="1327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стентирование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2.4.1.2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11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4672" marR="546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37319051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FBC3DCAA-6C99-42A9-8FDF-E7133741A6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4213" y="333375"/>
            <a:ext cx="8229600" cy="503238"/>
          </a:xfrm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Форма 14 Таблица 4000</a:t>
            </a:r>
            <a:b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400" b="1" cap="all" dirty="0"/>
              <a:t>3.  Хирургическая работа ОРГАНИЗАЦИИ</a:t>
            </a:r>
            <a:r>
              <a:rPr lang="ru-RU" sz="1800" dirty="0"/>
              <a:t/>
            </a:r>
            <a:br>
              <a:rPr lang="ru-RU" sz="1800" dirty="0"/>
            </a:br>
            <a:endParaRPr lang="ru-RU" sz="1800" dirty="0"/>
          </a:p>
        </p:txBody>
      </p:sp>
      <p:graphicFrame>
        <p:nvGraphicFramePr>
          <p:cNvPr id="7" name="Объект 6">
            <a:extLst>
              <a:ext uri="{FF2B5EF4-FFF2-40B4-BE49-F238E27FC236}">
                <a16:creationId xmlns:a16="http://schemas.microsoft.com/office/drawing/2014/main" xmlns="" id="{3C88CE14-4A8D-4CAA-98E7-0D89399F292B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1196752"/>
          <a:ext cx="8229601" cy="4731455"/>
        </p:xfrm>
        <a:graphic>
          <a:graphicData uri="http://schemas.openxmlformats.org/drawingml/2006/table">
            <a:tbl>
              <a:tblPr firstRow="1" firstCol="1" bandRow="1"/>
              <a:tblGrid>
                <a:gridCol w="1978944">
                  <a:extLst>
                    <a:ext uri="{9D8B030D-6E8A-4147-A177-3AD203B41FA5}">
                      <a16:colId xmlns:a16="http://schemas.microsoft.com/office/drawing/2014/main" xmlns="" val="112238003"/>
                    </a:ext>
                  </a:extLst>
                </a:gridCol>
                <a:gridCol w="449336">
                  <a:extLst>
                    <a:ext uri="{9D8B030D-6E8A-4147-A177-3AD203B41FA5}">
                      <a16:colId xmlns:a16="http://schemas.microsoft.com/office/drawing/2014/main" xmlns="" val="2520907603"/>
                    </a:ext>
                  </a:extLst>
                </a:gridCol>
                <a:gridCol w="535473">
                  <a:extLst>
                    <a:ext uri="{9D8B030D-6E8A-4147-A177-3AD203B41FA5}">
                      <a16:colId xmlns:a16="http://schemas.microsoft.com/office/drawing/2014/main" xmlns="" val="3004802084"/>
                    </a:ext>
                  </a:extLst>
                </a:gridCol>
                <a:gridCol w="571683">
                  <a:extLst>
                    <a:ext uri="{9D8B030D-6E8A-4147-A177-3AD203B41FA5}">
                      <a16:colId xmlns:a16="http://schemas.microsoft.com/office/drawing/2014/main" xmlns="" val="2241279843"/>
                    </a:ext>
                  </a:extLst>
                </a:gridCol>
                <a:gridCol w="443850">
                  <a:extLst>
                    <a:ext uri="{9D8B030D-6E8A-4147-A177-3AD203B41FA5}">
                      <a16:colId xmlns:a16="http://schemas.microsoft.com/office/drawing/2014/main" xmlns="" val="4248993080"/>
                    </a:ext>
                  </a:extLst>
                </a:gridCol>
                <a:gridCol w="504749">
                  <a:extLst>
                    <a:ext uri="{9D8B030D-6E8A-4147-A177-3AD203B41FA5}">
                      <a16:colId xmlns:a16="http://schemas.microsoft.com/office/drawing/2014/main" xmlns="" val="2857317792"/>
                    </a:ext>
                  </a:extLst>
                </a:gridCol>
                <a:gridCol w="474025">
                  <a:extLst>
                    <a:ext uri="{9D8B030D-6E8A-4147-A177-3AD203B41FA5}">
                      <a16:colId xmlns:a16="http://schemas.microsoft.com/office/drawing/2014/main" xmlns="" val="2287098797"/>
                    </a:ext>
                  </a:extLst>
                </a:gridCol>
                <a:gridCol w="471830">
                  <a:extLst>
                    <a:ext uri="{9D8B030D-6E8A-4147-A177-3AD203B41FA5}">
                      <a16:colId xmlns:a16="http://schemas.microsoft.com/office/drawing/2014/main" xmlns="" val="2862856543"/>
                    </a:ext>
                  </a:extLst>
                </a:gridCol>
                <a:gridCol w="439461">
                  <a:extLst>
                    <a:ext uri="{9D8B030D-6E8A-4147-A177-3AD203B41FA5}">
                      <a16:colId xmlns:a16="http://schemas.microsoft.com/office/drawing/2014/main" xmlns="" val="2130511247"/>
                    </a:ext>
                  </a:extLst>
                </a:gridCol>
                <a:gridCol w="504749">
                  <a:extLst>
                    <a:ext uri="{9D8B030D-6E8A-4147-A177-3AD203B41FA5}">
                      <a16:colId xmlns:a16="http://schemas.microsoft.com/office/drawing/2014/main" xmlns="" val="1224255772"/>
                    </a:ext>
                  </a:extLst>
                </a:gridCol>
                <a:gridCol w="439461">
                  <a:extLst>
                    <a:ext uri="{9D8B030D-6E8A-4147-A177-3AD203B41FA5}">
                      <a16:colId xmlns:a16="http://schemas.microsoft.com/office/drawing/2014/main" xmlns="" val="619030720"/>
                    </a:ext>
                  </a:extLst>
                </a:gridCol>
                <a:gridCol w="471830">
                  <a:extLst>
                    <a:ext uri="{9D8B030D-6E8A-4147-A177-3AD203B41FA5}">
                      <a16:colId xmlns:a16="http://schemas.microsoft.com/office/drawing/2014/main" xmlns="" val="1308045606"/>
                    </a:ext>
                  </a:extLst>
                </a:gridCol>
                <a:gridCol w="439461">
                  <a:extLst>
                    <a:ext uri="{9D8B030D-6E8A-4147-A177-3AD203B41FA5}">
                      <a16:colId xmlns:a16="http://schemas.microsoft.com/office/drawing/2014/main" xmlns="" val="3720702039"/>
                    </a:ext>
                  </a:extLst>
                </a:gridCol>
                <a:gridCol w="504749">
                  <a:extLst>
                    <a:ext uri="{9D8B030D-6E8A-4147-A177-3AD203B41FA5}">
                      <a16:colId xmlns:a16="http://schemas.microsoft.com/office/drawing/2014/main" xmlns="" val="1551275684"/>
                    </a:ext>
                  </a:extLst>
                </a:gridCol>
              </a:tblGrid>
              <a:tr h="13967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  на внутричерепных артериях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2.4.2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232624357"/>
                  </a:ext>
                </a:extLst>
              </a:tr>
              <a:tr h="279348"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из них: экстраинтракраниальные анастомозы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2.4.2.1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3433945872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стентирование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2.4.2.2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3537888511"/>
                  </a:ext>
                </a:extLst>
              </a:tr>
              <a:tr h="27934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удаление опухолей  головного, спинного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мозга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2.5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605664654"/>
                  </a:ext>
                </a:extLst>
              </a:tr>
              <a:tr h="27934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операции при функциональных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расстройствах 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2.6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22677493"/>
                  </a:ext>
                </a:extLst>
              </a:tr>
              <a:tr h="27934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из них: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при </a:t>
                      </a:r>
                      <a:r>
                        <a:rPr lang="ru-RU" sz="80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болевых синдромах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2.6.1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20667034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    из них: </a:t>
                      </a:r>
                      <a:r>
                        <a:rPr lang="ru-RU" sz="80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васкулярная декомпрессия</a:t>
                      </a: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                 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2.6.1.1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98142239"/>
                  </a:ext>
                </a:extLst>
              </a:tr>
              <a:tr h="27934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 при эпилепсии, паркинсонизме,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 мышечно-тонических расстройствах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2.6.2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337126218"/>
                  </a:ext>
                </a:extLst>
              </a:tr>
              <a:tr h="279348"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из них: резекционные и деструктивные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                 операции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2.6.2.1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461172358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     установка стимуляторов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2.6.2.2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134828856"/>
                  </a:ext>
                </a:extLst>
              </a:tr>
              <a:tr h="41902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декомпрессивные, стабилизирующие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операции при позвоночно-спинальной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травме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2.7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72747201"/>
                  </a:ext>
                </a:extLst>
              </a:tr>
              <a:tr h="41902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 декомпрессивные, стабилизирующие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операции при дегенеративных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заболеваниях позвоночника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2.8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4121205902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операции на периферических нервах 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2.9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2320357144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</a:t>
                      </a: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highlight>
                            <a:srgbClr val="FFFF00"/>
                          </a:highlight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ликворошунтирующие операции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2.10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47236757"/>
                  </a:ext>
                </a:extLst>
              </a:tr>
              <a:tr h="27934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операции при </a:t>
                      </a:r>
                      <a:r>
                        <a:rPr lang="ru-RU" sz="80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врожденных аномалиях развития центральной нервной системы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2.11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3204238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операции на эндокринной системе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3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250403780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 marL="90170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из них: тиреотомии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3.1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54003914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операции на органе зрения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4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480550475"/>
                  </a:ext>
                </a:extLst>
              </a:tr>
              <a:tr h="261889">
                <a:tc>
                  <a:txBody>
                    <a:bodyPr/>
                    <a:lstStyle/>
                    <a:p>
                      <a:pPr marL="131445">
                        <a:lnSpc>
                          <a:spcPts val="900"/>
                        </a:lnSpc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из них: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  <a:p>
                      <a:pPr marL="131445">
                        <a:lnSpc>
                          <a:spcPts val="900"/>
                        </a:lnSpc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кератопластика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4.1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54805171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 marL="131445">
                        <a:lnSpc>
                          <a:spcPts val="900"/>
                        </a:lnSpc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задняя витреоэктомия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4.2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3793359156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 marL="131445">
                        <a:lnSpc>
                          <a:spcPts val="900"/>
                        </a:lnSpc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транпупиллярная термотерапия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4.3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3831448248"/>
                  </a:ext>
                </a:extLst>
              </a:tr>
              <a:tr h="139674">
                <a:tc>
                  <a:txBody>
                    <a:bodyPr/>
                    <a:lstStyle/>
                    <a:p>
                      <a:pPr marL="131445">
                        <a:lnSpc>
                          <a:spcPts val="900"/>
                        </a:lnSpc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брахитерапия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8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4.4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ru-RU" sz="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 </a:t>
                      </a:r>
                      <a:endParaRPr lang="ru-RU" sz="1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9253" marR="59253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272095428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FBC3DCAA-6C99-42A9-8FDF-E7133741A6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4213" y="333375"/>
            <a:ext cx="8229600" cy="503238"/>
          </a:xfrm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Форма 14 Таблица 4000</a:t>
            </a:r>
            <a:b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400" b="1" cap="all" dirty="0"/>
              <a:t>3.  Хирургическая работа ОРГАНИЗАЦИИ</a:t>
            </a:r>
            <a:r>
              <a:rPr lang="ru-RU" sz="1800" dirty="0"/>
              <a:t/>
            </a:r>
            <a:br>
              <a:rPr lang="ru-RU" sz="1800" dirty="0"/>
            </a:br>
            <a:endParaRPr lang="ru-RU" sz="1800" dirty="0"/>
          </a:p>
        </p:txBody>
      </p:sp>
      <p:graphicFrame>
        <p:nvGraphicFramePr>
          <p:cNvPr id="6" name="Объект 5">
            <a:extLst>
              <a:ext uri="{FF2B5EF4-FFF2-40B4-BE49-F238E27FC236}">
                <a16:creationId xmlns:a16="http://schemas.microsoft.com/office/drawing/2014/main" xmlns="" id="{626451F3-2DD3-446C-8BEA-EF2C315ABDBD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715963"/>
          <a:ext cx="8229600" cy="5427662"/>
        </p:xfrm>
        <a:graphic>
          <a:graphicData uri="http://schemas.openxmlformats.org/drawingml/2006/table">
            <a:tbl>
              <a:tblPr/>
              <a:tblGrid>
                <a:gridCol w="1979613">
                  <a:extLst>
                    <a:ext uri="{9D8B030D-6E8A-4147-A177-3AD203B41FA5}">
                      <a16:colId xmlns:a16="http://schemas.microsoft.com/office/drawing/2014/main" xmlns="" val="1527256102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xmlns="" val="815228535"/>
                    </a:ext>
                  </a:extLst>
                </a:gridCol>
                <a:gridCol w="534988">
                  <a:extLst>
                    <a:ext uri="{9D8B030D-6E8A-4147-A177-3AD203B41FA5}">
                      <a16:colId xmlns:a16="http://schemas.microsoft.com/office/drawing/2014/main" xmlns="" val="1472909986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xmlns="" val="952801113"/>
                    </a:ext>
                  </a:extLst>
                </a:gridCol>
                <a:gridCol w="444500">
                  <a:extLst>
                    <a:ext uri="{9D8B030D-6E8A-4147-A177-3AD203B41FA5}">
                      <a16:colId xmlns:a16="http://schemas.microsoft.com/office/drawing/2014/main" xmlns="" val="3331507435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2429364349"/>
                    </a:ext>
                  </a:extLst>
                </a:gridCol>
                <a:gridCol w="473075">
                  <a:extLst>
                    <a:ext uri="{9D8B030D-6E8A-4147-A177-3AD203B41FA5}">
                      <a16:colId xmlns:a16="http://schemas.microsoft.com/office/drawing/2014/main" xmlns="" val="1077031724"/>
                    </a:ext>
                  </a:extLst>
                </a:gridCol>
                <a:gridCol w="471487">
                  <a:extLst>
                    <a:ext uri="{9D8B030D-6E8A-4147-A177-3AD203B41FA5}">
                      <a16:colId xmlns:a16="http://schemas.microsoft.com/office/drawing/2014/main" xmlns="" val="3527258420"/>
                    </a:ext>
                  </a:extLst>
                </a:gridCol>
                <a:gridCol w="439738">
                  <a:extLst>
                    <a:ext uri="{9D8B030D-6E8A-4147-A177-3AD203B41FA5}">
                      <a16:colId xmlns:a16="http://schemas.microsoft.com/office/drawing/2014/main" xmlns="" val="2868295219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3391314086"/>
                    </a:ext>
                  </a:extLst>
                </a:gridCol>
                <a:gridCol w="439737">
                  <a:extLst>
                    <a:ext uri="{9D8B030D-6E8A-4147-A177-3AD203B41FA5}">
                      <a16:colId xmlns:a16="http://schemas.microsoft.com/office/drawing/2014/main" xmlns="" val="481963870"/>
                    </a:ext>
                  </a:extLst>
                </a:gridCol>
                <a:gridCol w="471488">
                  <a:extLst>
                    <a:ext uri="{9D8B030D-6E8A-4147-A177-3AD203B41FA5}">
                      <a16:colId xmlns:a16="http://schemas.microsoft.com/office/drawing/2014/main" xmlns="" val="4123526240"/>
                    </a:ext>
                  </a:extLst>
                </a:gridCol>
                <a:gridCol w="439737">
                  <a:extLst>
                    <a:ext uri="{9D8B030D-6E8A-4147-A177-3AD203B41FA5}">
                      <a16:colId xmlns:a16="http://schemas.microsoft.com/office/drawing/2014/main" xmlns="" val="815482518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3695019421"/>
                    </a:ext>
                  </a:extLst>
                </a:gridCol>
              </a:tblGrid>
              <a:tr h="228266">
                <a:tc>
                  <a:txBody>
                    <a:bodyPr/>
                    <a:lstStyle>
                      <a:lvl1pPr marL="1301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301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по поводу: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301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глаукомы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4.5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30799718"/>
                  </a:ext>
                </a:extLst>
              </a:tr>
              <a:tr h="316960">
                <a:tc>
                  <a:txBody>
                    <a:bodyPr/>
                    <a:lstStyle>
                      <a:lvl1pPr marL="1301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301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из них: с применением шунтов и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30175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         дренажей  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4.5.1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66632502"/>
                  </a:ext>
                </a:extLst>
              </a:tr>
              <a:tr h="121742">
                <a:tc>
                  <a:txBody>
                    <a:bodyPr/>
                    <a:lstStyle>
                      <a:lvl1pPr marL="1301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301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энуклеации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4.6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49558367"/>
                  </a:ext>
                </a:extLst>
              </a:tr>
              <a:tr h="121742">
                <a:tc>
                  <a:txBody>
                    <a:bodyPr/>
                    <a:lstStyle>
                      <a:lvl1pPr marL="1301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301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катаракты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4.7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09202132"/>
                  </a:ext>
                </a:extLst>
              </a:tr>
              <a:tr h="358166">
                <a:tc>
                  <a:txBody>
                    <a:bodyPr/>
                    <a:lstStyle>
                      <a:lvl1pPr marL="130175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301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из них: методом 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30175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        факоэмульсификации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4.7.1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19156533"/>
                  </a:ext>
                </a:extLst>
              </a:tr>
              <a:tr h="23930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органах уха, горла, носа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30880409"/>
                  </a:ext>
                </a:extLst>
              </a:tr>
              <a:tr h="121742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 на ухе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08016697"/>
                  </a:ext>
                </a:extLst>
              </a:tr>
              <a:tr h="239307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  на миндалинах и аденоидах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5.2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36671079"/>
                  </a:ext>
                </a:extLst>
              </a:tr>
              <a:tr h="12174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органах дыхания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24834173"/>
                  </a:ext>
                </a:extLst>
              </a:tr>
              <a:tr h="228266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 трахее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6525880"/>
                  </a:ext>
                </a:extLst>
              </a:tr>
              <a:tr h="121742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пневмонэктомия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6.2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62641311"/>
                  </a:ext>
                </a:extLst>
              </a:tr>
              <a:tr h="121742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эксплоративная торакотомия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6.3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36996212"/>
                  </a:ext>
                </a:extLst>
              </a:tr>
              <a:tr h="12174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сердце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33671115"/>
                  </a:ext>
                </a:extLst>
              </a:tr>
              <a:tr h="121742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на открытом сердце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39393486"/>
                  </a:ext>
                </a:extLst>
              </a:tr>
              <a:tr h="228266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из них: с искусственным 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        кровообращением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7.1.2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79679559"/>
                  </a:ext>
                </a:extLst>
              </a:tr>
              <a:tr h="239307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коррекция врожденных пороков сердца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7.2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164277"/>
                  </a:ext>
                </a:extLst>
              </a:tr>
              <a:tr h="228266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коррекция приобретенных поражений клапанов сердца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7.3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24932784"/>
                  </a:ext>
                </a:extLst>
              </a:tr>
              <a:tr h="121742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при нарушениях ритма – всего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7.4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40352948"/>
                  </a:ext>
                </a:extLst>
              </a:tr>
              <a:tr h="297943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имплантация кардиостимулятора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7. 4.1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13364829"/>
                  </a:ext>
                </a:extLst>
              </a:tr>
              <a:tr h="121742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коррекция тахиаритмий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7.4.2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89916721"/>
                  </a:ext>
                </a:extLst>
              </a:tr>
              <a:tr h="239307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из них: катетерных аблаций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7. 4.2.1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97965253"/>
                  </a:ext>
                </a:extLst>
              </a:tr>
              <a:tr h="243484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 поводу ишемических болезней сердца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7.5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0287157"/>
                  </a:ext>
                </a:extLst>
              </a:tr>
              <a:tr h="269417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179388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аортокоронарное шунтирование 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7. 5.1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9799082"/>
                  </a:ext>
                </a:extLst>
              </a:tr>
              <a:tr h="239307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ангиопластика коронарных артерий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7. 5.2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36957854"/>
                  </a:ext>
                </a:extLst>
              </a:tr>
              <a:tr h="239307">
                <a:tc>
                  <a:txBody>
                    <a:bodyPr/>
                    <a:lstStyle>
                      <a:lvl1pPr marL="179388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1793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 со стентированием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7. 5.2.1 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19209792"/>
                  </a:ext>
                </a:extLst>
              </a:tr>
              <a:tr h="12174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сосудах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73776578"/>
                  </a:ext>
                </a:extLst>
              </a:tr>
              <a:tr h="253629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88900" marR="0" lvl="0" indent="0" algn="l" defTabSz="914400" rtl="0" eaLnBrk="1" fontAlgn="base" latinLnBrk="0" hangingPunct="1">
                        <a:lnSpc>
                          <a:spcPts val="1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артериях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8.1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95625757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FBC3DCAA-6C99-42A9-8FDF-E7133741A6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4213" y="333375"/>
            <a:ext cx="8229600" cy="503238"/>
          </a:xfrm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Форма 14 Таблица 4000</a:t>
            </a:r>
            <a:br>
              <a:rPr lang="ru-RU" sz="2000" b="1" dirty="0">
                <a:solidFill>
                  <a:srgbClr val="660033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400" b="1" cap="all" dirty="0"/>
              <a:t>3.  Хирургическая работа ОРГАНИЗАЦИИ</a:t>
            </a:r>
            <a:r>
              <a:rPr lang="ru-RU" sz="1800" dirty="0"/>
              <a:t/>
            </a:r>
            <a:br>
              <a:rPr lang="ru-RU" sz="1800" dirty="0"/>
            </a:br>
            <a:endParaRPr lang="ru-RU" sz="1800" dirty="0"/>
          </a:p>
        </p:txBody>
      </p:sp>
      <p:graphicFrame>
        <p:nvGraphicFramePr>
          <p:cNvPr id="5" name="Объект 4">
            <a:extLst>
              <a:ext uri="{FF2B5EF4-FFF2-40B4-BE49-F238E27FC236}">
                <a16:creationId xmlns:a16="http://schemas.microsoft.com/office/drawing/2014/main" xmlns="" id="{5F1C5D22-B7AD-4617-971A-0EA34A524D82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7200" y="2060575"/>
          <a:ext cx="8229600" cy="2365375"/>
        </p:xfrm>
        <a:graphic>
          <a:graphicData uri="http://schemas.openxmlformats.org/drawingml/2006/table">
            <a:tbl>
              <a:tblPr/>
              <a:tblGrid>
                <a:gridCol w="1979613">
                  <a:extLst>
                    <a:ext uri="{9D8B030D-6E8A-4147-A177-3AD203B41FA5}">
                      <a16:colId xmlns:a16="http://schemas.microsoft.com/office/drawing/2014/main" xmlns="" val="3016960929"/>
                    </a:ext>
                  </a:extLst>
                </a:gridCol>
                <a:gridCol w="449262">
                  <a:extLst>
                    <a:ext uri="{9D8B030D-6E8A-4147-A177-3AD203B41FA5}">
                      <a16:colId xmlns:a16="http://schemas.microsoft.com/office/drawing/2014/main" xmlns="" val="1779216020"/>
                    </a:ext>
                  </a:extLst>
                </a:gridCol>
                <a:gridCol w="534988">
                  <a:extLst>
                    <a:ext uri="{9D8B030D-6E8A-4147-A177-3AD203B41FA5}">
                      <a16:colId xmlns:a16="http://schemas.microsoft.com/office/drawing/2014/main" xmlns="" val="93522665"/>
                    </a:ext>
                  </a:extLst>
                </a:gridCol>
                <a:gridCol w="571500">
                  <a:extLst>
                    <a:ext uri="{9D8B030D-6E8A-4147-A177-3AD203B41FA5}">
                      <a16:colId xmlns:a16="http://schemas.microsoft.com/office/drawing/2014/main" xmlns="" val="2727739945"/>
                    </a:ext>
                  </a:extLst>
                </a:gridCol>
                <a:gridCol w="444500">
                  <a:extLst>
                    <a:ext uri="{9D8B030D-6E8A-4147-A177-3AD203B41FA5}">
                      <a16:colId xmlns:a16="http://schemas.microsoft.com/office/drawing/2014/main" xmlns="" val="2010513860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2945527692"/>
                    </a:ext>
                  </a:extLst>
                </a:gridCol>
                <a:gridCol w="473075">
                  <a:extLst>
                    <a:ext uri="{9D8B030D-6E8A-4147-A177-3AD203B41FA5}">
                      <a16:colId xmlns:a16="http://schemas.microsoft.com/office/drawing/2014/main" xmlns="" val="3241124325"/>
                    </a:ext>
                  </a:extLst>
                </a:gridCol>
                <a:gridCol w="471487">
                  <a:extLst>
                    <a:ext uri="{9D8B030D-6E8A-4147-A177-3AD203B41FA5}">
                      <a16:colId xmlns:a16="http://schemas.microsoft.com/office/drawing/2014/main" xmlns="" val="1712200799"/>
                    </a:ext>
                  </a:extLst>
                </a:gridCol>
                <a:gridCol w="439738">
                  <a:extLst>
                    <a:ext uri="{9D8B030D-6E8A-4147-A177-3AD203B41FA5}">
                      <a16:colId xmlns:a16="http://schemas.microsoft.com/office/drawing/2014/main" xmlns="" val="961070886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3526247827"/>
                    </a:ext>
                  </a:extLst>
                </a:gridCol>
                <a:gridCol w="439737">
                  <a:extLst>
                    <a:ext uri="{9D8B030D-6E8A-4147-A177-3AD203B41FA5}">
                      <a16:colId xmlns:a16="http://schemas.microsoft.com/office/drawing/2014/main" xmlns="" val="2958124063"/>
                    </a:ext>
                  </a:extLst>
                </a:gridCol>
                <a:gridCol w="471488">
                  <a:extLst>
                    <a:ext uri="{9D8B030D-6E8A-4147-A177-3AD203B41FA5}">
                      <a16:colId xmlns:a16="http://schemas.microsoft.com/office/drawing/2014/main" xmlns="" val="1991718087"/>
                    </a:ext>
                  </a:extLst>
                </a:gridCol>
                <a:gridCol w="439737">
                  <a:extLst>
                    <a:ext uri="{9D8B030D-6E8A-4147-A177-3AD203B41FA5}">
                      <a16:colId xmlns:a16="http://schemas.microsoft.com/office/drawing/2014/main" xmlns="" val="888208421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963658212"/>
                    </a:ext>
                  </a:extLst>
                </a:gridCol>
              </a:tblGrid>
              <a:tr h="152380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 грудной стенке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15.9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73605040"/>
                  </a:ext>
                </a:extLst>
              </a:tr>
              <a:tr h="229733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из них: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торакомиопластика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15.9.1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20374016"/>
                  </a:ext>
                </a:extLst>
              </a:tr>
              <a:tr h="152380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торакостомия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15.9.2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75117093"/>
                  </a:ext>
                </a:extLst>
              </a:tr>
              <a:tr h="15238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молочной железе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354704"/>
                  </a:ext>
                </a:extLst>
              </a:tr>
              <a:tr h="30475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коже и подкожной клетчатке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84801112"/>
                  </a:ext>
                </a:extLst>
              </a:tr>
              <a:tr h="45713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из них: операции на челюстно-лицевой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         области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0733652"/>
                  </a:ext>
                </a:extLst>
              </a:tr>
              <a:tr h="15238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средостении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18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63685794"/>
                  </a:ext>
                </a:extLst>
              </a:tr>
              <a:tr h="22973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из них операции на вилочковой железе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18.1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31389674"/>
                  </a:ext>
                </a:extLst>
              </a:tr>
              <a:tr h="15238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пищеводе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84150258"/>
                  </a:ext>
                </a:extLst>
              </a:tr>
              <a:tr h="22973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операции на лимфатической системе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79559507"/>
                  </a:ext>
                </a:extLst>
              </a:tr>
              <a:tr h="15238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9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прочие операции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21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9253" marR="5925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4410736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4110</a:t>
            </a:r>
            <a:endParaRPr lang="ru-RU" altLang="ru-RU" sz="2400" smtClean="0"/>
          </a:p>
        </p:txBody>
      </p:sp>
      <p:graphicFrame>
        <p:nvGraphicFramePr>
          <p:cNvPr id="5" name="Объект 4">
            <a:extLst>
              <a:ext uri="{FF2B5EF4-FFF2-40B4-BE49-F238E27FC236}">
                <a16:creationId xmlns:a16="http://schemas.microsoft.com/office/drawing/2014/main" xmlns="" id="{901D730F-DDF3-4E8A-A13A-009802F8B8E9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1187450" y="1557338"/>
          <a:ext cx="6211888" cy="2286000"/>
        </p:xfrm>
        <a:graphic>
          <a:graphicData uri="http://schemas.openxmlformats.org/drawingml/2006/table">
            <a:tbl>
              <a:tblPr/>
              <a:tblGrid>
                <a:gridCol w="2643188">
                  <a:extLst>
                    <a:ext uri="{9D8B030D-6E8A-4147-A177-3AD203B41FA5}">
                      <a16:colId xmlns:a16="http://schemas.microsoft.com/office/drawing/2014/main" xmlns="" val="4119511232"/>
                    </a:ext>
                  </a:extLst>
                </a:gridCol>
                <a:gridCol w="758825">
                  <a:extLst>
                    <a:ext uri="{9D8B030D-6E8A-4147-A177-3AD203B41FA5}">
                      <a16:colId xmlns:a16="http://schemas.microsoft.com/office/drawing/2014/main" xmlns="" val="3433872622"/>
                    </a:ext>
                  </a:extLst>
                </a:gridCol>
                <a:gridCol w="760412">
                  <a:extLst>
                    <a:ext uri="{9D8B030D-6E8A-4147-A177-3AD203B41FA5}">
                      <a16:colId xmlns:a16="http://schemas.microsoft.com/office/drawing/2014/main" xmlns="" val="2302299848"/>
                    </a:ext>
                  </a:extLst>
                </a:gridCol>
                <a:gridCol w="760413">
                  <a:extLst>
                    <a:ext uri="{9D8B030D-6E8A-4147-A177-3AD203B41FA5}">
                      <a16:colId xmlns:a16="http://schemas.microsoft.com/office/drawing/2014/main" xmlns="" val="1883498396"/>
                    </a:ext>
                  </a:extLst>
                </a:gridCol>
                <a:gridCol w="1289050">
                  <a:extLst>
                    <a:ext uri="{9D8B030D-6E8A-4147-A177-3AD203B41FA5}">
                      <a16:colId xmlns:a16="http://schemas.microsoft.com/office/drawing/2014/main" xmlns="" val="1541636102"/>
                    </a:ext>
                  </a:extLst>
                </a:gridCol>
              </a:tblGrid>
              <a:tr h="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Виды анестезий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tabLst>
                          <a:tab pos="449263" algn="l"/>
                        </a:tabLst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 строки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Проведено анестезий, ед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 пациентов, чел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2890392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экстренных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плановых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483526527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Аналгоседация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1866907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Эпидуральная анестезия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59617069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Спинальная (субарахноидальная) анестезия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73039267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Спинально-эпидуральная анестезия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40066555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Тотальная внутривенная анестезия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72538441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Комбинированный эндотрахеальный наркоз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46753263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Сочетанная анестезия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6850890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Сакральная анестезия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796094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Внутриполостная анестезия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5235820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Всего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5999837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4201</a:t>
            </a:r>
            <a:endParaRPr lang="ru-RU" altLang="ru-RU" sz="2400" smtClean="0"/>
          </a:p>
        </p:txBody>
      </p:sp>
      <p:graphicFrame>
        <p:nvGraphicFramePr>
          <p:cNvPr id="7" name="Объект 6">
            <a:extLst>
              <a:ext uri="{FF2B5EF4-FFF2-40B4-BE49-F238E27FC236}">
                <a16:creationId xmlns:a16="http://schemas.microsoft.com/office/drawing/2014/main" xmlns="" id="{024E1719-2CED-4F55-AAA8-72E065A3D570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454025" y="1773238"/>
          <a:ext cx="8229600" cy="3352800"/>
        </p:xfrm>
        <a:graphic>
          <a:graphicData uri="http://schemas.openxmlformats.org/drawingml/2006/table">
            <a:tbl>
              <a:tblPr/>
              <a:tblGrid>
                <a:gridCol w="1905000">
                  <a:extLst>
                    <a:ext uri="{9D8B030D-6E8A-4147-A177-3AD203B41FA5}">
                      <a16:colId xmlns:a16="http://schemas.microsoft.com/office/drawing/2014/main" xmlns="" val="1105306296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xmlns="" val="1543522827"/>
                    </a:ext>
                  </a:extLst>
                </a:gridCol>
                <a:gridCol w="990600">
                  <a:extLst>
                    <a:ext uri="{9D8B030D-6E8A-4147-A177-3AD203B41FA5}">
                      <a16:colId xmlns:a16="http://schemas.microsoft.com/office/drawing/2014/main" xmlns="" val="3888124933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xmlns="" val="4274907833"/>
                    </a:ext>
                  </a:extLst>
                </a:gridCol>
                <a:gridCol w="799455">
                  <a:extLst>
                    <a:ext uri="{9D8B030D-6E8A-4147-A177-3AD203B41FA5}">
                      <a16:colId xmlns:a16="http://schemas.microsoft.com/office/drawing/2014/main" xmlns="" val="2490083019"/>
                    </a:ext>
                  </a:extLst>
                </a:gridCol>
                <a:gridCol w="724545">
                  <a:extLst>
                    <a:ext uri="{9D8B030D-6E8A-4147-A177-3AD203B41FA5}">
                      <a16:colId xmlns:a16="http://schemas.microsoft.com/office/drawing/2014/main" xmlns="" val="360271325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xmlns="" val="3926192109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xmlns="" val="432263393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xmlns="" val="3429620066"/>
                    </a:ext>
                  </a:extLst>
                </a:gridCol>
              </a:tblGrid>
              <a:tr h="7747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трансплантаций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№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строки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Проведено операций (трансплантаций) - всего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детям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Число операций,  при которых наблюдались 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осложнения 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 3)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 детей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Умерло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опериро-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ванных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 3)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 них: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детей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(из гр.7)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направлено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материалов на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морфологическое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исследование (из гр. 3)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99225952"/>
                  </a:ext>
                </a:extLst>
              </a:tr>
              <a:tr h="1285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22701762"/>
                  </a:ext>
                </a:extLst>
              </a:tr>
              <a:tr h="2587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Трансплантации всего,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28432384"/>
                  </a:ext>
                </a:extLst>
              </a:tr>
              <a:tr h="128588">
                <a:tc>
                  <a:txBody>
                    <a:bodyPr/>
                    <a:lstStyle>
                      <a:lvl1pPr indent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8890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легкого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84195069"/>
                  </a:ext>
                </a:extLst>
              </a:tr>
              <a:tr h="128588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сердца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8488414"/>
                  </a:ext>
                </a:extLst>
              </a:tr>
              <a:tr h="1285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печени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97047218"/>
                  </a:ext>
                </a:extLst>
              </a:tr>
              <a:tr h="1285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поджелудочной железы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70075640"/>
                  </a:ext>
                </a:extLst>
              </a:tr>
              <a:tr h="128588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тонкой кишки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94722071"/>
                  </a:ext>
                </a:extLst>
              </a:tr>
              <a:tr h="128588">
                <a:tc>
                  <a:txBody>
                    <a:bodyPr/>
                    <a:lstStyle>
                      <a:lvl1pPr marL="88900"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8890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почки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7924088"/>
                  </a:ext>
                </a:extLst>
              </a:tr>
              <a:tr h="1285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костного мозга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90356710"/>
                  </a:ext>
                </a:extLst>
              </a:tr>
              <a:tr h="1285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прочих органов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22079614"/>
                  </a:ext>
                </a:extLst>
              </a:tr>
              <a:tr h="1285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трансплантации 2-х и более органов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1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Font typeface="Arial" panose="020B0604020202020204" pitchFamily="34" charset="0"/>
                        <a:defRPr sz="28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Arial" panose="020B0604020202020204" pitchFamily="34" charset="0"/>
                        <a:defRPr sz="24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8065" marR="5806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0185177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Заголовок 1"/>
          <p:cNvSpPr>
            <a:spLocks noGrp="1"/>
          </p:cNvSpPr>
          <p:nvPr>
            <p:ph type="title"/>
          </p:nvPr>
        </p:nvSpPr>
        <p:spPr>
          <a:xfrm>
            <a:off x="611188" y="274638"/>
            <a:ext cx="8075612" cy="706437"/>
          </a:xfrm>
        </p:spPr>
        <p:txBody>
          <a:bodyPr/>
          <a:lstStyle/>
          <a:p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Таблица 4201</a:t>
            </a:r>
          </a:p>
        </p:txBody>
      </p:sp>
      <p:sp>
        <p:nvSpPr>
          <p:cNvPr id="39939" name="Объект 2"/>
          <p:cNvSpPr>
            <a:spLocks noGrp="1"/>
          </p:cNvSpPr>
          <p:nvPr>
            <p:ph idx="1"/>
          </p:nvPr>
        </p:nvSpPr>
        <p:spPr>
          <a:xfrm>
            <a:off x="457200" y="836613"/>
            <a:ext cx="8229600" cy="4525962"/>
          </a:xfrm>
        </p:spPr>
        <p:txBody>
          <a:bodyPr/>
          <a:lstStyle/>
          <a:p>
            <a:r>
              <a:rPr lang="ru-RU" altLang="ru-RU" sz="2000" b="1" smtClean="0">
                <a:solidFill>
                  <a:srgbClr val="0C0472"/>
                </a:solidFill>
              </a:rPr>
              <a:t>В таблицу вносится информация о пересадке органов, а из тканей – только о костном мозге.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Данные о пересадке тканей (роговицы, свободного кожного лоскута и т.д.) не вносятся в таблицу.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В таблице не показываются реконструктивно-пластические операции с использованием аутотрансплантатов органов или тканей человека, а также с использованием медицинских изделий, полученных из органов или тканей человека.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В строку «прочие органы» вносится информация о пересадке трахеи, верхней конечности и ее фрагментов, нижней конечности и ее конечностей.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В графе 9 необходимо указывать число направленных материалов на морфологическое исследование по числу трансплантаций  (Приказ МЗ РФ от 24 марта 2016 г. № 179Н)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Необходимо проведение сверки данных таблицы с отраслевой формой №63 – должно быть строгое соответствие.</a:t>
            </a:r>
          </a:p>
          <a:p>
            <a:endParaRPr lang="ru-RU" altLang="ru-RU" sz="2000" b="1" smtClean="0"/>
          </a:p>
          <a:p>
            <a:endParaRPr lang="ru-RU" altLang="ru-RU" sz="20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Форма 14 </a:t>
            </a:r>
            <a:b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</a:br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Состояния, которые не могут быть первоначальной причиной летального исхода в стационаре</a:t>
            </a:r>
            <a:r>
              <a:rPr lang="ru-RU" altLang="ru-RU" sz="2400" b="1" smtClean="0">
                <a:solidFill>
                  <a:srgbClr val="CC3300"/>
                </a:solidFill>
              </a:rPr>
              <a:t>*</a:t>
            </a:r>
          </a:p>
        </p:txBody>
      </p:sp>
      <p:sp>
        <p:nvSpPr>
          <p:cNvPr id="40963" name="Rectangle 3"/>
          <p:cNvSpPr>
            <a:spLocks noGrp="1"/>
          </p:cNvSpPr>
          <p:nvPr>
            <p:ph type="body" idx="1"/>
          </p:nvPr>
        </p:nvSpPr>
        <p:spPr>
          <a:xfrm>
            <a:off x="457200" y="1628775"/>
            <a:ext cx="8229600" cy="3240088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0C0472"/>
                </a:solidFill>
              </a:rPr>
              <a:t>Сепсис</a:t>
            </a:r>
          </a:p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0C0472"/>
                </a:solidFill>
              </a:rPr>
              <a:t>Стенокардия как проявление обострения хронической ИБС</a:t>
            </a:r>
          </a:p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0C0472"/>
                </a:solidFill>
              </a:rPr>
              <a:t>Почечная недостаточность</a:t>
            </a:r>
          </a:p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0C0472"/>
                </a:solidFill>
              </a:rPr>
              <a:t>Ожирение</a:t>
            </a:r>
          </a:p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0C0472"/>
                </a:solidFill>
              </a:rPr>
              <a:t>Расстройства вегетативной нервной системы</a:t>
            </a:r>
          </a:p>
          <a:p>
            <a:pPr>
              <a:lnSpc>
                <a:spcPct val="90000"/>
              </a:lnSpc>
            </a:pPr>
            <a:endParaRPr lang="ru-RU" altLang="ru-RU" sz="2800" b="1" smtClean="0">
              <a:solidFill>
                <a:srgbClr val="A50021"/>
              </a:solidFill>
            </a:endParaRPr>
          </a:p>
        </p:txBody>
      </p:sp>
      <p:sp>
        <p:nvSpPr>
          <p:cNvPr id="40964" name="Rectangle 5"/>
          <p:cNvSpPr>
            <a:spLocks noChangeArrowheads="1"/>
          </p:cNvSpPr>
          <p:nvPr/>
        </p:nvSpPr>
        <p:spPr bwMode="auto">
          <a:xfrm>
            <a:off x="457200" y="4475163"/>
            <a:ext cx="8229600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ru-RU" altLang="ru-RU" sz="1800" b="1">
                <a:latin typeface="Arial" charset="0"/>
              </a:rPr>
              <a:t>*</a:t>
            </a:r>
            <a:r>
              <a:rPr lang="ru-RU" altLang="ru-RU" sz="1600" b="1">
                <a:solidFill>
                  <a:srgbClr val="FF0000"/>
                </a:solidFill>
                <a:latin typeface="Arial" charset="0"/>
              </a:rPr>
              <a:t>Каждый случай летального исхода при этих осложнениях должен быть подтвержден письменной копией посмертного заключительного диагноза при сдаче годового отчета с указанием кода МКБ о первоначальной причине смерти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/>
          </p:cNvSpPr>
          <p:nvPr>
            <p:ph type="title"/>
          </p:nvPr>
        </p:nvSpPr>
        <p:spPr>
          <a:xfrm>
            <a:off x="250825" y="381000"/>
            <a:ext cx="8664575" cy="5568950"/>
          </a:xfrm>
        </p:spPr>
        <p:txBody>
          <a:bodyPr/>
          <a:lstStyle/>
          <a:p>
            <a:r>
              <a:rPr lang="ru-RU" altLang="ru-RU" sz="4000" b="1" smtClean="0">
                <a:solidFill>
                  <a:srgbClr val="000099"/>
                </a:solidFill>
              </a:rPr>
              <a:t>Сепсис</a:t>
            </a:r>
            <a:r>
              <a:rPr lang="ru-RU" altLang="ru-RU" sz="3200" smtClean="0">
                <a:solidFill>
                  <a:srgbClr val="000099"/>
                </a:solidFill>
              </a:rPr>
              <a:t> </a:t>
            </a:r>
            <a:r>
              <a:rPr lang="ru-RU" altLang="ru-RU" sz="2800" smtClean="0">
                <a:solidFill>
                  <a:srgbClr val="000099"/>
                </a:solidFill>
              </a:rPr>
              <a:t>является </a:t>
            </a:r>
            <a:r>
              <a:rPr lang="ru-RU" altLang="ru-RU" sz="2800" b="1" smtClean="0">
                <a:solidFill>
                  <a:srgbClr val="000099"/>
                </a:solidFill>
              </a:rPr>
              <a:t>осложнением</a:t>
            </a:r>
            <a:r>
              <a:rPr lang="ru-RU" altLang="ru-RU" sz="2800" smtClean="0">
                <a:solidFill>
                  <a:srgbClr val="000099"/>
                </a:solidFill>
              </a:rPr>
              <a:t> обширных гнойных процессов (одонтогенных, остеогенных, отогенных, тонзиллогенных, риногенных, генитальных, урогенных, раневых и т.д.).</a:t>
            </a:r>
            <a:r>
              <a:rPr lang="ru-RU" altLang="ru-RU" sz="2800" smtClean="0">
                <a:solidFill>
                  <a:srgbClr val="000099"/>
                </a:solidFill>
                <a:cs typeface="Times New Roman" pitchFamily="18" charset="0"/>
              </a:rPr>
              <a:t/>
            </a:r>
            <a:br>
              <a:rPr lang="ru-RU" altLang="ru-RU" sz="2800" smtClean="0">
                <a:solidFill>
                  <a:srgbClr val="000099"/>
                </a:solidFill>
                <a:cs typeface="Times New Roman" pitchFamily="18" charset="0"/>
              </a:rPr>
            </a:br>
            <a:r>
              <a:rPr lang="ru-RU" altLang="ru-RU" sz="2800" smtClean="0"/>
              <a:t/>
            </a:r>
            <a:br>
              <a:rPr lang="ru-RU" altLang="ru-RU" sz="2800" smtClean="0"/>
            </a:br>
            <a:r>
              <a:rPr lang="ru-RU" altLang="ru-RU" sz="2400" b="1" smtClean="0">
                <a:cs typeface="Times New Roman" pitchFamily="18" charset="0"/>
              </a:rPr>
              <a:t>В редких случаях</a:t>
            </a:r>
            <a:r>
              <a:rPr lang="ru-RU" altLang="ru-RU" sz="2400" smtClean="0">
                <a:cs typeface="Times New Roman" pitchFamily="18" charset="0"/>
              </a:rPr>
              <a:t>, когда причину сепсиса установить не удается, он носит название </a:t>
            </a:r>
            <a:r>
              <a:rPr lang="ru-RU" altLang="ru-RU" sz="2400" b="1" smtClean="0">
                <a:cs typeface="Times New Roman" pitchFamily="18" charset="0"/>
              </a:rPr>
              <a:t>криптогенного</a:t>
            </a:r>
            <a:r>
              <a:rPr lang="ru-RU" altLang="ru-RU" sz="2400" smtClean="0">
                <a:cs typeface="Times New Roman" pitchFamily="18" charset="0"/>
              </a:rPr>
              <a:t> и кодируется как самостоятельная нозологическая форма</a:t>
            </a:r>
            <a:r>
              <a:rPr lang="ru-RU" altLang="ru-RU" sz="2000" smtClean="0">
                <a:cs typeface="Times New Roman" pitchFamily="18" charset="0"/>
              </a:rPr>
              <a:t>.</a:t>
            </a:r>
            <a:br>
              <a:rPr lang="ru-RU" altLang="ru-RU" sz="2000" smtClean="0">
                <a:cs typeface="Times New Roman" pitchFamily="18" charset="0"/>
              </a:rPr>
            </a:br>
            <a:r>
              <a:rPr lang="ru-RU" altLang="ru-RU" sz="2000" smtClean="0"/>
              <a:t/>
            </a:r>
            <a:br>
              <a:rPr lang="ru-RU" altLang="ru-RU" sz="2000" smtClean="0"/>
            </a:br>
            <a:r>
              <a:rPr lang="ru-RU" altLang="ru-RU" sz="2000" b="1" smtClean="0">
                <a:solidFill>
                  <a:srgbClr val="990000"/>
                </a:solidFill>
                <a:cs typeface="Times New Roman" pitchFamily="18" charset="0"/>
              </a:rPr>
              <a:t>Необходимо обратить внимание на такое нарушение, когда в акушерско-гинекологической практике сепсис регистрируется не как осложнение аборта, беременности, родов и послеродового периода, а как криптогенное заболевание. </a:t>
            </a:r>
            <a:endParaRPr lang="ru-RU" altLang="ru-RU" sz="2000" b="1" smtClean="0">
              <a:solidFill>
                <a:srgbClr val="FF0066"/>
              </a:solidFill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Заголовок 1"/>
          <p:cNvSpPr>
            <a:spLocks noGrp="1"/>
          </p:cNvSpPr>
          <p:nvPr>
            <p:ph type="title"/>
          </p:nvPr>
        </p:nvSpPr>
        <p:spPr>
          <a:xfrm>
            <a:off x="396875" y="260350"/>
            <a:ext cx="8229600" cy="11430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Необходимо представить подтверждения на следующие случаи смерти:</a:t>
            </a:r>
          </a:p>
        </p:txBody>
      </p:sp>
      <p:sp>
        <p:nvSpPr>
          <p:cNvPr id="43011" name="Содержимое 2"/>
          <p:cNvSpPr>
            <a:spLocks noGrp="1"/>
          </p:cNvSpPr>
          <p:nvPr>
            <p:ph idx="1"/>
          </p:nvPr>
        </p:nvSpPr>
        <p:spPr>
          <a:xfrm>
            <a:off x="396875" y="1268413"/>
            <a:ext cx="8229600" cy="4897437"/>
          </a:xfrm>
        </p:spPr>
        <p:txBody>
          <a:bodyPr/>
          <a:lstStyle/>
          <a:p>
            <a:r>
              <a:rPr lang="ru-RU" altLang="ru-RU" sz="2000" b="1" smtClean="0">
                <a:solidFill>
                  <a:srgbClr val="0C0472"/>
                </a:solidFill>
              </a:rPr>
              <a:t>Сепсис (А40-41, строка 2.4)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Анемии (</a:t>
            </a:r>
            <a:r>
              <a:rPr lang="en-US" altLang="ru-RU" sz="2000" b="1" smtClean="0">
                <a:solidFill>
                  <a:srgbClr val="0C0472"/>
                </a:solidFill>
              </a:rPr>
              <a:t>D50-D64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4.1)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Отдельные нарушения, вовлекающие иммунный механизм (</a:t>
            </a:r>
            <a:r>
              <a:rPr lang="en-US" altLang="ru-RU" sz="2000" b="1" smtClean="0">
                <a:solidFill>
                  <a:srgbClr val="0C0472"/>
                </a:solidFill>
              </a:rPr>
              <a:t>D80-D89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4.3)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Ожирение (Е66, строка 5.11)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Острая ревматическая лихорадка (</a:t>
            </a:r>
            <a:r>
              <a:rPr lang="en-US" altLang="ru-RU" sz="2000" b="1" smtClean="0">
                <a:solidFill>
                  <a:srgbClr val="0C0472"/>
                </a:solidFill>
              </a:rPr>
              <a:t>I00-I02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10.1) – для детей до 1 года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Хронические ревматические болезни сердца (</a:t>
            </a:r>
            <a:r>
              <a:rPr lang="en-US" altLang="ru-RU" sz="2000" b="1" smtClean="0">
                <a:solidFill>
                  <a:srgbClr val="0C0472"/>
                </a:solidFill>
              </a:rPr>
              <a:t>I05-I09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10.2) </a:t>
            </a:r>
            <a:r>
              <a:rPr lang="en-US" altLang="ru-RU" sz="2000" b="1" smtClean="0">
                <a:solidFill>
                  <a:srgbClr val="0C0472"/>
                </a:solidFill>
              </a:rPr>
              <a:t>-</a:t>
            </a:r>
            <a:r>
              <a:rPr lang="ru-RU" altLang="ru-RU" sz="2000" b="1" smtClean="0">
                <a:solidFill>
                  <a:srgbClr val="0C0472"/>
                </a:solidFill>
              </a:rPr>
              <a:t> для детей до 1 года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Грипп (</a:t>
            </a:r>
            <a:r>
              <a:rPr lang="en-US" altLang="ru-RU" sz="2000" b="1" smtClean="0">
                <a:solidFill>
                  <a:srgbClr val="0C0472"/>
                </a:solidFill>
              </a:rPr>
              <a:t>J09-J11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11.2 )– для детей 0-17 лет</a:t>
            </a:r>
          </a:p>
          <a:p>
            <a:pPr>
              <a:buSzPts val="2400"/>
            </a:pPr>
            <a:r>
              <a:rPr lang="ru-RU" altLang="ru-RU" sz="2000" b="1" smtClean="0">
                <a:solidFill>
                  <a:srgbClr val="0C0472"/>
                </a:solidFill>
              </a:rPr>
              <a:t>Острые респираторные  инфекции верхних дыхательных путей (</a:t>
            </a:r>
            <a:r>
              <a:rPr lang="en-US" altLang="ru-RU" sz="2000" b="1" smtClean="0">
                <a:solidFill>
                  <a:srgbClr val="0C0472"/>
                </a:solidFill>
              </a:rPr>
              <a:t>J00-J06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11.1)</a:t>
            </a:r>
          </a:p>
          <a:p>
            <a:endParaRPr lang="ru-RU" altLang="ru-RU" sz="2000" b="1" smtClean="0">
              <a:solidFill>
                <a:srgbClr val="0C0472"/>
              </a:solidFill>
            </a:endParaRPr>
          </a:p>
          <a:p>
            <a:endParaRPr lang="ru-RU" altLang="ru-RU" sz="2000" b="1" smtClean="0">
              <a:solidFill>
                <a:srgbClr val="0C0472"/>
              </a:solidFill>
            </a:endParaRPr>
          </a:p>
          <a:p>
            <a:endParaRPr lang="ru-RU" altLang="ru-RU" smtClean="0"/>
          </a:p>
          <a:p>
            <a:endParaRPr lang="ru-RU" altLang="ru-RU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Заголовок 1"/>
          <p:cNvSpPr>
            <a:spLocks noGrp="1"/>
          </p:cNvSpPr>
          <p:nvPr>
            <p:ph type="title"/>
          </p:nvPr>
        </p:nvSpPr>
        <p:spPr>
          <a:xfrm>
            <a:off x="457200" y="260350"/>
            <a:ext cx="8229600" cy="11430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Необходимо представить подтверждения на следующие случаи смерти (продолжение):</a:t>
            </a:r>
          </a:p>
        </p:txBody>
      </p:sp>
      <p:sp>
        <p:nvSpPr>
          <p:cNvPr id="44035" name="Содержимое 2"/>
          <p:cNvSpPr>
            <a:spLocks noGrp="1"/>
          </p:cNvSpPr>
          <p:nvPr>
            <p:ph idx="1"/>
          </p:nvPr>
        </p:nvSpPr>
        <p:spPr>
          <a:xfrm>
            <a:off x="457200" y="1400175"/>
            <a:ext cx="8229600" cy="4525963"/>
          </a:xfrm>
        </p:spPr>
        <p:txBody>
          <a:bodyPr/>
          <a:lstStyle/>
          <a:p>
            <a:r>
              <a:rPr lang="ru-RU" altLang="ru-RU" sz="2000" b="1" smtClean="0">
                <a:solidFill>
                  <a:srgbClr val="0C0472"/>
                </a:solidFill>
              </a:rPr>
              <a:t>Язва желудка и двенадцатиперстной кишки (К25-К26, строка 12.1) – для детей 0-17 лет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Гастрит и дуоденит (К29, строка 12.2) – для взрослых 18 лет и старше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Системные поражения соединительной ткани (М30-М35, строка 14.2)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Все случаи смерти женщин (от внематочной беременности, аборта, беременных, рожениц и родильниц) (О00-О99, строка 16.0)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Туберкулез органов дыхания (А15-А16, строка 2.2) – для детей 0 - 17 лет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Сосудистые миелопатии (</a:t>
            </a:r>
            <a:r>
              <a:rPr lang="en-US" altLang="ru-RU" sz="2000" b="1" smtClean="0">
                <a:solidFill>
                  <a:srgbClr val="0C0472"/>
                </a:solidFill>
              </a:rPr>
              <a:t>G95</a:t>
            </a:r>
            <a:r>
              <a:rPr lang="ru-RU" altLang="ru-RU" sz="2000" b="1" smtClean="0">
                <a:solidFill>
                  <a:srgbClr val="0C0472"/>
                </a:solidFill>
              </a:rPr>
              <a:t>.</a:t>
            </a:r>
            <a:r>
              <a:rPr lang="en-US" altLang="ru-RU" sz="2000" b="1" smtClean="0">
                <a:solidFill>
                  <a:srgbClr val="0C0472"/>
                </a:solidFill>
              </a:rPr>
              <a:t>1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7.11)</a:t>
            </a: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Хронический отит </a:t>
            </a:r>
            <a:r>
              <a:rPr lang="en-US" altLang="ru-RU" sz="2000" b="1" smtClean="0">
                <a:solidFill>
                  <a:srgbClr val="0C0472"/>
                </a:solidFill>
              </a:rPr>
              <a:t>(H66.2-4, H66.1-3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9.1.2</a:t>
            </a:r>
            <a:r>
              <a:rPr lang="en-US" altLang="ru-RU" sz="2000" b="1" smtClean="0">
                <a:solidFill>
                  <a:srgbClr val="0C0472"/>
                </a:solidFill>
              </a:rPr>
              <a:t>)</a:t>
            </a:r>
            <a:endParaRPr lang="ru-RU" altLang="ru-RU" sz="2000" b="1" smtClean="0">
              <a:solidFill>
                <a:srgbClr val="0C0472"/>
              </a:solidFill>
            </a:endParaRPr>
          </a:p>
          <a:p>
            <a:r>
              <a:rPr lang="ru-RU" altLang="ru-RU" sz="2000" b="1" smtClean="0">
                <a:solidFill>
                  <a:srgbClr val="0C0472"/>
                </a:solidFill>
              </a:rPr>
              <a:t>Геморрой</a:t>
            </a:r>
            <a:r>
              <a:rPr lang="en-US" altLang="ru-RU" sz="2000" b="1" smtClean="0">
                <a:solidFill>
                  <a:srgbClr val="0C0472"/>
                </a:solidFill>
              </a:rPr>
              <a:t> (K64</a:t>
            </a:r>
            <a:r>
              <a:rPr lang="ru-RU" altLang="ru-RU" sz="2000" b="1" smtClean="0">
                <a:solidFill>
                  <a:srgbClr val="0C0472"/>
                </a:solidFill>
              </a:rPr>
              <a:t>, строка 12.6)</a:t>
            </a:r>
          </a:p>
          <a:p>
            <a:endParaRPr lang="ru-RU" altLang="ru-RU" sz="2400" smtClean="0"/>
          </a:p>
          <a:p>
            <a:endParaRPr lang="ru-RU" altLang="ru-RU" sz="24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altLang="ru-RU" b="1" smtClean="0">
                <a:solidFill>
                  <a:srgbClr val="FF0000"/>
                </a:solidFill>
                <a:latin typeface="Arial" charset="0"/>
              </a:rPr>
              <a:t>Каждый случай летального исхода при этих состояниях должен быть подтвержден письменной копией посмертного заключительного диагноза при сдаче годового отчета с указанием кода МКБ о первоначальной причине смерти</a:t>
            </a:r>
          </a:p>
          <a:p>
            <a:endParaRPr lang="ru-RU" altLang="ru-RU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Заголовок 1"/>
          <p:cNvSpPr>
            <a:spLocks noGrp="1"/>
          </p:cNvSpPr>
          <p:nvPr>
            <p:ph type="title"/>
          </p:nvPr>
        </p:nvSpPr>
        <p:spPr>
          <a:xfrm>
            <a:off x="476250" y="260350"/>
            <a:ext cx="8229600" cy="11430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Особенности кодирования причин смерти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xmlns="" id="{8EEB2ED8-27A7-4CE1-92BC-02DD78DFBB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57338"/>
            <a:ext cx="8229600" cy="4525962"/>
          </a:xfrm>
        </p:spPr>
        <p:txBody>
          <a:bodyPr/>
          <a:lstStyle/>
          <a:p>
            <a:pPr>
              <a:buFont typeface="Arial" panose="020B0604020202020204" pitchFamily="34" charset="0"/>
              <a:buChar char="•"/>
              <a:defRPr/>
            </a:pPr>
            <a:r>
              <a:rPr lang="ru-RU" altLang="ru-RU" sz="2800" b="1" dirty="0">
                <a:solidFill>
                  <a:srgbClr val="0C0472"/>
                </a:solidFill>
              </a:rPr>
              <a:t>Психические расстройства и расстройства поведения (</a:t>
            </a:r>
            <a:r>
              <a:rPr lang="en-US" altLang="ru-RU" sz="2800" b="1" dirty="0">
                <a:solidFill>
                  <a:srgbClr val="0C0472"/>
                </a:solidFill>
              </a:rPr>
              <a:t>F01-F</a:t>
            </a:r>
            <a:r>
              <a:rPr lang="ru-RU" altLang="ru-RU" sz="2800" b="1" dirty="0">
                <a:solidFill>
                  <a:srgbClr val="0C0472"/>
                </a:solidFill>
              </a:rPr>
              <a:t>9</a:t>
            </a:r>
            <a:r>
              <a:rPr lang="en-US" altLang="ru-RU" sz="2800" b="1" dirty="0">
                <a:solidFill>
                  <a:srgbClr val="0C0472"/>
                </a:solidFill>
              </a:rPr>
              <a:t>9</a:t>
            </a:r>
            <a:r>
              <a:rPr lang="ru-RU" altLang="ru-RU" sz="2800" b="1" dirty="0">
                <a:solidFill>
                  <a:srgbClr val="0C0472"/>
                </a:solidFill>
              </a:rPr>
              <a:t>, строка 6.0) – данные рубрики не используются для кодирования причины смерти, если известно первоначальное соматическое состояние</a:t>
            </a:r>
          </a:p>
          <a:p>
            <a:pPr marL="0" indent="0">
              <a:buFont typeface="Arial" panose="020B0604020202020204" pitchFamily="34" charset="0"/>
              <a:buNone/>
              <a:defRPr/>
            </a:pPr>
            <a:r>
              <a:rPr lang="ru-RU" altLang="ru-RU" sz="2800" b="1" dirty="0">
                <a:solidFill>
                  <a:srgbClr val="0C0472"/>
                </a:solidFill>
              </a:rPr>
              <a:t>В исключительных случаях, если психиатр настаивает на данной причине смерти, необходимо заключение психиатра с обоснованием.</a:t>
            </a:r>
          </a:p>
          <a:p>
            <a:pPr>
              <a:buFont typeface="Arial" panose="020B0604020202020204" pitchFamily="34" charset="0"/>
              <a:buChar char="•"/>
              <a:defRPr/>
            </a:pPr>
            <a:endParaRPr lang="ru-RU" altLang="ru-RU" sz="2800" b="1" dirty="0">
              <a:solidFill>
                <a:srgbClr val="0C0472"/>
              </a:solidFill>
            </a:endParaRPr>
          </a:p>
          <a:p>
            <a:pPr>
              <a:buFont typeface="Arial" panose="020B0604020202020204" pitchFamily="34" charset="0"/>
              <a:buChar char="•"/>
              <a:defRPr/>
            </a:pPr>
            <a:endParaRPr lang="ru-RU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Заголовок 1"/>
          <p:cNvSpPr>
            <a:spLocks noGrp="1"/>
          </p:cNvSpPr>
          <p:nvPr>
            <p:ph type="title"/>
          </p:nvPr>
        </p:nvSpPr>
        <p:spPr>
          <a:xfrm>
            <a:off x="476250" y="260350"/>
            <a:ext cx="8229600" cy="11430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ru-RU" altLang="ru-RU" sz="2400" b="1" smtClean="0">
                <a:solidFill>
                  <a:srgbClr val="660033"/>
                </a:solidFill>
                <a:latin typeface="Arial" charset="0"/>
                <a:cs typeface="Arial" charset="0"/>
              </a:rPr>
              <a:t>Особенности кодирования причин смерти</a:t>
            </a:r>
          </a:p>
        </p:txBody>
      </p:sp>
      <p:sp>
        <p:nvSpPr>
          <p:cNvPr id="47107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altLang="ru-RU" sz="2800" b="1" smtClean="0">
                <a:solidFill>
                  <a:srgbClr val="0C0472"/>
                </a:solidFill>
              </a:rPr>
              <a:t>Ожирение (Е66, строка 5.11) – не используется для кодирования причины смерти, допускается использовать рубрику Е68 – последствия избыточности питания</a:t>
            </a:r>
          </a:p>
          <a:p>
            <a:endParaRPr lang="ru-RU" altLang="ru-RU" sz="2800" b="1" smtClean="0">
              <a:solidFill>
                <a:srgbClr val="0C0472"/>
              </a:solidFill>
            </a:endParaRPr>
          </a:p>
          <a:p>
            <a:endParaRPr lang="ru-RU" altLang="ru-RU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Заголовок 1"/>
          <p:cNvSpPr>
            <a:spLocks noGrp="1"/>
          </p:cNvSpPr>
          <p:nvPr>
            <p:ph type="title"/>
          </p:nvPr>
        </p:nvSpPr>
        <p:spPr>
          <a:xfrm>
            <a:off x="457200" y="476250"/>
            <a:ext cx="8229600" cy="1143000"/>
          </a:xfrm>
        </p:spPr>
        <p:txBody>
          <a:bodyPr/>
          <a:lstStyle/>
          <a:p>
            <a:r>
              <a:rPr lang="ru-RU" altLang="ru-RU" sz="2800" b="1" smtClean="0">
                <a:solidFill>
                  <a:srgbClr val="75213F"/>
                </a:solidFill>
              </a:rPr>
              <a:t>Симптомы, признаки и отклонения от нормы, выявленные при клинических и лабораторных исследованиях, не классифицированные в других рубриках</a:t>
            </a:r>
          </a:p>
        </p:txBody>
      </p:sp>
      <p:sp>
        <p:nvSpPr>
          <p:cNvPr id="48131" name="Прямоугольник 3"/>
          <p:cNvSpPr>
            <a:spLocks noChangeArrowheads="1"/>
          </p:cNvSpPr>
          <p:nvPr/>
        </p:nvSpPr>
        <p:spPr bwMode="auto">
          <a:xfrm>
            <a:off x="755650" y="1989138"/>
            <a:ext cx="7848600" cy="397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r>
              <a:rPr lang="ru-RU" altLang="ru-RU" b="1">
                <a:solidFill>
                  <a:srgbClr val="003300"/>
                </a:solidFill>
              </a:rPr>
              <a:t>Пациенты с симптомами заболевания госпитализируются для уточнения диагноза. </a:t>
            </a:r>
            <a:br>
              <a:rPr lang="ru-RU" altLang="ru-RU" b="1">
                <a:solidFill>
                  <a:srgbClr val="003300"/>
                </a:solidFill>
              </a:rPr>
            </a:br>
            <a:r>
              <a:rPr lang="ru-RU" altLang="ru-RU" b="1">
                <a:solidFill>
                  <a:srgbClr val="000099"/>
                </a:solidFill>
              </a:rPr>
              <a:t>Если диагноз заболевания не уточнен, эти случаи госпитализации следует рассматривать как обследование и должны регистрироваться в строке 21.0 «Факторы, влияющие на состояние здоровья и обращения в учреждения здравоохранения». </a:t>
            </a:r>
          </a:p>
          <a:p>
            <a:r>
              <a:rPr lang="ru-RU" altLang="ru-RU" b="1">
                <a:solidFill>
                  <a:srgbClr val="000099"/>
                </a:solidFill>
              </a:rPr>
              <a:t>Все случаи выписки с основным диагнозом Симптомы должны быть представлены в виде списка симптомов с кодами МКБ-10 и их количества</a:t>
            </a:r>
          </a:p>
          <a:p>
            <a:r>
              <a:rPr lang="ru-RU" altLang="ru-RU" b="1"/>
              <a:t>Каждый случай летального исхода по классу 18 МКБ-10 </a:t>
            </a:r>
            <a:r>
              <a:rPr lang="ru-RU" altLang="ru-RU" b="1">
                <a:solidFill>
                  <a:srgbClr val="CC0000"/>
                </a:solidFill>
              </a:rPr>
              <a:t>(симптомы)</a:t>
            </a:r>
            <a:r>
              <a:rPr lang="ru-RU" altLang="ru-RU" b="1"/>
              <a:t> должен быть подтвержден письменной копией посмертного заключительного диагноза при сдаче годового отчета с указанием кода первоначальной причины смерти </a:t>
            </a:r>
            <a:endParaRPr lang="ru-RU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Заголовок 1"/>
          <p:cNvSpPr>
            <a:spLocks noGrp="1"/>
          </p:cNvSpPr>
          <p:nvPr>
            <p:ph type="title"/>
          </p:nvPr>
        </p:nvSpPr>
        <p:spPr>
          <a:xfrm>
            <a:off x="457200" y="476250"/>
            <a:ext cx="8229600" cy="1143000"/>
          </a:xfrm>
        </p:spPr>
        <p:txBody>
          <a:bodyPr/>
          <a:lstStyle/>
          <a:p>
            <a:r>
              <a:rPr lang="ru-RU" altLang="ru-RU" sz="2800" b="1" smtClean="0">
                <a:solidFill>
                  <a:srgbClr val="75213F"/>
                </a:solidFill>
              </a:rPr>
              <a:t>Симптомы, признаки и отклонения от нормы, выявленные при клинических и лабораторных исследованиях, не классифицированные в других рубриках</a:t>
            </a:r>
          </a:p>
        </p:txBody>
      </p:sp>
      <p:sp>
        <p:nvSpPr>
          <p:cNvPr id="49155" name="TextBox 2"/>
          <p:cNvSpPr txBox="1">
            <a:spLocks noChangeArrowheads="1"/>
          </p:cNvSpPr>
          <p:nvPr/>
        </p:nvSpPr>
        <p:spPr bwMode="auto">
          <a:xfrm>
            <a:off x="971550" y="2636838"/>
            <a:ext cx="74104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r>
              <a:rPr lang="ru-RU" altLang="ru-RU" b="1">
                <a:solidFill>
                  <a:srgbClr val="0C0472"/>
                </a:solidFill>
              </a:rPr>
              <a:t>Как первоначальная причина смерти допускаются рубрики: </a:t>
            </a:r>
          </a:p>
          <a:p>
            <a:r>
              <a:rPr lang="en-US" altLang="ru-RU" b="1">
                <a:solidFill>
                  <a:srgbClr val="0C0472"/>
                </a:solidFill>
              </a:rPr>
              <a:t>R95 </a:t>
            </a:r>
            <a:r>
              <a:rPr lang="ru-RU" altLang="ru-RU" b="1">
                <a:solidFill>
                  <a:srgbClr val="0C0472"/>
                </a:solidFill>
              </a:rPr>
              <a:t>– внезапная смерть грудного ребенка</a:t>
            </a:r>
          </a:p>
          <a:p>
            <a:r>
              <a:rPr lang="en-US" altLang="ru-RU" b="1">
                <a:solidFill>
                  <a:srgbClr val="0C0472"/>
                </a:solidFill>
              </a:rPr>
              <a:t>R54 – </a:t>
            </a:r>
            <a:r>
              <a:rPr lang="ru-RU" altLang="ru-RU" b="1">
                <a:solidFill>
                  <a:srgbClr val="0C0472"/>
                </a:solidFill>
              </a:rPr>
              <a:t>старость (при соблюдении определенных </a:t>
            </a:r>
          </a:p>
          <a:p>
            <a:r>
              <a:rPr lang="ru-RU" altLang="ru-RU" b="1">
                <a:solidFill>
                  <a:srgbClr val="0C0472"/>
                </a:solidFill>
              </a:rPr>
              <a:t>условий)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658" name="Group 82">
            <a:extLst>
              <a:ext uri="{FF2B5EF4-FFF2-40B4-BE49-F238E27FC236}">
                <a16:creationId xmlns:a16="http://schemas.microsoft.com/office/drawing/2014/main" xmlns="" id="{63CCF0F5-7881-4AFF-BB3B-D8F0AC8153ED}"/>
              </a:ext>
            </a:extLst>
          </p:cNvPr>
          <p:cNvGraphicFramePr>
            <a:graphicFrameLocks noGrp="1"/>
          </p:cNvGraphicFramePr>
          <p:nvPr/>
        </p:nvGraphicFramePr>
        <p:xfrm>
          <a:off x="239713" y="1042988"/>
          <a:ext cx="8628062" cy="4124325"/>
        </p:xfrm>
        <a:graphic>
          <a:graphicData uri="http://schemas.openxmlformats.org/drawingml/2006/table">
            <a:tbl>
              <a:tblPr/>
              <a:tblGrid>
                <a:gridCol w="199117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3661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3277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08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98317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31548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Причины смерти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Российская Федерация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ru-RU" altLang="ru-RU" sz="1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Times New Roman" pitchFamily="18" charset="0"/>
                      </a:endParaRPr>
                    </a:p>
                  </a:txBody>
                  <a:tcPr marL="91357" marR="91357" marT="45679" marB="4567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ru-RU" altLang="ru-RU" sz="18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Times New Roman" pitchFamily="18" charset="0"/>
                      </a:endParaRPr>
                    </a:p>
                  </a:txBody>
                  <a:tcPr marL="91357" marR="91357" marT="45679" marB="4567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ru-RU" altLang="ru-RU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1354" marR="91354" marT="45659" marB="4565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ЕС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58500">
                <a:tc vMerge="1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endParaRPr kumimoji="0" lang="ru-RU" altLang="ru-RU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7" marR="91357" marT="45662" marB="4566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2006 г.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2012 г.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2015 г.</a:t>
                      </a:r>
                      <a:endParaRPr kumimoji="0" lang="ru-RU" altLang="ru-RU" sz="15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7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5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2016 г.</a:t>
                      </a:r>
                      <a:endParaRPr lang="ru-RU" sz="9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7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5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2017 г.</a:t>
                      </a:r>
                      <a:endParaRPr lang="ru-RU" sz="9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2016 г.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5612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Болезни системы кровообращения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56,9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55,4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48,7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47,8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47,3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22-38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2845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Новообразования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13,2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15,3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15,2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15,8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16,1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25-33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4823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Внешние причины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13,1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10,2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9,3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8,9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8,4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5-8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2196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Симптомы, признаки и отклонения...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4,3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5,7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7,8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7,6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7,0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0,5-1,5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2196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Болезни органов пищеварения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4,1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4,7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5,3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5,2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5,1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3-6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2296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Болезни органов дыхания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3,8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3,7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4,0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3,7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3,4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7-11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30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Болезни нервной системы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0,7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1,0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3,1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4,4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5,6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5-9*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42196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Инфекционные и паразитарные болезни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1,6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1,7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6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60000"/>
                        <a:buFont typeface="Wingdings" pitchFamily="2" charset="2"/>
                        <a:defRPr sz="2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0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1,8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1,9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1,9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1-2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421967">
                <a:tc>
                  <a:txBody>
                    <a:bodyPr/>
                    <a:lstStyle/>
                    <a:p>
                      <a:pPr algn="l"/>
                      <a:r>
                        <a:rPr lang="ru-RU" sz="11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Болезни эндокринной системы,…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0,5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0,6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1,5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1,8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2,2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2-5</a:t>
                      </a:r>
                    </a:p>
                  </a:txBody>
                  <a:tcPr marL="91351" marR="91351" marT="42152" marB="4215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  <p:sp>
        <p:nvSpPr>
          <p:cNvPr id="50271" name="Text Box 76"/>
          <p:cNvSpPr txBox="1">
            <a:spLocks noChangeArrowheads="1"/>
          </p:cNvSpPr>
          <p:nvPr/>
        </p:nvSpPr>
        <p:spPr bwMode="auto">
          <a:xfrm>
            <a:off x="250825" y="5622925"/>
            <a:ext cx="86645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000" b="1" i="1">
                <a:latin typeface="Times New Roman" pitchFamily="18" charset="0"/>
                <a:cs typeface="Times New Roman" pitchFamily="18" charset="0"/>
              </a:rPr>
              <a:t>Из доклада Е.П. Какориной «Актуальные вопросы здравоохранения». Материалы совещания «Информационное обеспечение медицинской статистики», Москва, 12.10.2018</a:t>
            </a:r>
          </a:p>
        </p:txBody>
      </p:sp>
      <p:sp>
        <p:nvSpPr>
          <p:cNvPr id="11351" name="TextBox 7">
            <a:extLst>
              <a:ext uri="{FF2B5EF4-FFF2-40B4-BE49-F238E27FC236}">
                <a16:creationId xmlns:a16="http://schemas.microsoft.com/office/drawing/2014/main" xmlns="" id="{F5386FE6-8AB1-4E1D-8D0B-46C31B4B8B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713" y="5372100"/>
            <a:ext cx="5105400" cy="24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ru-RU" altLang="ru-RU" sz="1015" i="1" dirty="0">
                <a:latin typeface="Times New Roman" pitchFamily="18" charset="0"/>
                <a:cs typeface="Times New Roman" pitchFamily="18" charset="0"/>
              </a:rPr>
              <a:t>*- болезни нервной системы и психические расстройства (Российская Федерации – 6,6)</a:t>
            </a:r>
          </a:p>
        </p:txBody>
      </p:sp>
      <p:sp>
        <p:nvSpPr>
          <p:cNvPr id="50273" name="Номер слайда 2"/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7010400" y="6149975"/>
            <a:ext cx="2133600" cy="3365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179BCBD-810D-43B0-97CA-602480D2B455}" type="slidenum">
              <a:rPr lang="ru-RU" altLang="ru-RU" sz="1200">
                <a:solidFill>
                  <a:srgbClr val="898989"/>
                </a:solidFill>
              </a:rPr>
              <a:pPr>
                <a:spcBef>
                  <a:spcPct val="0"/>
                </a:spcBef>
                <a:buFontTx/>
                <a:buNone/>
              </a:pPr>
              <a:t>45</a:t>
            </a:fld>
            <a:endParaRPr lang="ru-RU" altLang="ru-RU" sz="1200">
              <a:solidFill>
                <a:srgbClr val="898989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xmlns="" id="{1FE7BC6A-BEEB-4A63-86B3-336D3BC16301}"/>
              </a:ext>
            </a:extLst>
          </p:cNvPr>
          <p:cNvSpPr txBox="1"/>
          <p:nvPr/>
        </p:nvSpPr>
        <p:spPr>
          <a:xfrm>
            <a:off x="1914525" y="263525"/>
            <a:ext cx="7048500" cy="4905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292" b="1" dirty="0">
                <a:solidFill>
                  <a:srgbClr val="262626"/>
                </a:solidFill>
                <a:latin typeface="Georgia" pitchFamily="18" charset="0"/>
                <a:cs typeface="Tahoma" pitchFamily="34" charset="0"/>
              </a:rPr>
              <a:t>Основные причины смерти населения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292" b="1" dirty="0">
                <a:solidFill>
                  <a:srgbClr val="262626"/>
                </a:solidFill>
                <a:latin typeface="Georgia" pitchFamily="18" charset="0"/>
                <a:cs typeface="Tahoma" pitchFamily="34" charset="0"/>
              </a:rPr>
              <a:t> (в % к общему числу умерших)</a:t>
            </a:r>
          </a:p>
        </p:txBody>
      </p:sp>
      <p:pic>
        <p:nvPicPr>
          <p:cNvPr id="50275" name="Picture 1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63525"/>
            <a:ext cx="1838325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Прямая соединительная линия 9">
            <a:extLst>
              <a:ext uri="{FF2B5EF4-FFF2-40B4-BE49-F238E27FC236}">
                <a16:creationId xmlns:a16="http://schemas.microsoft.com/office/drawing/2014/main" xmlns="" id="{ACBBB841-8C47-410A-ACEE-B77D99642991}"/>
              </a:ext>
            </a:extLst>
          </p:cNvPr>
          <p:cNvCxnSpPr/>
          <p:nvPr/>
        </p:nvCxnSpPr>
        <p:spPr>
          <a:xfrm>
            <a:off x="1857375" y="746125"/>
            <a:ext cx="6797675" cy="0"/>
          </a:xfrm>
          <a:prstGeom prst="line">
            <a:avLst/>
          </a:prstGeom>
          <a:ln w="57150">
            <a:solidFill>
              <a:srgbClr val="BC300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Прямая соединительная линия 15">
            <a:extLst>
              <a:ext uri="{FF2B5EF4-FFF2-40B4-BE49-F238E27FC236}">
                <a16:creationId xmlns:a16="http://schemas.microsoft.com/office/drawing/2014/main" xmlns="" id="{34EDB3C0-25B8-4DDC-A863-8F72DC558763}"/>
              </a:ext>
            </a:extLst>
          </p:cNvPr>
          <p:cNvCxnSpPr/>
          <p:nvPr/>
        </p:nvCxnSpPr>
        <p:spPr>
          <a:xfrm>
            <a:off x="8655050" y="746125"/>
            <a:ext cx="457200" cy="0"/>
          </a:xfrm>
          <a:prstGeom prst="line">
            <a:avLst/>
          </a:prstGeom>
          <a:ln w="57150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2">
            <a:extLst>
              <a:ext uri="{FF2B5EF4-FFF2-40B4-BE49-F238E27FC236}">
                <a16:creationId xmlns:a16="http://schemas.microsoft.com/office/drawing/2014/main" xmlns="" id="{F2450C86-3791-48C9-9C0F-7379B0CB398E}"/>
              </a:ext>
            </a:extLst>
          </p:cNvPr>
          <p:cNvGrpSpPr/>
          <p:nvPr/>
        </p:nvGrpSpPr>
        <p:grpSpPr>
          <a:xfrm>
            <a:off x="574976" y="1374148"/>
            <a:ext cx="8017862" cy="3788729"/>
            <a:chOff x="815678" y="1702354"/>
            <a:chExt cx="8017862" cy="3456383"/>
          </a:xfrm>
          <a:solidFill>
            <a:srgbClr val="CCFFFF"/>
          </a:solidFill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</p:grpSpPr>
        <p:sp>
          <p:nvSpPr>
            <p:cNvPr id="8" name="Полилиния 7">
              <a:extLst>
                <a:ext uri="{FF2B5EF4-FFF2-40B4-BE49-F238E27FC236}">
                  <a16:creationId xmlns:a16="http://schemas.microsoft.com/office/drawing/2014/main" xmlns="" id="{5EB0A33F-53B6-41C0-87ED-E4B06E2FB07B}"/>
                </a:ext>
              </a:extLst>
            </p:cNvPr>
            <p:cNvSpPr/>
            <p:nvPr/>
          </p:nvSpPr>
          <p:spPr>
            <a:xfrm>
              <a:off x="815678" y="2134402"/>
              <a:ext cx="2434702" cy="2486044"/>
            </a:xfrm>
            <a:custGeom>
              <a:avLst/>
              <a:gdLst>
                <a:gd name="connsiteX0" fmla="*/ 0 w 1978375"/>
                <a:gd name="connsiteY0" fmla="*/ 197838 h 2091770"/>
                <a:gd name="connsiteX1" fmla="*/ 197838 w 1978375"/>
                <a:gd name="connsiteY1" fmla="*/ 0 h 2091770"/>
                <a:gd name="connsiteX2" fmla="*/ 1780538 w 1978375"/>
                <a:gd name="connsiteY2" fmla="*/ 0 h 2091770"/>
                <a:gd name="connsiteX3" fmla="*/ 1978376 w 1978375"/>
                <a:gd name="connsiteY3" fmla="*/ 197838 h 2091770"/>
                <a:gd name="connsiteX4" fmla="*/ 1978375 w 1978375"/>
                <a:gd name="connsiteY4" fmla="*/ 1893933 h 2091770"/>
                <a:gd name="connsiteX5" fmla="*/ 1780537 w 1978375"/>
                <a:gd name="connsiteY5" fmla="*/ 2091771 h 2091770"/>
                <a:gd name="connsiteX6" fmla="*/ 197838 w 1978375"/>
                <a:gd name="connsiteY6" fmla="*/ 2091770 h 2091770"/>
                <a:gd name="connsiteX7" fmla="*/ 0 w 1978375"/>
                <a:gd name="connsiteY7" fmla="*/ 1893932 h 2091770"/>
                <a:gd name="connsiteX8" fmla="*/ 0 w 1978375"/>
                <a:gd name="connsiteY8" fmla="*/ 197838 h 2091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78375" h="2091770">
                  <a:moveTo>
                    <a:pt x="0" y="197838"/>
                  </a:moveTo>
                  <a:cubicBezTo>
                    <a:pt x="0" y="88575"/>
                    <a:pt x="88575" y="0"/>
                    <a:pt x="197838" y="0"/>
                  </a:cubicBezTo>
                  <a:lnTo>
                    <a:pt x="1780538" y="0"/>
                  </a:lnTo>
                  <a:cubicBezTo>
                    <a:pt x="1889801" y="0"/>
                    <a:pt x="1978376" y="88575"/>
                    <a:pt x="1978376" y="197838"/>
                  </a:cubicBezTo>
                  <a:cubicBezTo>
                    <a:pt x="1978376" y="763203"/>
                    <a:pt x="1978375" y="1328568"/>
                    <a:pt x="1978375" y="1893933"/>
                  </a:cubicBezTo>
                  <a:cubicBezTo>
                    <a:pt x="1978375" y="2003196"/>
                    <a:pt x="1889800" y="2091771"/>
                    <a:pt x="1780537" y="2091771"/>
                  </a:cubicBezTo>
                  <a:lnTo>
                    <a:pt x="197838" y="2091770"/>
                  </a:lnTo>
                  <a:cubicBezTo>
                    <a:pt x="88575" y="2091770"/>
                    <a:pt x="0" y="2003195"/>
                    <a:pt x="0" y="1893932"/>
                  </a:cubicBezTo>
                  <a:lnTo>
                    <a:pt x="0" y="19783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109758" tIns="109758" rIns="109758" bIns="109758" spcCol="1270" anchor="ctr"/>
            <a:lstStyle/>
            <a:p>
              <a:pPr algn="ctr" defTabSz="656509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ru-RU" sz="1477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В качестве </a:t>
              </a:r>
              <a:r>
                <a:rPr lang="ru-RU" sz="1477" b="1" u="sng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первоначальной причины смерти </a:t>
              </a:r>
              <a:r>
                <a:rPr lang="ru-RU" sz="1477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не выбираются </a:t>
              </a:r>
              <a:r>
                <a:rPr lang="ru-RU" sz="1477" b="1" u="sng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состояния из класса симптомов  </a:t>
              </a:r>
              <a:r>
                <a:rPr lang="ru-RU" sz="1477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(18 класс МКБ-10): </a:t>
              </a:r>
              <a:r>
                <a:rPr lang="en-US" sz="1477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R00-R53, R55-R94</a:t>
              </a:r>
              <a:endParaRPr lang="ru-RU" sz="1477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Полилиния 9">
              <a:extLst>
                <a:ext uri="{FF2B5EF4-FFF2-40B4-BE49-F238E27FC236}">
                  <a16:creationId xmlns:a16="http://schemas.microsoft.com/office/drawing/2014/main" xmlns="" id="{1A9D446D-7537-44E0-B664-763A5BBA5FCA}"/>
                </a:ext>
              </a:extLst>
            </p:cNvPr>
            <p:cNvSpPr/>
            <p:nvPr/>
          </p:nvSpPr>
          <p:spPr>
            <a:xfrm>
              <a:off x="6204640" y="1702354"/>
              <a:ext cx="2628900" cy="3456383"/>
            </a:xfrm>
            <a:custGeom>
              <a:avLst/>
              <a:gdLst>
                <a:gd name="connsiteX0" fmla="*/ 0 w 2924035"/>
                <a:gd name="connsiteY0" fmla="*/ 176706 h 1767064"/>
                <a:gd name="connsiteX1" fmla="*/ 176706 w 2924035"/>
                <a:gd name="connsiteY1" fmla="*/ 0 h 1767064"/>
                <a:gd name="connsiteX2" fmla="*/ 2747329 w 2924035"/>
                <a:gd name="connsiteY2" fmla="*/ 0 h 1767064"/>
                <a:gd name="connsiteX3" fmla="*/ 2924035 w 2924035"/>
                <a:gd name="connsiteY3" fmla="*/ 176706 h 1767064"/>
                <a:gd name="connsiteX4" fmla="*/ 2924035 w 2924035"/>
                <a:gd name="connsiteY4" fmla="*/ 1590358 h 1767064"/>
                <a:gd name="connsiteX5" fmla="*/ 2747329 w 2924035"/>
                <a:gd name="connsiteY5" fmla="*/ 1767064 h 1767064"/>
                <a:gd name="connsiteX6" fmla="*/ 176706 w 2924035"/>
                <a:gd name="connsiteY6" fmla="*/ 1767064 h 1767064"/>
                <a:gd name="connsiteX7" fmla="*/ 0 w 2924035"/>
                <a:gd name="connsiteY7" fmla="*/ 1590358 h 1767064"/>
                <a:gd name="connsiteX8" fmla="*/ 0 w 2924035"/>
                <a:gd name="connsiteY8" fmla="*/ 176706 h 176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4035" h="1767064">
                  <a:moveTo>
                    <a:pt x="0" y="176706"/>
                  </a:moveTo>
                  <a:cubicBezTo>
                    <a:pt x="0" y="79114"/>
                    <a:pt x="79114" y="0"/>
                    <a:pt x="176706" y="0"/>
                  </a:cubicBezTo>
                  <a:lnTo>
                    <a:pt x="2747329" y="0"/>
                  </a:lnTo>
                  <a:cubicBezTo>
                    <a:pt x="2844921" y="0"/>
                    <a:pt x="2924035" y="79114"/>
                    <a:pt x="2924035" y="176706"/>
                  </a:cubicBezTo>
                  <a:lnTo>
                    <a:pt x="2924035" y="1590358"/>
                  </a:lnTo>
                  <a:cubicBezTo>
                    <a:pt x="2924035" y="1687950"/>
                    <a:pt x="2844921" y="1767064"/>
                    <a:pt x="2747329" y="1767064"/>
                  </a:cubicBezTo>
                  <a:lnTo>
                    <a:pt x="176706" y="1767064"/>
                  </a:lnTo>
                  <a:cubicBezTo>
                    <a:pt x="79114" y="1767064"/>
                    <a:pt x="0" y="1687950"/>
                    <a:pt x="0" y="1590358"/>
                  </a:cubicBezTo>
                  <a:lnTo>
                    <a:pt x="0" y="17670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104046" tIns="104046" rIns="104046" bIns="104046" spcCol="1270" anchor="ctr"/>
            <a:lstStyle/>
            <a:p>
              <a:pPr algn="ctr" defTabSz="656509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ru-RU" sz="1477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По рекомендациям ВОЗ на долю случаев смерти с </a:t>
              </a:r>
              <a:r>
                <a:rPr lang="ru-RU" sz="1477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неточно обозначенными причинами должно приходиться менее 5 % в возрасте до 65 лет и менее 10 % случаев в возрасте 65 лет и старше</a:t>
              </a:r>
              <a:endParaRPr lang="ru-RU" sz="147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Стрелка вправо 1">
            <a:extLst>
              <a:ext uri="{FF2B5EF4-FFF2-40B4-BE49-F238E27FC236}">
                <a16:creationId xmlns:a16="http://schemas.microsoft.com/office/drawing/2014/main" xmlns="" id="{24A63929-A70F-472A-AC44-F3E4A84237B0}"/>
              </a:ext>
            </a:extLst>
          </p:cNvPr>
          <p:cNvSpPr/>
          <p:nvPr/>
        </p:nvSpPr>
        <p:spPr>
          <a:xfrm>
            <a:off x="3290888" y="2676525"/>
            <a:ext cx="2562225" cy="1079500"/>
          </a:xfrm>
          <a:prstGeom prst="rightArrow">
            <a:avLst/>
          </a:prstGeom>
          <a:solidFill>
            <a:schemeClr val="accent1">
              <a:lumMod val="20000"/>
              <a:lumOff val="80000"/>
            </a:schemeClr>
          </a:solidFill>
          <a:ln w="31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dirty="0"/>
          </a:p>
        </p:txBody>
      </p:sp>
      <p:sp>
        <p:nvSpPr>
          <p:cNvPr id="9" name="Прямоугольник 13">
            <a:extLst>
              <a:ext uri="{FF2B5EF4-FFF2-40B4-BE49-F238E27FC236}">
                <a16:creationId xmlns:a16="http://schemas.microsoft.com/office/drawing/2014/main" xmlns="" id="{DF9BACB2-DDAF-44B7-A3AB-E2569B9D0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2963" y="406400"/>
            <a:ext cx="6781800" cy="312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4406" tIns="42203" rIns="84406" bIns="42203" anchor="ctr"/>
          <a:lstStyle>
            <a:defPPr>
              <a:defRPr lang="ru-RU"/>
            </a:defPPr>
            <a:lvl1pPr algn="ctr" eaLnBrk="1" fontAlgn="auto" hangingPunct="1">
              <a:lnSpc>
                <a:spcPct val="150000"/>
              </a:lnSpc>
              <a:spcAft>
                <a:spcPts val="0"/>
              </a:spcAft>
              <a:defRPr sz="1200" b="1">
                <a:solidFill>
                  <a:schemeClr val="tx1"/>
                </a:solidFill>
                <a:latin typeface="Georgia" panose="02040502050405020303" pitchFamily="18" charset="0"/>
                <a:ea typeface="+mj-ea"/>
                <a:cs typeface="+mj-cs"/>
              </a:defRPr>
            </a:lvl1pPr>
            <a:lvl2pPr algn="ctr" eaLnBrk="0" hangingPunct="0"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algn="ctr" eaLnBrk="0" hangingPunct="0"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algn="ctr" eaLnBrk="0" hangingPunct="0"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algn="ctr" eaLnBrk="0" hangingPunct="0"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>
              <a:defRPr/>
            </a:pPr>
            <a:r>
              <a:rPr lang="ru-RU" altLang="ru-RU" sz="1292" dirty="0"/>
              <a:t>ПРАВИЛА ВЫБОРА «ПЕРВОНАЧАЛЬНОЙ ПРИЧИНЫ СМЕРТИ»</a:t>
            </a:r>
          </a:p>
        </p:txBody>
      </p:sp>
      <p:sp>
        <p:nvSpPr>
          <p:cNvPr id="51205" name="Номер слайда 2"/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7010400" y="6111875"/>
            <a:ext cx="2133600" cy="3365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1B0EFD81-8E2E-457F-9166-54474AEF4A29}" type="slidenum">
              <a:rPr lang="ru-RU" altLang="ru-RU" sz="1200">
                <a:solidFill>
                  <a:srgbClr val="898989"/>
                </a:solidFill>
              </a:rPr>
              <a:pPr>
                <a:spcBef>
                  <a:spcPct val="0"/>
                </a:spcBef>
                <a:buFontTx/>
                <a:buNone/>
              </a:pPr>
              <a:t>46</a:t>
            </a:fld>
            <a:endParaRPr lang="ru-RU" altLang="ru-RU" sz="1200">
              <a:solidFill>
                <a:srgbClr val="898989"/>
              </a:solidFill>
            </a:endParaRPr>
          </a:p>
        </p:txBody>
      </p:sp>
      <p:pic>
        <p:nvPicPr>
          <p:cNvPr id="51206" name="Picture 1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338" y="290513"/>
            <a:ext cx="1838325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Прямая соединительная линия 9">
            <a:extLst>
              <a:ext uri="{FF2B5EF4-FFF2-40B4-BE49-F238E27FC236}">
                <a16:creationId xmlns:a16="http://schemas.microsoft.com/office/drawing/2014/main" xmlns="" id="{93E69CAA-0AEC-487B-9460-339297035F78}"/>
              </a:ext>
            </a:extLst>
          </p:cNvPr>
          <p:cNvCxnSpPr/>
          <p:nvPr/>
        </p:nvCxnSpPr>
        <p:spPr>
          <a:xfrm>
            <a:off x="1884363" y="889000"/>
            <a:ext cx="6797675" cy="0"/>
          </a:xfrm>
          <a:prstGeom prst="line">
            <a:avLst/>
          </a:prstGeom>
          <a:ln w="57150">
            <a:solidFill>
              <a:srgbClr val="BC300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Прямая соединительная линия 15">
            <a:extLst>
              <a:ext uri="{FF2B5EF4-FFF2-40B4-BE49-F238E27FC236}">
                <a16:creationId xmlns:a16="http://schemas.microsoft.com/office/drawing/2014/main" xmlns="" id="{89AA9A9E-B9A7-40F0-B579-A248544ECD7B}"/>
              </a:ext>
            </a:extLst>
          </p:cNvPr>
          <p:cNvCxnSpPr/>
          <p:nvPr/>
        </p:nvCxnSpPr>
        <p:spPr>
          <a:xfrm>
            <a:off x="8682038" y="889000"/>
            <a:ext cx="457200" cy="0"/>
          </a:xfrm>
          <a:prstGeom prst="line">
            <a:avLst/>
          </a:prstGeom>
          <a:ln w="57150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09" name="Text Box 76"/>
          <p:cNvSpPr txBox="1">
            <a:spLocks noChangeArrowheads="1"/>
          </p:cNvSpPr>
          <p:nvPr/>
        </p:nvSpPr>
        <p:spPr bwMode="auto">
          <a:xfrm>
            <a:off x="250825" y="5622925"/>
            <a:ext cx="866457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100" b="1" i="1">
                <a:latin typeface="Times New Roman" pitchFamily="18" charset="0"/>
                <a:cs typeface="Times New Roman" pitchFamily="18" charset="0"/>
              </a:rPr>
              <a:t>Из доклада Е.П. Какориной «Актуальные вопросы здравоохранения». Материалы совещания «Информационное обеспечение медицинской статистики», Москва, 12.10.2018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0525" name="Group 109">
            <a:extLst>
              <a:ext uri="{FF2B5EF4-FFF2-40B4-BE49-F238E27FC236}">
                <a16:creationId xmlns:a16="http://schemas.microsoft.com/office/drawing/2014/main" xmlns="" id="{32F70CBD-E5FC-4D60-94CB-A40B4D00B500}"/>
              </a:ext>
            </a:extLst>
          </p:cNvPr>
          <p:cNvGraphicFramePr>
            <a:graphicFrameLocks noGrp="1"/>
          </p:cNvGraphicFramePr>
          <p:nvPr/>
        </p:nvGraphicFramePr>
        <p:xfrm>
          <a:off x="450850" y="862013"/>
          <a:ext cx="7975600" cy="5260975"/>
        </p:xfrm>
        <a:graphic>
          <a:graphicData uri="http://schemas.openxmlformats.org/drawingml/2006/table">
            <a:tbl>
              <a:tblPr/>
              <a:tblGrid>
                <a:gridCol w="128669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90250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7864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9828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Год</a:t>
                      </a:r>
                    </a:p>
                  </a:txBody>
                  <a:tcPr marL="91432" marR="91432" marT="42178" marB="4217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Число  умерших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 100 тыс. населения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1988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692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1989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3 407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1990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20 667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14,0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1991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34 000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22,9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1992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45 000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30,3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1996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62 500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60 759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41,7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2001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56 930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39,6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2002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57 634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40,3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56 165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39,2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2004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53</a:t>
                      </a:r>
                      <a: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276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37,0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2005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49 676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34,6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44 553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31,3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2007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41 236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29,0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2008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45 237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31,9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2009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51 580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56 324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39,4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2011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55 731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39,0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2012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66 056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46,1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82 235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57,3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2014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104 725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72,8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2015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105 719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72,2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2016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108 744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74,1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21094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2017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95 890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65,3</a:t>
                      </a:r>
                    </a:p>
                  </a:txBody>
                  <a:tcPr marL="91432" marR="91432" marT="42178" marB="4217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</a:tbl>
          </a:graphicData>
        </a:graphic>
      </p:graphicFrame>
      <p:sp>
        <p:nvSpPr>
          <p:cNvPr id="133214" name="Text Box 98">
            <a:extLst>
              <a:ext uri="{FF2B5EF4-FFF2-40B4-BE49-F238E27FC236}">
                <a16:creationId xmlns:a16="http://schemas.microsoft.com/office/drawing/2014/main" xmlns="" id="{5172E2CA-B3E7-4585-8E69-03A67B5E50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8188" y="6149975"/>
            <a:ext cx="5148262" cy="26193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28575">
            <a:solidFill>
              <a:srgbClr val="C0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sz="1300" b="1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300" b="1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300" b="1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300" b="1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300" b="1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300" b="1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300" b="1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300" b="1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300" b="1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lang="ru-RU" altLang="ru-RU" sz="1108" dirty="0">
                <a:solidFill>
                  <a:prstClr val="black"/>
                </a:solidFill>
                <a:latin typeface="Times New Roman" pitchFamily="18" charset="0"/>
                <a:cs typeface="+mn-cs"/>
              </a:rPr>
              <a:t>В мире уровень смертности от старости – 7-8 на 100 тыс. населения</a:t>
            </a:r>
          </a:p>
        </p:txBody>
      </p:sp>
      <p:sp>
        <p:nvSpPr>
          <p:cNvPr id="52333" name="Номер слайда 1"/>
          <p:cNvSpPr>
            <a:spLocks noGrp="1" noChangeArrowheads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CD43BE18-362F-427A-97B3-B824A9C92806}" type="slidenum">
              <a:rPr lang="ru-RU" altLang="ru-RU" sz="1200">
                <a:solidFill>
                  <a:srgbClr val="898989"/>
                </a:solidFill>
              </a:rPr>
              <a:pPr>
                <a:spcBef>
                  <a:spcPct val="0"/>
                </a:spcBef>
                <a:buFontTx/>
                <a:buNone/>
              </a:pPr>
              <a:t>47</a:t>
            </a:fld>
            <a:endParaRPr lang="ru-RU" altLang="ru-RU" sz="1200">
              <a:solidFill>
                <a:srgbClr val="898989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xmlns="" id="{DF161858-1540-4922-A6AB-BBC5A6D95870}"/>
              </a:ext>
            </a:extLst>
          </p:cNvPr>
          <p:cNvSpPr txBox="1"/>
          <p:nvPr/>
        </p:nvSpPr>
        <p:spPr>
          <a:xfrm>
            <a:off x="1885950" y="371475"/>
            <a:ext cx="7050088" cy="29051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ru-RU" sz="1292" b="1" dirty="0">
                <a:latin typeface="Georgia" panose="02040502050405020303" pitchFamily="18" charset="0"/>
                <a:ea typeface="+mj-ea"/>
                <a:cs typeface="+mj-cs"/>
              </a:rPr>
              <a:t>ДИНАМИКА СЛУЧАЕВ СМЕРТИ ОТ СТАРОСТИ</a:t>
            </a:r>
          </a:p>
        </p:txBody>
      </p:sp>
      <p:pic>
        <p:nvPicPr>
          <p:cNvPr id="52335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63525"/>
            <a:ext cx="1838325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xmlns="" id="{276A9B56-7133-487D-ABAD-928AA8AF8CDA}"/>
              </a:ext>
            </a:extLst>
          </p:cNvPr>
          <p:cNvCxnSpPr/>
          <p:nvPr/>
        </p:nvCxnSpPr>
        <p:spPr>
          <a:xfrm>
            <a:off x="1884363" y="769938"/>
            <a:ext cx="6797675" cy="0"/>
          </a:xfrm>
          <a:prstGeom prst="line">
            <a:avLst/>
          </a:prstGeom>
          <a:ln w="57150">
            <a:solidFill>
              <a:srgbClr val="BC300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Прямая соединительная линия 15">
            <a:extLst>
              <a:ext uri="{FF2B5EF4-FFF2-40B4-BE49-F238E27FC236}">
                <a16:creationId xmlns:a16="http://schemas.microsoft.com/office/drawing/2014/main" xmlns="" id="{30819501-6F1B-45E8-8B56-D8111095F36A}"/>
              </a:ext>
            </a:extLst>
          </p:cNvPr>
          <p:cNvCxnSpPr/>
          <p:nvPr/>
        </p:nvCxnSpPr>
        <p:spPr>
          <a:xfrm>
            <a:off x="8682038" y="769938"/>
            <a:ext cx="457200" cy="0"/>
          </a:xfrm>
          <a:prstGeom prst="line">
            <a:avLst/>
          </a:prstGeom>
          <a:ln w="57150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xmlns="" id="{2C2F4F6B-CF35-426D-B94D-691D889088CB}"/>
              </a:ext>
            </a:extLst>
          </p:cNvPr>
          <p:cNvSpPr/>
          <p:nvPr/>
        </p:nvSpPr>
        <p:spPr>
          <a:xfrm>
            <a:off x="2339975" y="6437313"/>
            <a:ext cx="5886450" cy="43180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ru-RU" altLang="ru-RU" sz="1050" b="1" i="1" dirty="0">
                <a:latin typeface="Times New Roman" pitchFamily="18" charset="0"/>
                <a:cs typeface="Times New Roman" pitchFamily="18" charset="0"/>
              </a:rPr>
              <a:t>Из доклада Е.П. </a:t>
            </a:r>
            <a:r>
              <a:rPr lang="ru-RU" altLang="ru-RU" sz="1050" b="1" i="1" dirty="0" err="1">
                <a:latin typeface="Times New Roman" pitchFamily="18" charset="0"/>
                <a:cs typeface="Times New Roman" pitchFamily="18" charset="0"/>
              </a:rPr>
              <a:t>Какориной</a:t>
            </a:r>
            <a:r>
              <a:rPr lang="ru-RU" altLang="ru-RU" sz="1050" b="1" i="1" dirty="0">
                <a:latin typeface="Times New Roman" pitchFamily="18" charset="0"/>
                <a:cs typeface="Times New Roman" pitchFamily="18" charset="0"/>
              </a:rPr>
              <a:t> «Актуальные вопросы здравоохранения». Материалы совещания «Информационное обеспечение медицинской статистики», Москва, 12.10.2018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0" name="Прямоугольник 8">
            <a:extLst>
              <a:ext uri="{FF2B5EF4-FFF2-40B4-BE49-F238E27FC236}">
                <a16:creationId xmlns:a16="http://schemas.microsoft.com/office/drawing/2014/main" xmlns="" id="{5E11F50B-2FDE-4F9D-9E27-A2FB40F7C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892175"/>
            <a:ext cx="8027988" cy="448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indent="422041" algn="just">
              <a:lnSpc>
                <a:spcPct val="150000"/>
              </a:lnSpc>
              <a:defRPr/>
            </a:pPr>
            <a:r>
              <a:rPr lang="ru-RU" altLang="ru-RU" sz="1292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1477" dirty="0">
                <a:latin typeface="Times New Roman" pitchFamily="18" charset="0"/>
                <a:cs typeface="Times New Roman" pitchFamily="18" charset="0"/>
              </a:rPr>
              <a:t>В соответствии с правилом А модификации выбранной причины смерти </a:t>
            </a:r>
            <a:r>
              <a:rPr lang="ru-RU" altLang="ru-RU" sz="1477" b="1" dirty="0">
                <a:latin typeface="Times New Roman" pitchFamily="18" charset="0"/>
                <a:cs typeface="Times New Roman" pitchFamily="18" charset="0"/>
              </a:rPr>
              <a:t>термин «Старость» </a:t>
            </a:r>
            <a:r>
              <a:rPr lang="ru-RU" altLang="ru-RU" sz="1477" b="1" u="sng" dirty="0">
                <a:latin typeface="Times New Roman" pitchFamily="18" charset="0"/>
                <a:cs typeface="Times New Roman" pitchFamily="18" charset="0"/>
              </a:rPr>
              <a:t>относится к неточно обозначенным состояниям</a:t>
            </a:r>
            <a:r>
              <a:rPr lang="ru-RU" altLang="ru-RU" sz="1477" b="1" dirty="0"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indent="422041" algn="just">
              <a:lnSpc>
                <a:spcPct val="150000"/>
              </a:lnSpc>
              <a:defRPr/>
            </a:pPr>
            <a:endParaRPr lang="ru-RU" altLang="ru-RU" sz="1477" b="1" dirty="0"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buFont typeface="Wingdings" pitchFamily="2" charset="2"/>
              <a:buNone/>
              <a:defRPr/>
            </a:pPr>
            <a:r>
              <a:rPr lang="ru-RU" altLang="ru-RU" sz="1477" dirty="0">
                <a:latin typeface="Times New Roman" pitchFamily="18" charset="0"/>
                <a:cs typeface="Times New Roman" pitchFamily="18" charset="0"/>
              </a:rPr>
              <a:t>          </a:t>
            </a:r>
            <a:r>
              <a:rPr lang="ru-RU" altLang="ru-RU" sz="1477" b="1" dirty="0">
                <a:latin typeface="Times New Roman" pitchFamily="18" charset="0"/>
                <a:cs typeface="Times New Roman" pitchFamily="18" charset="0"/>
              </a:rPr>
              <a:t>Данное состояние не может быть выбрано в качестве первоначальной </a:t>
            </a:r>
            <a:r>
              <a:rPr lang="ru-RU" altLang="ru-RU" sz="1477" dirty="0">
                <a:latin typeface="Times New Roman" pitchFamily="18" charset="0"/>
                <a:cs typeface="Times New Roman" pitchFamily="18" charset="0"/>
              </a:rPr>
              <a:t>причины смерти при наличии любого состояния, классифицированного в других рубриках (МКБ-10, том 2, стр. 46-47).  </a:t>
            </a:r>
          </a:p>
          <a:p>
            <a:pPr algn="just">
              <a:lnSpc>
                <a:spcPct val="150000"/>
              </a:lnSpc>
              <a:buFont typeface="Wingdings" pitchFamily="2" charset="2"/>
              <a:buNone/>
              <a:defRPr/>
            </a:pPr>
            <a:endParaRPr lang="ru-RU" altLang="ru-RU" sz="1477" dirty="0"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buFont typeface="Wingdings" pitchFamily="2" charset="2"/>
              <a:buNone/>
              <a:defRPr/>
            </a:pPr>
            <a:r>
              <a:rPr lang="ru-RU" altLang="ru-RU" sz="1477" dirty="0">
                <a:latin typeface="Times New Roman" pitchFamily="18" charset="0"/>
                <a:cs typeface="Times New Roman" pitchFamily="18" charset="0"/>
              </a:rPr>
              <a:t>          </a:t>
            </a:r>
            <a:r>
              <a:rPr lang="ru-RU" altLang="ru-RU" sz="1477" b="1" dirty="0">
                <a:latin typeface="Times New Roman" pitchFamily="18" charset="0"/>
                <a:cs typeface="Times New Roman" pitchFamily="18" charset="0"/>
              </a:rPr>
              <a:t>Критериями использования кода </a:t>
            </a:r>
            <a:r>
              <a:rPr lang="en-US" altLang="ru-RU" sz="1477" b="1" dirty="0">
                <a:latin typeface="Times New Roman" pitchFamily="18" charset="0"/>
                <a:cs typeface="Times New Roman" pitchFamily="18" charset="0"/>
              </a:rPr>
              <a:t>R</a:t>
            </a:r>
            <a:r>
              <a:rPr lang="ru-RU" altLang="ru-RU" sz="1477" b="1" dirty="0">
                <a:latin typeface="Times New Roman" pitchFamily="18" charset="0"/>
                <a:cs typeface="Times New Roman" pitchFamily="18" charset="0"/>
              </a:rPr>
              <a:t>54 «Старость» </a:t>
            </a:r>
            <a:r>
              <a:rPr lang="ru-RU" altLang="ru-RU" sz="1477" dirty="0">
                <a:latin typeface="Times New Roman" pitchFamily="18" charset="0"/>
                <a:cs typeface="Times New Roman" pitchFamily="18" charset="0"/>
              </a:rPr>
              <a:t>в качестве первоначальной причины смерти являются:</a:t>
            </a:r>
          </a:p>
          <a:p>
            <a:pPr marL="263776" indent="-263776" algn="just">
              <a:lnSpc>
                <a:spcPct val="150000"/>
              </a:lnSpc>
              <a:buFontTx/>
              <a:buChar char="-"/>
              <a:defRPr/>
            </a:pPr>
            <a:r>
              <a:rPr lang="ru-RU" altLang="ru-RU" sz="1477" i="1" dirty="0">
                <a:latin typeface="Times New Roman" pitchFamily="18" charset="0"/>
                <a:cs typeface="Times New Roman" pitchFamily="18" charset="0"/>
              </a:rPr>
              <a:t>возраст старше 80 лет,</a:t>
            </a:r>
          </a:p>
          <a:p>
            <a:pPr marL="263776" indent="-263776" algn="just">
              <a:lnSpc>
                <a:spcPct val="150000"/>
              </a:lnSpc>
              <a:buFontTx/>
              <a:buChar char="-"/>
              <a:defRPr/>
            </a:pPr>
            <a:r>
              <a:rPr lang="ru-RU" altLang="ru-RU" sz="1477" i="1" dirty="0">
                <a:latin typeface="Times New Roman" pitchFamily="18" charset="0"/>
                <a:cs typeface="Times New Roman" pitchFamily="18" charset="0"/>
              </a:rPr>
              <a:t> отсутствие в медицинской документации указаний на хронические заболевания, травмы и их последствия, способные вызвать смерть,</a:t>
            </a:r>
          </a:p>
          <a:p>
            <a:pPr marL="263776" indent="-263776" algn="just">
              <a:lnSpc>
                <a:spcPct val="150000"/>
              </a:lnSpc>
              <a:buFontTx/>
              <a:buChar char="-"/>
              <a:defRPr/>
            </a:pPr>
            <a:r>
              <a:rPr lang="ru-RU" altLang="ru-RU" sz="1477" i="1" dirty="0">
                <a:latin typeface="Times New Roman" pitchFamily="18" charset="0"/>
                <a:cs typeface="Times New Roman" pitchFamily="18" charset="0"/>
              </a:rPr>
              <a:t> отсутствие подозрений на насильственную смерть</a:t>
            </a:r>
            <a:r>
              <a:rPr lang="ru-RU" altLang="ru-RU" sz="1292" i="1" dirty="0">
                <a:latin typeface="Times New Roman" pitchFamily="18" charset="0"/>
                <a:cs typeface="Times New Roman" pitchFamily="18" charset="0"/>
              </a:rPr>
              <a:t> </a:t>
            </a:r>
            <a:endParaRPr lang="ru-RU" altLang="ru-RU" sz="1292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4275" name="Номер слайда 1"/>
          <p:cNvSpPr>
            <a:spLocks noGrp="1" noChangeArrowheads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E8F12738-801D-4898-8099-82124D77E0CA}" type="slidenum">
              <a:rPr lang="ru-RU" altLang="ru-RU" sz="1200">
                <a:solidFill>
                  <a:srgbClr val="898989"/>
                </a:solidFill>
              </a:rPr>
              <a:pPr>
                <a:spcBef>
                  <a:spcPct val="0"/>
                </a:spcBef>
                <a:buFontTx/>
                <a:buNone/>
              </a:pPr>
              <a:t>48</a:t>
            </a:fld>
            <a:endParaRPr lang="ru-RU" altLang="ru-RU" sz="1200">
              <a:solidFill>
                <a:srgbClr val="898989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93C81FE4-F57F-49BE-BC34-48E268805308}"/>
              </a:ext>
            </a:extLst>
          </p:cNvPr>
          <p:cNvSpPr txBox="1"/>
          <p:nvPr/>
        </p:nvSpPr>
        <p:spPr>
          <a:xfrm>
            <a:off x="1885950" y="371475"/>
            <a:ext cx="7050088" cy="3190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ru-RU" sz="1477" b="1" dirty="0">
                <a:latin typeface="Georgia" panose="02040502050405020303" pitchFamily="18" charset="0"/>
                <a:ea typeface="+mj-ea"/>
                <a:cs typeface="+mj-cs"/>
              </a:rPr>
              <a:t>Правила выбора «первоначальной» причины смерти</a:t>
            </a:r>
          </a:p>
        </p:txBody>
      </p:sp>
      <p:pic>
        <p:nvPicPr>
          <p:cNvPr id="54277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63525"/>
            <a:ext cx="1838325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xmlns="" id="{6CF388E9-6B2D-43BF-8B52-34886F408D52}"/>
              </a:ext>
            </a:extLst>
          </p:cNvPr>
          <p:cNvCxnSpPr/>
          <p:nvPr/>
        </p:nvCxnSpPr>
        <p:spPr>
          <a:xfrm>
            <a:off x="1884363" y="769938"/>
            <a:ext cx="6797675" cy="0"/>
          </a:xfrm>
          <a:prstGeom prst="line">
            <a:avLst/>
          </a:prstGeom>
          <a:ln w="57150">
            <a:solidFill>
              <a:srgbClr val="BC300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5">
            <a:extLst>
              <a:ext uri="{FF2B5EF4-FFF2-40B4-BE49-F238E27FC236}">
                <a16:creationId xmlns:a16="http://schemas.microsoft.com/office/drawing/2014/main" xmlns="" id="{B0CC050B-5E49-4C44-B549-EF3E797AC4D8}"/>
              </a:ext>
            </a:extLst>
          </p:cNvPr>
          <p:cNvCxnSpPr/>
          <p:nvPr/>
        </p:nvCxnSpPr>
        <p:spPr>
          <a:xfrm>
            <a:off x="8682038" y="769938"/>
            <a:ext cx="457200" cy="0"/>
          </a:xfrm>
          <a:prstGeom prst="line">
            <a:avLst/>
          </a:prstGeom>
          <a:ln w="57150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280" name="Прямоугольник 2"/>
          <p:cNvSpPr>
            <a:spLocks noChangeArrowheads="1"/>
          </p:cNvSpPr>
          <p:nvPr/>
        </p:nvSpPr>
        <p:spPr bwMode="auto">
          <a:xfrm>
            <a:off x="3563938" y="5568950"/>
            <a:ext cx="49371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000" b="1" i="1">
                <a:latin typeface="Times New Roman" pitchFamily="18" charset="0"/>
                <a:cs typeface="Times New Roman" pitchFamily="18" charset="0"/>
              </a:rPr>
              <a:t>Из доклада Е.П. Какориной «Актуальные вопросы здравоохранения». Материалы совещания «Информационное обеспечение медицинской статистики», Москва, 12.10.2018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0" name="Прямоугольник 8">
            <a:extLst>
              <a:ext uri="{FF2B5EF4-FFF2-40B4-BE49-F238E27FC236}">
                <a16:creationId xmlns:a16="http://schemas.microsoft.com/office/drawing/2014/main" xmlns="" id="{70D5EDCD-B713-4AFF-B785-212E002A4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4625975"/>
            <a:ext cx="8335962" cy="1414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indent="422041" algn="just">
              <a:lnSpc>
                <a:spcPct val="150000"/>
              </a:lnSpc>
              <a:defRPr/>
            </a:pPr>
            <a:r>
              <a:rPr lang="ru-RU" sz="147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проведении патологоанатомического или судебно-медицинского вскрытия  умершего в возрасте </a:t>
            </a:r>
            <a:r>
              <a:rPr lang="ru-RU" sz="1477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старше 80 лет отсутствие патологических изменений в органах и тканях невозможно.</a:t>
            </a:r>
            <a:r>
              <a:rPr lang="ru-RU" sz="1477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После проведения вскрытия с учетом гистологических данных, должны быть </a:t>
            </a:r>
            <a:r>
              <a:rPr lang="ru-RU" sz="1477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определены конкретные причины</a:t>
            </a:r>
            <a:r>
              <a:rPr lang="ru-RU" sz="1477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приведшие к смерти, что исключает использования термина «Старость».</a:t>
            </a:r>
            <a:endParaRPr lang="ru-RU" altLang="ru-RU" sz="1292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323" name="Номер слайда 1"/>
          <p:cNvSpPr>
            <a:spLocks noGrp="1" noChangeArrowheads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fld id="{D7A3EA9D-05D8-4169-B01B-1DC224FA8F3F}" type="slidenum">
              <a:rPr lang="ru-RU" altLang="ru-RU" sz="1200">
                <a:solidFill>
                  <a:srgbClr val="898989"/>
                </a:solidFill>
              </a:rPr>
              <a:pPr>
                <a:spcBef>
                  <a:spcPct val="0"/>
                </a:spcBef>
                <a:buFontTx/>
                <a:buNone/>
              </a:pPr>
              <a:t>49</a:t>
            </a:fld>
            <a:endParaRPr lang="ru-RU" altLang="ru-RU" sz="1200">
              <a:solidFill>
                <a:srgbClr val="898989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DDDB18E8-DE67-4DFC-8535-096177454AF9}"/>
              </a:ext>
            </a:extLst>
          </p:cNvPr>
          <p:cNvSpPr txBox="1"/>
          <p:nvPr/>
        </p:nvSpPr>
        <p:spPr>
          <a:xfrm>
            <a:off x="1885950" y="371475"/>
            <a:ext cx="7050088" cy="3190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ru-RU" sz="1477" b="1" dirty="0">
                <a:latin typeface="Georgia" panose="02040502050405020303" pitchFamily="18" charset="0"/>
                <a:ea typeface="+mj-ea"/>
                <a:cs typeface="+mj-cs"/>
              </a:rPr>
              <a:t>Правила выбора «первоначальной» причины смерти</a:t>
            </a:r>
          </a:p>
        </p:txBody>
      </p:sp>
      <p:pic>
        <p:nvPicPr>
          <p:cNvPr id="56325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63525"/>
            <a:ext cx="1838325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xmlns="" id="{00C5D5AC-C647-43D3-B810-41A22E2E60CE}"/>
              </a:ext>
            </a:extLst>
          </p:cNvPr>
          <p:cNvGraphicFramePr>
            <a:graphicFrameLocks noGrp="1"/>
          </p:cNvGraphicFramePr>
          <p:nvPr/>
        </p:nvGraphicFramePr>
        <p:xfrm>
          <a:off x="2187575" y="1168400"/>
          <a:ext cx="4897438" cy="466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9743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</a:tblGrid>
              <a:tr h="4667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700" b="1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Вскрытия умерших от старости</a:t>
                      </a:r>
                      <a:endParaRPr lang="ru-RU" sz="17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7" marR="9527" marT="8819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xmlns="" id="{272769A1-0541-40C3-B312-B45800D29D98}"/>
              </a:ext>
            </a:extLst>
          </p:cNvPr>
          <p:cNvGraphicFramePr>
            <a:graphicFrameLocks noGrp="1"/>
          </p:cNvGraphicFramePr>
          <p:nvPr/>
        </p:nvGraphicFramePr>
        <p:xfrm>
          <a:off x="539750" y="2033588"/>
          <a:ext cx="8202613" cy="2257425"/>
        </p:xfrm>
        <a:graphic>
          <a:graphicData uri="http://schemas.openxmlformats.org/drawingml/2006/table">
            <a:tbl>
              <a:tblPr/>
              <a:tblGrid>
                <a:gridCol w="152606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22551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22551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22551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797666">
                <a:tc>
                  <a:txBody>
                    <a:bodyPr/>
                    <a:lstStyle/>
                    <a:p>
                      <a:pPr algn="l" fontAlgn="b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            Год</a:t>
                      </a:r>
                    </a:p>
                  </a:txBody>
                  <a:tcPr marL="9525" marR="9525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Число умерших от старости</a:t>
                      </a:r>
                    </a:p>
                  </a:txBody>
                  <a:tcPr marL="9525" marR="9525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Патологоанатомические</a:t>
                      </a:r>
                    </a:p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вскрытия</a:t>
                      </a:r>
                    </a:p>
                  </a:txBody>
                  <a:tcPr marL="9525" marR="9525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Доля вскрытий от общего числа умерших от старости (%)</a:t>
                      </a:r>
                    </a:p>
                  </a:txBody>
                  <a:tcPr marL="9525" marR="9525" marT="879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43293"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2012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66 056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2 632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3,98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43293"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2013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82 235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2 916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3,55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43293"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2014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104 725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3 413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3,26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43293"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2015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105 719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5 240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4,96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43293"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2016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108 744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6 061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5,57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43293"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2017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95 890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21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0,02</a:t>
                      </a:r>
                    </a:p>
                  </a:txBody>
                  <a:tcPr marL="9525" marR="9525" marT="879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xmlns="" id="{F304EAAB-388C-4082-9E08-BFF2E4C5B393}"/>
              </a:ext>
            </a:extLst>
          </p:cNvPr>
          <p:cNvCxnSpPr/>
          <p:nvPr/>
        </p:nvCxnSpPr>
        <p:spPr>
          <a:xfrm>
            <a:off x="1884363" y="769938"/>
            <a:ext cx="6797675" cy="0"/>
          </a:xfrm>
          <a:prstGeom prst="line">
            <a:avLst/>
          </a:prstGeom>
          <a:ln w="57150">
            <a:solidFill>
              <a:srgbClr val="BC300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5">
            <a:extLst>
              <a:ext uri="{FF2B5EF4-FFF2-40B4-BE49-F238E27FC236}">
                <a16:creationId xmlns:a16="http://schemas.microsoft.com/office/drawing/2014/main" xmlns="" id="{79DA8FC2-B13F-465D-B813-568618FBB331}"/>
              </a:ext>
            </a:extLst>
          </p:cNvPr>
          <p:cNvCxnSpPr/>
          <p:nvPr/>
        </p:nvCxnSpPr>
        <p:spPr>
          <a:xfrm>
            <a:off x="8682038" y="769938"/>
            <a:ext cx="457200" cy="0"/>
          </a:xfrm>
          <a:prstGeom prst="line">
            <a:avLst/>
          </a:prstGeom>
          <a:ln w="57150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76" name="Прямоугольник 2"/>
          <p:cNvSpPr>
            <a:spLocks noChangeArrowheads="1"/>
          </p:cNvSpPr>
          <p:nvPr/>
        </p:nvSpPr>
        <p:spPr bwMode="auto">
          <a:xfrm>
            <a:off x="4305300" y="6099175"/>
            <a:ext cx="4572000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000" b="1" i="1">
                <a:latin typeface="Times New Roman" pitchFamily="18" charset="0"/>
                <a:cs typeface="Times New Roman" pitchFamily="18" charset="0"/>
              </a:rPr>
              <a:t>Из доклада Е.П. Какориной «Актуальные вопросы здравоохранения». Материалы совещания «Информационное обеспечение медицинской статистики», Москва, 12.10.2018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4"/>
          <p:cNvSpPr>
            <a:spLocks noGrp="1"/>
          </p:cNvSpPr>
          <p:nvPr>
            <p:ph type="title"/>
          </p:nvPr>
        </p:nvSpPr>
        <p:spPr>
          <a:xfrm>
            <a:off x="179388" y="274638"/>
            <a:ext cx="8507412" cy="6178550"/>
          </a:xfrm>
        </p:spPr>
        <p:txBody>
          <a:bodyPr/>
          <a:lstStyle/>
          <a:p>
            <a:pPr eaLnBrk="1" hangingPunct="1"/>
            <a:r>
              <a:rPr lang="ru-RU" altLang="ru-RU" sz="2400" b="1" smtClean="0">
                <a:solidFill>
                  <a:srgbClr val="800000"/>
                </a:solidFill>
              </a:rPr>
              <a:t>ВСЕМИРНОЙ ОРГАНИЗАЦИЕЙ ЗДРАВООХРАНЕНИЯ</a:t>
            </a:r>
            <a:r>
              <a:rPr lang="ru-RU" altLang="ru-RU" sz="2800" b="1" smtClean="0"/>
              <a:t> </a:t>
            </a:r>
            <a:r>
              <a:rPr lang="ru-RU" altLang="ru-RU" sz="2400" b="1" smtClean="0">
                <a:solidFill>
                  <a:srgbClr val="0000CC"/>
                </a:solidFill>
              </a:rPr>
              <a:t>материнская смерть</a:t>
            </a:r>
            <a:br>
              <a:rPr lang="ru-RU" altLang="ru-RU" sz="2400" b="1" smtClean="0">
                <a:solidFill>
                  <a:srgbClr val="0000CC"/>
                </a:solidFill>
              </a:rPr>
            </a:br>
            <a:r>
              <a:rPr lang="ru-RU" altLang="ru-RU" sz="2400" b="1" smtClean="0"/>
              <a:t>определяется как обусловленная беременностью (независимо от ее продолжительности и локализации) смерть женщины, наступившая в период беременности или в течение </a:t>
            </a:r>
            <a:r>
              <a:rPr lang="ru-RU" altLang="ru-RU" sz="2400" smtClean="0"/>
              <a:t>42 </a:t>
            </a:r>
            <a:r>
              <a:rPr lang="ru-RU" altLang="ru-RU" sz="2400" b="1" smtClean="0"/>
              <a:t>дней после ее окончания от какой-либо причины, связанной с</a:t>
            </a:r>
            <a:br>
              <a:rPr lang="ru-RU" altLang="ru-RU" sz="2400" b="1" smtClean="0"/>
            </a:br>
            <a:r>
              <a:rPr lang="ru-RU" altLang="ru-RU" sz="2400" b="1" smtClean="0"/>
              <a:t>беременностью, отягощенной ею или ее ведением, но не от несчастного случая или случайно возникшей причины</a:t>
            </a:r>
            <a:br>
              <a:rPr lang="ru-RU" altLang="ru-RU" sz="2400" b="1" smtClean="0"/>
            </a:br>
            <a:r>
              <a:rPr lang="ru-RU" altLang="ru-RU" sz="2400" b="1" smtClean="0"/>
              <a:t/>
            </a:r>
            <a:br>
              <a:rPr lang="ru-RU" altLang="ru-RU" sz="2400" b="1" smtClean="0"/>
            </a:br>
            <a:r>
              <a:rPr lang="ru-RU" altLang="ru-RU" sz="2400" b="1" smtClean="0">
                <a:solidFill>
                  <a:srgbClr val="0C0472"/>
                </a:solidFill>
              </a:rPr>
              <a:t>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4"/>
          <p:cNvSpPr>
            <a:spLocks noGrp="1"/>
          </p:cNvSpPr>
          <p:nvPr>
            <p:ph type="title"/>
          </p:nvPr>
        </p:nvSpPr>
        <p:spPr>
          <a:xfrm>
            <a:off x="323850" y="476250"/>
            <a:ext cx="8362950" cy="4537075"/>
          </a:xfrm>
        </p:spPr>
        <p:txBody>
          <a:bodyPr/>
          <a:lstStyle/>
          <a:p>
            <a:pPr algn="just" eaLnBrk="1" hangingPunct="1"/>
            <a:r>
              <a:rPr lang="ru-RU" altLang="ru-RU" sz="2800" b="1" smtClean="0">
                <a:solidFill>
                  <a:srgbClr val="6600CC"/>
                </a:solidFill>
                <a:latin typeface="Arial" charset="0"/>
                <a:cs typeface="Arial" charset="0"/>
              </a:rPr>
              <a:t>1. ПРЯМЫЕ АКУШЕРСКИЕ СМЕРТИ:</a:t>
            </a:r>
            <a:r>
              <a:rPr lang="ru-RU" altLang="ru-RU" sz="2800" b="1" smtClean="0">
                <a:latin typeface="Arial" charset="0"/>
                <a:cs typeface="Arial" charset="0"/>
              </a:rPr>
              <a:t> те, что явились результатом акушерских осложнений состояния беременности (беременность, роды и послеродовой период) в результате вмешательств, упущений, неправильного лечения, или от цепочки событий в результате любого из вышеупомянутых обстоятельств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457200"/>
          </a:xfrm>
        </p:spPr>
        <p:txBody>
          <a:bodyPr/>
          <a:lstStyle/>
          <a:p>
            <a:pPr eaLnBrk="1" hangingPunct="1"/>
            <a:r>
              <a:rPr lang="ru-RU" altLang="ru-RU" sz="3200" b="1" smtClean="0"/>
              <a:t>Медицинское свидетельство о смерти</a:t>
            </a:r>
            <a:r>
              <a:rPr lang="ru-RU" altLang="ru-RU" sz="3200" smtClean="0"/>
              <a:t/>
            </a:r>
            <a:br>
              <a:rPr lang="ru-RU" altLang="ru-RU" sz="3200" smtClean="0"/>
            </a:br>
            <a:r>
              <a:rPr lang="ru-RU" altLang="ru-RU" sz="3200" b="1" smtClean="0">
                <a:solidFill>
                  <a:srgbClr val="000099"/>
                </a:solidFill>
              </a:rPr>
              <a:t>(при наличии беременности)</a:t>
            </a:r>
            <a:endParaRPr lang="ru-RU" altLang="ru-RU" sz="3600" b="1" smtClean="0">
              <a:solidFill>
                <a:srgbClr val="000099"/>
              </a:solidFill>
            </a:endParaRPr>
          </a:p>
        </p:txBody>
      </p:sp>
      <p:graphicFrame>
        <p:nvGraphicFramePr>
          <p:cNvPr id="52264" name="Group 40">
            <a:extLst>
              <a:ext uri="{FF2B5EF4-FFF2-40B4-BE49-F238E27FC236}">
                <a16:creationId xmlns:a16="http://schemas.microsoft.com/office/drawing/2014/main" xmlns="" id="{F3F0EBCC-31F6-49C4-BFA7-ED99CDDFA0E5}"/>
              </a:ext>
            </a:extLst>
          </p:cNvPr>
          <p:cNvGraphicFramePr>
            <a:graphicFrameLocks noGrp="1"/>
          </p:cNvGraphicFramePr>
          <p:nvPr>
            <p:ph type="tbl" idx="1"/>
          </p:nvPr>
        </p:nvGraphicFramePr>
        <p:xfrm>
          <a:off x="381000" y="1676400"/>
          <a:ext cx="8382000" cy="4687888"/>
        </p:xfrm>
        <a:graphic>
          <a:graphicData uri="http://schemas.openxmlformats.org/drawingml/2006/table">
            <a:tbl>
              <a:tblPr/>
              <a:tblGrid>
                <a:gridCol w="7397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3277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144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03019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</a:t>
                      </a: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а)</a:t>
                      </a:r>
                    </a:p>
                  </a:txBody>
                  <a:tcPr marT="45707" marB="4570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Остановка сердца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I46.9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944854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б)</a:t>
                      </a:r>
                    </a:p>
                  </a:txBody>
                  <a:tcPr marT="45707" marB="4570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Массивное кровотечение после аборта</a:t>
                      </a:r>
                    </a:p>
                  </a:txBody>
                  <a:tcPr marT="45707" marB="45707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O08.1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44854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в)</a:t>
                      </a:r>
                    </a:p>
                  </a:txBody>
                  <a:tcPr marT="45707" marB="4570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Полный аборт по медицинским показаниям</a:t>
                      </a:r>
                    </a:p>
                  </a:txBody>
                  <a:tcPr marT="45707" marB="45707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O</a:t>
                      </a:r>
                      <a:r>
                        <a:rPr kumimoji="0" lang="ru-RU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04</a:t>
                      </a: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.6</a:t>
                      </a:r>
                      <a:endParaRPr kumimoji="0" lang="ru-RU" sz="2800" b="1" i="0" u="none" strike="noStrike" cap="none" normalizeH="0" baseline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885579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г)</a:t>
                      </a:r>
                    </a:p>
                  </a:txBody>
                  <a:tcPr marT="45707" marB="4570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8240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II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Беременность 12 недель </a:t>
                      </a:r>
                    </a:p>
                  </a:txBody>
                  <a:tcPr marT="45707" marB="45707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07" marB="45707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4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459412"/>
          </a:xfrm>
        </p:spPr>
        <p:txBody>
          <a:bodyPr/>
          <a:lstStyle/>
          <a:p>
            <a:pPr algn="just" eaLnBrk="1" hangingPunct="1"/>
            <a:r>
              <a:rPr lang="ru-RU" altLang="ru-RU" sz="2800" b="1" smtClean="0">
                <a:solidFill>
                  <a:srgbClr val="6600CC"/>
                </a:solidFill>
                <a:latin typeface="Arial" charset="0"/>
                <a:cs typeface="Arial" charset="0"/>
              </a:rPr>
              <a:t>2. КОСВЕННЫЕ (НЕПРЯМЫЕ) АКУШЕРСКИЕ СМЕРТИ: </a:t>
            </a:r>
            <a:r>
              <a:rPr lang="ru-RU" altLang="ru-RU" sz="2400" b="1" smtClean="0">
                <a:latin typeface="Arial" charset="0"/>
                <a:cs typeface="Arial" charset="0"/>
              </a:rPr>
              <a:t>те, которые явились результатом</a:t>
            </a:r>
            <a:r>
              <a:rPr lang="en-US" altLang="ru-RU" sz="2400" b="1" smtClean="0">
                <a:latin typeface="Arial" charset="0"/>
                <a:cs typeface="Arial" charset="0"/>
              </a:rPr>
              <a:t> </a:t>
            </a:r>
            <a:r>
              <a:rPr lang="ru-RU" altLang="ru-RU" sz="2400" b="1" smtClean="0">
                <a:latin typeface="Arial" charset="0"/>
                <a:cs typeface="Arial" charset="0"/>
              </a:rPr>
              <a:t>наличия предшествующего заболевания</a:t>
            </a:r>
            <a:r>
              <a:rPr lang="en-US" altLang="ru-RU" sz="2400" b="1" smtClean="0">
                <a:latin typeface="Arial" charset="0"/>
                <a:cs typeface="Arial" charset="0"/>
              </a:rPr>
              <a:t> </a:t>
            </a:r>
            <a:r>
              <a:rPr lang="ru-RU" altLang="ru-RU" sz="2400" b="1" smtClean="0">
                <a:latin typeface="Arial" charset="0"/>
                <a:cs typeface="Arial" charset="0"/>
              </a:rPr>
              <a:t>или заболевания, которое  возникло во время беременности, и которое не является следствием прямых акушерских причин, но которое обострилось в связи с физиологическим воздействием беременности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/>
          <p:cNvSpPr>
            <a:spLocks noGrp="1"/>
          </p:cNvSpPr>
          <p:nvPr>
            <p:ph type="title"/>
          </p:nvPr>
        </p:nvSpPr>
        <p:spPr>
          <a:xfrm>
            <a:off x="304800" y="274638"/>
            <a:ext cx="8610600" cy="1401762"/>
          </a:xfrm>
        </p:spPr>
        <p:txBody>
          <a:bodyPr/>
          <a:lstStyle/>
          <a:p>
            <a:pPr eaLnBrk="1" hangingPunct="1"/>
            <a:r>
              <a:rPr lang="ru-RU" altLang="ru-RU" sz="3600" smtClean="0"/>
              <a:t>Медицинское свидетельство о смерти от злокачественного новообразования </a:t>
            </a:r>
            <a:r>
              <a:rPr lang="ru-RU" altLang="ru-RU" sz="3600" smtClean="0">
                <a:solidFill>
                  <a:srgbClr val="FF0066"/>
                </a:solidFill>
              </a:rPr>
              <a:t>(при наличии беременности)</a:t>
            </a:r>
          </a:p>
        </p:txBody>
      </p:sp>
      <p:graphicFrame>
        <p:nvGraphicFramePr>
          <p:cNvPr id="50179" name="Group 3">
            <a:extLst>
              <a:ext uri="{FF2B5EF4-FFF2-40B4-BE49-F238E27FC236}">
                <a16:creationId xmlns:a16="http://schemas.microsoft.com/office/drawing/2014/main" xmlns="" id="{584AF835-4C06-4454-8024-2B68E31C33F7}"/>
              </a:ext>
            </a:extLst>
          </p:cNvPr>
          <p:cNvGraphicFramePr>
            <a:graphicFrameLocks noGrp="1"/>
          </p:cNvGraphicFramePr>
          <p:nvPr>
            <p:ph type="tbl" idx="1"/>
          </p:nvPr>
        </p:nvGraphicFramePr>
        <p:xfrm>
          <a:off x="381000" y="2209800"/>
          <a:ext cx="8382000" cy="3886200"/>
        </p:xfrm>
        <a:graphic>
          <a:graphicData uri="http://schemas.openxmlformats.org/drawingml/2006/table">
            <a:tbl>
              <a:tblPr/>
              <a:tblGrid>
                <a:gridCol w="7397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3277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144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</a:t>
                      </a: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а)</a:t>
                      </a:r>
                    </a:p>
                  </a:txBody>
                  <a:tcPr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Перитонит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K65.9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79463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б)</a:t>
                      </a:r>
                    </a:p>
                  </a:txBody>
                  <a:tcPr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Желудочное кровотечение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K92.2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774700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в)</a:t>
                      </a:r>
                    </a:p>
                  </a:txBody>
                  <a:tcPr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Рак малой кривизны желудка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O99</a:t>
                      </a:r>
                      <a:r>
                        <a:rPr kumimoji="0" lang="ru-RU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8</a:t>
                      </a:r>
                      <a:endParaRPr kumimoji="0" lang="ru-RU" sz="2800" b="1" i="0" u="none" strike="noStrike" cap="none" normalizeH="0" baseline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79463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г)</a:t>
                      </a:r>
                    </a:p>
                  </a:txBody>
                  <a:tcPr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rgbClr val="A5002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II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Беременность 36 недель</a:t>
                      </a: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457200"/>
          </a:xfrm>
        </p:spPr>
        <p:txBody>
          <a:bodyPr/>
          <a:lstStyle/>
          <a:p>
            <a:pPr eaLnBrk="1" hangingPunct="1"/>
            <a:r>
              <a:rPr lang="ru-RU" altLang="ru-RU" sz="3200" b="1" smtClean="0"/>
              <a:t>Медицинское свидетельство о смерти</a:t>
            </a:r>
            <a:r>
              <a:rPr lang="ru-RU" altLang="ru-RU" sz="3200" smtClean="0"/>
              <a:t/>
            </a:r>
            <a:br>
              <a:rPr lang="ru-RU" altLang="ru-RU" sz="3200" smtClean="0"/>
            </a:br>
            <a:r>
              <a:rPr lang="ru-RU" altLang="ru-RU" sz="3200" b="1" smtClean="0">
                <a:solidFill>
                  <a:srgbClr val="000099"/>
                </a:solidFill>
              </a:rPr>
              <a:t>(при наличии беременности)</a:t>
            </a:r>
            <a:endParaRPr lang="ru-RU" altLang="ru-RU" sz="3600" b="1" smtClean="0">
              <a:solidFill>
                <a:srgbClr val="000099"/>
              </a:solidFill>
            </a:endParaRPr>
          </a:p>
        </p:txBody>
      </p:sp>
      <p:graphicFrame>
        <p:nvGraphicFramePr>
          <p:cNvPr id="51203" name="Group 3">
            <a:extLst>
              <a:ext uri="{FF2B5EF4-FFF2-40B4-BE49-F238E27FC236}">
                <a16:creationId xmlns:a16="http://schemas.microsoft.com/office/drawing/2014/main" xmlns="" id="{E32E6288-4002-4891-A655-2A36A3D59FC2}"/>
              </a:ext>
            </a:extLst>
          </p:cNvPr>
          <p:cNvGraphicFramePr>
            <a:graphicFrameLocks noGrp="1"/>
          </p:cNvGraphicFramePr>
          <p:nvPr>
            <p:ph type="tbl" idx="1"/>
          </p:nvPr>
        </p:nvGraphicFramePr>
        <p:xfrm>
          <a:off x="381000" y="1676400"/>
          <a:ext cx="8382000" cy="4629150"/>
        </p:xfrm>
        <a:graphic>
          <a:graphicData uri="http://schemas.openxmlformats.org/drawingml/2006/table">
            <a:tbl>
              <a:tblPr/>
              <a:tblGrid>
                <a:gridCol w="7397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3277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144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0302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</a:t>
                      </a: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а)</a:t>
                      </a:r>
                    </a:p>
                  </a:txBody>
                  <a:tcPr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Перитонит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K65.9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85746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б)</a:t>
                      </a:r>
                    </a:p>
                  </a:txBody>
                  <a:tcPr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Некроз желчного пузыря</a:t>
                      </a:r>
                    </a:p>
                  </a:txBody>
                  <a:tcPr marT="45716" marB="45716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K81.0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82572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в)</a:t>
                      </a:r>
                    </a:p>
                  </a:txBody>
                  <a:tcPr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Желчнокаменная болезнь</a:t>
                      </a:r>
                    </a:p>
                  </a:txBody>
                  <a:tcPr marT="45716" marB="45716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O99.6</a:t>
                      </a:r>
                      <a:endParaRPr kumimoji="0" lang="ru-RU" sz="2800" b="1" i="0" u="none" strike="noStrike" cap="none" normalizeH="0" baseline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885746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г)</a:t>
                      </a:r>
                    </a:p>
                  </a:txBody>
                  <a:tcPr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9448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II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Беременность 1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8</a:t>
                      </a: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недель, холецистэктомия 12.06.2007</a:t>
                      </a:r>
                    </a:p>
                  </a:txBody>
                  <a:tcPr marT="45716" marB="45716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16" marB="45716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Grp="1"/>
          </p:cNvSpPr>
          <p:nvPr>
            <p:ph type="title"/>
          </p:nvPr>
        </p:nvSpPr>
        <p:spPr>
          <a:xfrm>
            <a:off x="457200" y="304800"/>
            <a:ext cx="8229600" cy="11430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ru-RU" altLang="ru-RU" sz="3600" smtClean="0"/>
              <a:t>Медицинское свидетельство о смерти от травмы (</a:t>
            </a:r>
            <a:r>
              <a:rPr lang="ru-RU" altLang="ru-RU" sz="3600" smtClean="0">
                <a:solidFill>
                  <a:srgbClr val="000099"/>
                </a:solidFill>
              </a:rPr>
              <a:t>при наличии беременности</a:t>
            </a:r>
            <a:r>
              <a:rPr lang="ru-RU" altLang="ru-RU" sz="3600" smtClean="0"/>
              <a:t>)</a:t>
            </a:r>
          </a:p>
        </p:txBody>
      </p:sp>
      <p:graphicFrame>
        <p:nvGraphicFramePr>
          <p:cNvPr id="53251" name="Group 3">
            <a:extLst>
              <a:ext uri="{FF2B5EF4-FFF2-40B4-BE49-F238E27FC236}">
                <a16:creationId xmlns:a16="http://schemas.microsoft.com/office/drawing/2014/main" xmlns="" id="{BED47421-B3E6-4676-9E82-90D5CA43DAD2}"/>
              </a:ext>
            </a:extLst>
          </p:cNvPr>
          <p:cNvGraphicFramePr>
            <a:graphicFrameLocks noGrp="1"/>
          </p:cNvGraphicFramePr>
          <p:nvPr>
            <p:ph type="tbl" idx="1"/>
          </p:nvPr>
        </p:nvGraphicFramePr>
        <p:xfrm>
          <a:off x="381000" y="1828800"/>
          <a:ext cx="8382000" cy="4449763"/>
        </p:xfrm>
        <a:graphic>
          <a:graphicData uri="http://schemas.openxmlformats.org/drawingml/2006/table">
            <a:tbl>
              <a:tblPr/>
              <a:tblGrid>
                <a:gridCol w="7397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3277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144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0302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</a:t>
                      </a: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а)</a:t>
                      </a:r>
                    </a:p>
                  </a:txBody>
                  <a:tcPr marT="45721" marB="45721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Геморрагический шок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1" marB="45721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R57.8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1" marB="45721"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57262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б)</a:t>
                      </a:r>
                    </a:p>
                  </a:txBody>
                  <a:tcPr marT="45721" marB="45721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Внутрибрюшное кровотечение</a:t>
                      </a:r>
                    </a:p>
                  </a:txBody>
                  <a:tcPr marT="45721" marB="45721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R58.X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1" marB="45721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52500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в)</a:t>
                      </a:r>
                    </a:p>
                  </a:txBody>
                  <a:tcPr marT="45721" marB="45721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Разрыв селезенки</a:t>
                      </a:r>
                    </a:p>
                  </a:txBody>
                  <a:tcPr marT="45721" marB="45721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S36.0</a:t>
                      </a:r>
                      <a:endParaRPr kumimoji="0" lang="ru-RU" sz="2800" b="1" i="0" u="none" strike="noStrike" cap="none" normalizeH="0" baseline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1" marB="45721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857262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г)</a:t>
                      </a:r>
                    </a:p>
                  </a:txBody>
                  <a:tcPr marT="45721" marB="45721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Arial" charset="0"/>
                          <a:cs typeface="Arial" charset="0"/>
                        </a:rPr>
                        <a:t>Падение на эскалаторе метро</a:t>
                      </a:r>
                    </a:p>
                  </a:txBody>
                  <a:tcPr marT="45721" marB="45721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W10.</a:t>
                      </a:r>
                      <a:r>
                        <a:rPr kumimoji="0" lang="ru-RU" sz="2800" b="1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Arial" charset="0"/>
                          <a:cs typeface="Arial" charset="0"/>
                        </a:rPr>
                        <a:t>5</a:t>
                      </a:r>
                    </a:p>
                  </a:txBody>
                  <a:tcPr marT="45721" marB="45721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52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II</a:t>
                      </a: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1" marB="45721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Беременность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</a:t>
                      </a:r>
                      <a:r>
                        <a:rPr kumimoji="0" lang="ru-RU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 недели</a:t>
                      </a:r>
                    </a:p>
                  </a:txBody>
                  <a:tcPr marT="45721" marB="45721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1" marB="45721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Заголовок 1"/>
          <p:cNvSpPr>
            <a:spLocks noGrp="1"/>
          </p:cNvSpPr>
          <p:nvPr>
            <p:ph type="title" idx="4294967295"/>
          </p:nvPr>
        </p:nvSpPr>
        <p:spPr>
          <a:xfrm>
            <a:off x="914400" y="404813"/>
            <a:ext cx="8229600" cy="1143000"/>
          </a:xfrm>
        </p:spPr>
        <p:txBody>
          <a:bodyPr/>
          <a:lstStyle/>
          <a:p>
            <a:pPr eaLnBrk="1" hangingPunct="1"/>
            <a:r>
              <a:rPr lang="ru-RU" altLang="ru-RU" sz="2500" b="1" smtClean="0">
                <a:solidFill>
                  <a:srgbClr val="660033"/>
                </a:solidFill>
              </a:rPr>
              <a:t>Особенности кодирования причин смерти пациентов с сахарным диабетом</a:t>
            </a:r>
          </a:p>
        </p:txBody>
      </p:sp>
      <p:sp>
        <p:nvSpPr>
          <p:cNvPr id="65539" name="Содержимое 2"/>
          <p:cNvSpPr>
            <a:spLocks noGrp="1"/>
          </p:cNvSpPr>
          <p:nvPr>
            <p:ph idx="4294967295"/>
          </p:nvPr>
        </p:nvSpPr>
        <p:spPr>
          <a:xfrm>
            <a:off x="1116013" y="1557338"/>
            <a:ext cx="7772400" cy="4530725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ru-RU" altLang="ru-RU" sz="1800" b="1" smtClean="0">
                <a:solidFill>
                  <a:srgbClr val="0C0472"/>
                </a:solidFill>
                <a:latin typeface="Times New Roman" pitchFamily="18" charset="0"/>
              </a:rPr>
              <a:t>Согласно правилам кодирования, при наличии сахарного диабета в большинстве случаев сахарный диабет должен указываться в качестве </a:t>
            </a:r>
            <a:r>
              <a:rPr lang="ru-RU" altLang="ru-RU" sz="1800" b="1" smtClean="0">
                <a:solidFill>
                  <a:srgbClr val="FF0000"/>
                </a:solidFill>
                <a:latin typeface="Times New Roman" pitchFamily="18" charset="0"/>
              </a:rPr>
              <a:t>первоначальной причины смерти</a:t>
            </a:r>
          </a:p>
          <a:p>
            <a:pPr eaLnBrk="1" hangingPunct="1">
              <a:lnSpc>
                <a:spcPct val="90000"/>
              </a:lnSpc>
            </a:pPr>
            <a:endParaRPr lang="ru-RU" altLang="ru-RU" sz="1800" b="1" smtClean="0">
              <a:solidFill>
                <a:srgbClr val="0C0472"/>
              </a:solidFill>
              <a:latin typeface="Times New Roman" pitchFamily="18" charset="0"/>
            </a:endParaRPr>
          </a:p>
          <a:p>
            <a:pPr eaLnBrk="1" hangingPunct="1">
              <a:lnSpc>
                <a:spcPct val="90000"/>
              </a:lnSpc>
            </a:pPr>
            <a:r>
              <a:rPr lang="ru-RU" altLang="ru-RU" sz="1800" b="1" smtClean="0">
                <a:solidFill>
                  <a:srgbClr val="0C0472"/>
                </a:solidFill>
                <a:latin typeface="Times New Roman" pitchFamily="18" charset="0"/>
              </a:rPr>
              <a:t> При этом используют соответствующие четырехзначные рубрики, отражающими наличие осложнений со стороны разных органов и систем:</a:t>
            </a:r>
          </a:p>
          <a:p>
            <a:pPr eaLnBrk="1" hangingPunct="1">
              <a:lnSpc>
                <a:spcPct val="90000"/>
              </a:lnSpc>
              <a:buFont typeface="Arial" charset="0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Е1х.0 – с комой</a:t>
            </a:r>
          </a:p>
          <a:p>
            <a:pPr eaLnBrk="1" hangingPunct="1">
              <a:lnSpc>
                <a:spcPct val="90000"/>
              </a:lnSpc>
              <a:buFont typeface="Arial" charset="0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Е1х.1 – с кетоацидозом 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Е1х.2 – с поражением почек (диабетическая нефропатия и т.д.)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Е1х.3 – с поражением глаз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Е1х.4 – с неврологическими осложнениями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Е1х.5 – с нарушениями периферического  кровообращения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Е1х.6 – с другими уточненными осложнениями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Е1х.7 – с множественными осложнениями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Е1х.8 – с неуточненными осложнениями</a:t>
            </a:r>
          </a:p>
          <a:p>
            <a:pPr eaLnBrk="1" hangingPunct="1">
              <a:lnSpc>
                <a:spcPct val="90000"/>
              </a:lnSpc>
              <a:buFont typeface="Wingdings" pitchFamily="2" charset="2"/>
              <a:buNone/>
            </a:pPr>
            <a:r>
              <a:rPr lang="ru-RU" altLang="ru-RU" sz="1400" b="1" smtClean="0">
                <a:solidFill>
                  <a:srgbClr val="0C0472"/>
                </a:solidFill>
                <a:latin typeface="Times New Roman" pitchFamily="18" charset="0"/>
              </a:rPr>
              <a:t>Е1х.9 – без осложнений</a:t>
            </a:r>
            <a:endParaRPr lang="ru-RU" altLang="ru-RU" sz="1400" smtClean="0">
              <a:solidFill>
                <a:srgbClr val="0C047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Прямоугольник 1"/>
          <p:cNvSpPr>
            <a:spLocks noChangeArrowheads="1"/>
          </p:cNvSpPr>
          <p:nvPr/>
        </p:nvSpPr>
        <p:spPr bwMode="auto">
          <a:xfrm>
            <a:off x="684213" y="1341438"/>
            <a:ext cx="7991475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5750" indent="-28575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Последствия инфекционных и паразитарных болезней (рубрики охватывают все инфекционные и паразитарные болезни) В90-В94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Последствия недостаточности питания и недостатка других питательных веществ Е64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Последствия избыточности питания Е68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Последствия воспалительных болезней центральной нервной системы G09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Последствия цереброваскулярных болезней I69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Смерть матери от последствий прямых акушерских причин O97 </a:t>
            </a:r>
          </a:p>
          <a:p>
            <a:pPr algn="just">
              <a:spcBef>
                <a:spcPct val="0"/>
              </a:spcBef>
            </a:pPr>
            <a:r>
              <a:rPr lang="ru-RU" altLang="ru-RU" sz="1600" b="1">
                <a:solidFill>
                  <a:srgbClr val="0C0472"/>
                </a:solidFill>
                <a:latin typeface="Arial" charset="0"/>
              </a:rPr>
              <a:t>Последствия воздействия внешних причин заболеваемости и смертности Y85-Y89 </a:t>
            </a:r>
          </a:p>
        </p:txBody>
      </p:sp>
      <p:sp>
        <p:nvSpPr>
          <p:cNvPr id="66563" name="Прямоугольник 2"/>
          <p:cNvSpPr>
            <a:spLocks noChangeArrowheads="1"/>
          </p:cNvSpPr>
          <p:nvPr/>
        </p:nvSpPr>
        <p:spPr bwMode="auto">
          <a:xfrm>
            <a:off x="576263" y="346075"/>
            <a:ext cx="79914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ru-RU" altLang="ru-RU" sz="1800" b="1">
                <a:solidFill>
                  <a:srgbClr val="6D2F39"/>
                </a:solidFill>
                <a:latin typeface="Arial" charset="0"/>
              </a:rPr>
              <a:t>РУБРИКИ ПОСЛЕДСТВИЙ МКБ-10, ПРЕДНАЗНАЧЕННЫЕ ДЛЯ КОДИРОВАНИЯ ТОЛЬКО ПЕРВОНАЧАЛЬНОЙ ПРИЧИНЫ СМЕРТИ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Содержимое 2">
            <a:extLst>
              <a:ext uri="{FF2B5EF4-FFF2-40B4-BE49-F238E27FC236}">
                <a16:creationId xmlns:a16="http://schemas.microsoft.com/office/drawing/2014/main" xmlns="" id="{3BF6BB68-5D0C-42BE-8A82-5F0E8B454710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827088" y="836613"/>
            <a:ext cx="7907337" cy="4824412"/>
          </a:xfrm>
        </p:spPr>
        <p:txBody>
          <a:bodyPr rtlCol="0">
            <a:normAutofit lnSpcReduction="10000"/>
          </a:bodyPr>
          <a:lstStyle/>
          <a:p>
            <a:pPr marL="514350" indent="-514350" algn="ctr" eaLnBrk="1" fontAlgn="auto" hangingPunct="1">
              <a:buFont typeface="Wingdings" panose="05000000000000000000" pitchFamily="2" charset="2"/>
              <a:buNone/>
              <a:defRPr/>
            </a:pPr>
            <a:endParaRPr lang="ru-RU" altLang="ru-RU" sz="17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</a:t>
            </a: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Должен проводиться:</a:t>
            </a:r>
          </a:p>
          <a:p>
            <a:pPr marL="514350" indent="-514350" eaLnBrk="1" fontAlgn="auto" hangingPunct="1">
              <a:buFont typeface="Arial" charset="0"/>
              <a:buNone/>
              <a:defRPr/>
            </a:pPr>
            <a:endParaRPr lang="ru-RU" altLang="ru-RU" sz="2000" b="1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С формой 12 «Сведения о числе заболеваний, зарегистрированных у пациентов, проживающих в районе обслуживания медицинской организации»</a:t>
            </a:r>
          </a:p>
          <a:p>
            <a:pPr marL="514350" indent="-514350" eaLnBrk="1" fontAlgn="auto" hangingPunct="1">
              <a:defRPr/>
            </a:pPr>
            <a:endParaRPr lang="ru-RU" altLang="ru-RU" sz="2000" b="1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С формой 13 «Сведения о беременности с абортивным исходом» </a:t>
            </a:r>
          </a:p>
          <a:p>
            <a:pPr marL="514350" indent="-514350" eaLnBrk="1" fontAlgn="auto" hangingPunct="1">
              <a:defRPr/>
            </a:pPr>
            <a:endParaRPr lang="ru-RU" altLang="ru-RU" sz="2000" b="1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С формой 30 «Сведения о медицинской организации»:</a:t>
            </a:r>
          </a:p>
          <a:p>
            <a:pPr marL="514350" indent="-514350" eaLnBrk="1" fontAlgn="auto" hangingPunct="1">
              <a:defRPr/>
            </a:pPr>
            <a:endParaRPr lang="ru-RU" altLang="ru-RU" sz="2000" b="1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С формой 32 «Сведения о медицинской помощи беременным, роженицам и родильницам» </a:t>
            </a:r>
          </a:p>
          <a:p>
            <a:pPr marL="514350" indent="-514350" algn="ctr" eaLnBrk="1" fontAlgn="auto" hangingPunct="1">
              <a:buFontTx/>
              <a:buAutoNum type="arabicPeriod"/>
              <a:defRPr/>
            </a:pPr>
            <a:endParaRPr lang="ru-RU" altLang="ru-RU" sz="17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514350" indent="-514350" algn="ctr" eaLnBrk="1" fontAlgn="auto" hangingPunct="1">
              <a:defRPr/>
            </a:pPr>
            <a:endParaRPr lang="ru-RU" altLang="ru-RU" sz="1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xmlns="" id="{5023ECA5-B02B-4017-BDA9-5C29C60DB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476250"/>
            <a:ext cx="8229600" cy="720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r>
              <a:rPr lang="ru-RU" altLang="ru-RU" sz="32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 форма  </a:t>
            </a:r>
            <a:r>
              <a:rPr lang="ru-RU" altLang="ru-RU" sz="32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Межформенный</a:t>
            </a:r>
            <a:r>
              <a:rPr lang="ru-RU" altLang="ru-RU" sz="32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контроль </a:t>
            </a:r>
            <a:r>
              <a:rPr lang="ru-RU" altLang="ru-RU" sz="25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6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Содержимое 2">
            <a:extLst>
              <a:ext uri="{FF2B5EF4-FFF2-40B4-BE49-F238E27FC236}">
                <a16:creationId xmlns:a16="http://schemas.microsoft.com/office/drawing/2014/main" xmlns="" id="{7A2B5D73-0F5B-4241-ABDD-B1F99B573E9B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827088" y="1916113"/>
            <a:ext cx="7762875" cy="3671887"/>
          </a:xfrm>
        </p:spPr>
        <p:txBody>
          <a:bodyPr/>
          <a:lstStyle/>
          <a:p>
            <a:pPr marL="180000" indent="0" algn="just" eaLnBrk="1" hangingPunct="1">
              <a:spcBef>
                <a:spcPts val="600"/>
              </a:spcBef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Число заболеваний (острые и повторные инфаркты миокарда и острые формы цереброваскулярных болезней, пневмонии и другие заболевания, требующие лечения в стационарных условиях, в форме №12 должно быть больше или равно числу лиц, показанных в форме №14. </a:t>
            </a:r>
          </a:p>
          <a:p>
            <a:pPr marL="180000" indent="0" algn="just" eaLnBrk="1" hangingPunct="1">
              <a:spcBef>
                <a:spcPts val="600"/>
              </a:spcBef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Превышение количества заболеваний в форме №14 над заболеваниями, показанными в форме №12, указывает на отсутствие преемственности между поликлиникой и стационаром</a:t>
            </a:r>
          </a:p>
          <a:p>
            <a:pPr marL="180000" indent="0" algn="just" eaLnBrk="1" hangingPunct="1">
              <a:spcBef>
                <a:spcPts val="600"/>
              </a:spcBef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Исключение: число заболеваний в форме №14 может быть больше, чем в форме №12, только в случае госпитализации лиц с вышеуказанными нозологическими единицами, не проживающими на территории обслуживания учреждения здравоохранения</a:t>
            </a: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.</a:t>
            </a:r>
            <a:r>
              <a:rPr lang="ru-RU" altLang="ru-RU" sz="2000" b="1" dirty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altLang="ru-RU" sz="2000" b="1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algn="ctr" eaLnBrk="1" hangingPunct="1">
              <a:buFontTx/>
              <a:buAutoNum type="arabicPeriod"/>
              <a:defRPr/>
            </a:pPr>
            <a:endParaRPr lang="ru-RU" altLang="ru-RU" sz="2000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algn="ctr" eaLnBrk="1" hangingPunct="1">
              <a:defRPr/>
            </a:pPr>
            <a:endParaRPr lang="ru-RU" altLang="ru-RU" sz="2400" dirty="0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443" name="Rectangle 2">
            <a:extLst>
              <a:ext uri="{FF2B5EF4-FFF2-40B4-BE49-F238E27FC236}">
                <a16:creationId xmlns:a16="http://schemas.microsoft.com/office/drawing/2014/main" xmlns="" id="{3AB8C473-552F-4461-92BF-E9E601419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836613"/>
            <a:ext cx="8229600" cy="503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r>
              <a:rPr lang="ru-RU" altLang="ru-RU" sz="24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 форма  </a:t>
            </a:r>
            <a:r>
              <a:rPr lang="ru-RU" altLang="ru-RU" sz="24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Межформенный</a:t>
            </a:r>
            <a:r>
              <a:rPr lang="ru-RU" altLang="ru-RU" sz="24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контроль </a:t>
            </a:r>
          </a:p>
          <a:p>
            <a:pPr algn="ctr">
              <a:defRPr/>
            </a:pPr>
            <a:r>
              <a:rPr lang="ru-RU" altLang="ru-RU" sz="24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12 формой </a:t>
            </a:r>
            <a:r>
              <a:rPr lang="ru-RU" altLang="ru-RU" sz="24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400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«Сведения о числе заболеваний, зарегистрированных у пациентов, проживающих в районе обслуживания</a:t>
            </a:r>
            <a:endParaRPr lang="ru-RU" altLang="ru-RU" sz="2400" b="1" dirty="0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xmlns="" id="{375566E1-A271-404B-8CDC-8B943712A2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188913"/>
            <a:ext cx="82296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600" b="1" dirty="0" err="1">
                <a:solidFill>
                  <a:schemeClr val="accent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Межформенный</a:t>
            </a:r>
            <a:r>
              <a:rPr lang="ru-RU" altLang="ru-RU" sz="2600" b="1" dirty="0">
                <a:solidFill>
                  <a:schemeClr val="accent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контроль </a:t>
            </a:r>
            <a:r>
              <a:rPr lang="ru-RU" altLang="ru-RU" sz="2000" b="1" dirty="0">
                <a:solidFill>
                  <a:schemeClr val="accent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(продолжение):</a:t>
            </a:r>
            <a:r>
              <a:rPr lang="ru-RU" altLang="ru-RU" sz="26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 </a:t>
            </a:r>
          </a:p>
        </p:txBody>
      </p:sp>
      <p:graphicFrame>
        <p:nvGraphicFramePr>
          <p:cNvPr id="93229" name="Group 45">
            <a:extLst>
              <a:ext uri="{FF2B5EF4-FFF2-40B4-BE49-F238E27FC236}">
                <a16:creationId xmlns:a16="http://schemas.microsoft.com/office/drawing/2014/main" xmlns="" id="{64C04EDA-16B1-4ADB-B059-E835E4F5DE76}"/>
              </a:ext>
            </a:extLst>
          </p:cNvPr>
          <p:cNvGraphicFramePr>
            <a:graphicFrameLocks noGrp="1"/>
          </p:cNvGraphicFramePr>
          <p:nvPr/>
        </p:nvGraphicFramePr>
        <p:xfrm>
          <a:off x="827088" y="692150"/>
          <a:ext cx="7705725" cy="334963"/>
        </p:xfrm>
        <a:graphic>
          <a:graphicData uri="http://schemas.openxmlformats.org/drawingml/2006/table">
            <a:tbl>
              <a:tblPr/>
              <a:tblGrid>
                <a:gridCol w="36734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323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52901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349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marT="45563" marB="4556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600" b="1" i="0" u="none" strike="noStrike" cap="none" normalizeH="0" baseline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563" marB="455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13 </a:t>
                      </a:r>
                    </a:p>
                  </a:txBody>
                  <a:tcPr marT="45563" marB="455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69645" name="Rectangle 13"/>
          <p:cNvSpPr>
            <a:spLocks noChangeArrowheads="1"/>
          </p:cNvSpPr>
          <p:nvPr/>
        </p:nvSpPr>
        <p:spPr bwMode="auto">
          <a:xfrm>
            <a:off x="2124075" y="3284538"/>
            <a:ext cx="59039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latin typeface="Arial" charset="0"/>
            </a:endParaRPr>
          </a:p>
        </p:txBody>
      </p:sp>
      <p:graphicFrame>
        <p:nvGraphicFramePr>
          <p:cNvPr id="93228" name="Group 44">
            <a:extLst>
              <a:ext uri="{FF2B5EF4-FFF2-40B4-BE49-F238E27FC236}">
                <a16:creationId xmlns:a16="http://schemas.microsoft.com/office/drawing/2014/main" xmlns="" id="{35FBBDFE-918B-4146-BE8E-E499E99A886A}"/>
              </a:ext>
            </a:extLst>
          </p:cNvPr>
          <p:cNvGraphicFramePr>
            <a:graphicFrameLocks noGrp="1"/>
          </p:cNvGraphicFramePr>
          <p:nvPr/>
        </p:nvGraphicFramePr>
        <p:xfrm>
          <a:off x="827088" y="1700213"/>
          <a:ext cx="7705725" cy="2809875"/>
        </p:xfrm>
        <a:graphic>
          <a:graphicData uri="http://schemas.openxmlformats.org/drawingml/2006/table">
            <a:tbl>
              <a:tblPr/>
              <a:tblGrid>
                <a:gridCol w="36734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323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52901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8228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4000 стр. 14.6, гр. 3 (O</a:t>
                      </a:r>
                      <a:r>
                        <a:rPr kumimoji="0" lang="en-US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00-O07)</a:t>
                      </a:r>
                      <a:r>
                        <a:rPr kumimoji="0" lang="ru-RU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T="45668" marB="4566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ru-RU" sz="2000" b="1" i="0" u="sng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&lt;</a:t>
                      </a:r>
                      <a:endParaRPr kumimoji="0" lang="ru-RU" altLang="ru-RU" sz="2000" b="1" i="0" u="sng" strike="noStrike" cap="none" normalizeH="0" baseline="0">
                        <a:ln>
                          <a:noFill/>
                        </a:ln>
                        <a:solidFill>
                          <a:srgbClr val="0C0472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8" marB="4566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1000 стр. 1, гр.4 (аборты)</a:t>
                      </a:r>
                      <a:r>
                        <a:rPr kumimoji="0" lang="en-US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до 12 нед.)+ т. 2000 стр. 1, гр.4 (аборты)</a:t>
                      </a:r>
                      <a:r>
                        <a:rPr kumimoji="0" lang="en-US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</a:t>
                      </a: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от 12 нед. до 22 нед.) </a:t>
                      </a:r>
                    </a:p>
                  </a:txBody>
                  <a:tcPr marT="45668" marB="4566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11543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4000 стр. 14.6, «аборт» гр. 19 (умерло оперированных в стационаре)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600" b="0" i="0" u="none" strike="noStrike" cap="none" normalizeH="0" baseline="0">
                        <a:ln>
                          <a:noFill/>
                        </a:ln>
                        <a:solidFill>
                          <a:srgbClr val="0C0472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8" marB="4566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ru-RU" sz="1600" b="1" i="0" u="sng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&lt;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T="45668" marB="4566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3000 гр.4, стр.1 (умерло от беременности с  абортивным исходом)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600" b="0" i="0" u="none" strike="noStrike" cap="none" normalizeH="0" baseline="0">
                        <a:ln>
                          <a:noFill/>
                        </a:ln>
                        <a:solidFill>
                          <a:srgbClr val="0C0472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8" marB="4566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7160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т.4000 гр.11, стр.14.6 «Число операций, при которых наблюдались осложнения»</a:t>
                      </a:r>
                    </a:p>
                  </a:txBody>
                  <a:tcPr marT="45668" marB="4566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ru-RU" sz="1600" b="1" i="0" u="sng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&lt;</a:t>
                      </a:r>
                      <a:endParaRPr kumimoji="0" lang="ru-RU" altLang="ru-RU" sz="1600" b="1" i="0" u="sng" strike="noStrike" cap="none" normalizeH="0" baseline="0">
                        <a:ln>
                          <a:noFill/>
                        </a:ln>
                        <a:solidFill>
                          <a:srgbClr val="0C0472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8" marB="4566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1100 +2100 «Осложнения, вызванные абортом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C0472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8" marB="4566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69664" name="Rectangle 47"/>
          <p:cNvSpPr>
            <a:spLocks noChangeArrowheads="1"/>
          </p:cNvSpPr>
          <p:nvPr/>
        </p:nvSpPr>
        <p:spPr bwMode="auto">
          <a:xfrm>
            <a:off x="900113" y="1052513"/>
            <a:ext cx="7632700" cy="581025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buClr>
                <a:schemeClr val="folHlink"/>
              </a:buClr>
              <a:buSzPct val="90000"/>
              <a:buFont typeface="Wingdings" pitchFamily="2" charset="2"/>
              <a:buNone/>
            </a:pPr>
            <a:r>
              <a:rPr lang="ru-RU" altLang="ru-RU" sz="1600" b="1">
                <a:latin typeface="Times New Roman" pitchFamily="18" charset="0"/>
              </a:rPr>
              <a:t>По количеству выполненных абортов, осложнений и смертей вызванных абортом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Содержимое 2"/>
          <p:cNvSpPr>
            <a:spLocks noGrp="1"/>
          </p:cNvSpPr>
          <p:nvPr>
            <p:ph idx="4294967295"/>
          </p:nvPr>
        </p:nvSpPr>
        <p:spPr>
          <a:xfrm>
            <a:off x="827088" y="1700213"/>
            <a:ext cx="7907337" cy="3960812"/>
          </a:xfrm>
        </p:spPr>
        <p:txBody>
          <a:bodyPr/>
          <a:lstStyle/>
          <a:p>
            <a:pPr marL="514350" indent="-514350" eaLnBrk="1" hangingPunct="1">
              <a:buFont typeface="Arial" charset="0"/>
              <a:buNone/>
            </a:pPr>
            <a:r>
              <a:rPr lang="ru-RU" altLang="ru-RU" sz="2000" smtClean="0">
                <a:solidFill>
                  <a:srgbClr val="0C0472"/>
                </a:solidFill>
                <a:latin typeface="Arial" charset="0"/>
                <a:cs typeface="Arial" charset="0"/>
              </a:rPr>
              <a:t>Проводится: </a:t>
            </a:r>
          </a:p>
          <a:p>
            <a:pPr marL="514350" indent="-514350" algn="ctr" eaLnBrk="1" hangingPunct="1">
              <a:buFont typeface="Arial" charset="0"/>
              <a:buNone/>
            </a:pPr>
            <a:r>
              <a:rPr lang="ru-RU" altLang="ru-RU" sz="1800" smtClean="0">
                <a:solidFill>
                  <a:srgbClr val="0C0472"/>
                </a:solidFill>
                <a:latin typeface="Arial" charset="0"/>
                <a:cs typeface="Arial" charset="0"/>
              </a:rPr>
              <a:t>     по количеству выполненных абортов</a:t>
            </a:r>
          </a:p>
          <a:p>
            <a:pPr marL="514350" indent="-514350" eaLnBrk="1" hangingPunct="1"/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14, 4000, 146, 03 </a:t>
            </a:r>
            <a:r>
              <a:rPr lang="en-US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&lt;</a:t>
            </a:r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 = 13,1000, 1, 04 + 13, 2000, 1,04</a:t>
            </a:r>
          </a:p>
          <a:p>
            <a:pPr marL="514350" indent="-514350" eaLnBrk="1" hangingPunct="1">
              <a:buFont typeface="Arial" charset="0"/>
              <a:buNone/>
            </a:pPr>
            <a:endParaRPr lang="ru-RU" altLang="ru-RU" sz="1800" smtClean="0">
              <a:solidFill>
                <a:srgbClr val="0C0472"/>
              </a:solidFill>
              <a:latin typeface="Arial" charset="0"/>
              <a:cs typeface="Arial" charset="0"/>
            </a:endParaRPr>
          </a:p>
          <a:p>
            <a:pPr marL="514350" indent="-514350" eaLnBrk="1" hangingPunct="1">
              <a:buFont typeface="Arial" charset="0"/>
              <a:buNone/>
            </a:pPr>
            <a:r>
              <a:rPr lang="ru-RU" altLang="ru-RU" sz="1800" smtClean="0">
                <a:solidFill>
                  <a:srgbClr val="0C0472"/>
                </a:solidFill>
                <a:latin typeface="Arial" charset="0"/>
                <a:cs typeface="Arial" charset="0"/>
              </a:rPr>
              <a:t>                     по количеству умерших вследствие абортов</a:t>
            </a:r>
          </a:p>
          <a:p>
            <a:pPr marL="514350" indent="-514350" eaLnBrk="1" hangingPunct="1"/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14, 4000, 146, 19 </a:t>
            </a:r>
            <a:r>
              <a:rPr lang="en-US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&lt;</a:t>
            </a:r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 = 13, 3000, 1, 04</a:t>
            </a:r>
          </a:p>
          <a:p>
            <a:pPr marL="514350" indent="-514350" eaLnBrk="1" hangingPunct="1"/>
            <a:endParaRPr lang="ru-RU" altLang="ru-RU" sz="1800" b="1" smtClean="0">
              <a:solidFill>
                <a:srgbClr val="0C0472"/>
              </a:solidFill>
              <a:latin typeface="Arial" charset="0"/>
              <a:cs typeface="Arial" charset="0"/>
            </a:endParaRPr>
          </a:p>
          <a:p>
            <a:pPr marL="514350" indent="-514350" eaLnBrk="1" hangingPunct="1">
              <a:buFont typeface="Arial" charset="0"/>
              <a:buNone/>
            </a:pPr>
            <a:r>
              <a:rPr lang="ru-RU" altLang="ru-RU" sz="1800" smtClean="0">
                <a:solidFill>
                  <a:srgbClr val="0C0472"/>
                </a:solidFill>
                <a:latin typeface="Arial" charset="0"/>
                <a:cs typeface="Arial" charset="0"/>
              </a:rPr>
              <a:t>по числу абортов, при проведении которых наблюдались осложнения в стационаре</a:t>
            </a:r>
          </a:p>
          <a:p>
            <a:pPr marL="514350" indent="-514350" eaLnBrk="1" hangingPunct="1"/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14,4000,146,11 </a:t>
            </a:r>
            <a:r>
              <a:rPr lang="en-US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&lt;</a:t>
            </a:r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= 13,1100,1 + 13,2100,1</a:t>
            </a:r>
          </a:p>
          <a:p>
            <a:pPr marL="514350" indent="-514350" algn="ctr" eaLnBrk="1" hangingPunct="1">
              <a:buFontTx/>
              <a:buAutoNum type="arabicPeriod"/>
            </a:pPr>
            <a:endParaRPr lang="ru-RU" altLang="ru-RU" sz="1700" smtClean="0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  <a:p>
            <a:pPr marL="514350" indent="-514350" algn="ctr" eaLnBrk="1" hangingPunct="1"/>
            <a:endParaRPr lang="ru-RU" altLang="ru-RU" sz="1700" smtClean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xmlns="" id="{D7B36543-D5DC-472A-9A38-B445C0000D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188913"/>
            <a:ext cx="8229600" cy="151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 форма  </a:t>
            </a:r>
            <a:r>
              <a:rPr lang="ru-RU" altLang="ru-RU" sz="28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Межформенный</a:t>
            </a: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контроль </a:t>
            </a:r>
          </a:p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13 формой </a:t>
            </a:r>
            <a:r>
              <a:rPr lang="ru-RU" altLang="ru-RU" sz="25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400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«Сведения о беременности с абортивным исходом»</a:t>
            </a:r>
            <a:endParaRPr lang="ru-RU" altLang="ru-RU" sz="2400" b="1" dirty="0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Содержимое 2"/>
          <p:cNvSpPr>
            <a:spLocks noGrp="1"/>
          </p:cNvSpPr>
          <p:nvPr>
            <p:ph idx="4294967295"/>
          </p:nvPr>
        </p:nvSpPr>
        <p:spPr>
          <a:xfrm>
            <a:off x="323850" y="765175"/>
            <a:ext cx="8712200" cy="503238"/>
          </a:xfrm>
          <a:solidFill>
            <a:schemeClr val="accent1"/>
          </a:solidFill>
        </p:spPr>
        <p:txBody>
          <a:bodyPr/>
          <a:lstStyle/>
          <a:p>
            <a:pPr marL="514350" indent="-514350" algn="ctr" eaLnBrk="1" hangingPunct="1">
              <a:buFont typeface="Wingdings" pitchFamily="2" charset="2"/>
              <a:buNone/>
            </a:pPr>
            <a:r>
              <a:rPr lang="ru-RU" altLang="ru-RU" sz="2000" b="1" smtClean="0">
                <a:latin typeface="Times New Roman" pitchFamily="18" charset="0"/>
                <a:cs typeface="Times New Roman" pitchFamily="18" charset="0"/>
              </a:rPr>
              <a:t>По числу выбывших всего (выписано + умерло + переведено</a:t>
            </a:r>
            <a:r>
              <a:rPr lang="ru-RU" altLang="ru-RU" b="1" smtClean="0"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71683" name="Rectangle 2"/>
          <p:cNvSpPr txBox="1">
            <a:spLocks noChangeArrowheads="1"/>
          </p:cNvSpPr>
          <p:nvPr/>
        </p:nvSpPr>
        <p:spPr bwMode="auto">
          <a:xfrm>
            <a:off x="611188" y="333375"/>
            <a:ext cx="8229600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500" b="1">
                <a:solidFill>
                  <a:srgbClr val="660033"/>
                </a:solidFill>
                <a:latin typeface="Times New Roman" pitchFamily="18" charset="0"/>
                <a:cs typeface="Times New Roman" pitchFamily="18" charset="0"/>
              </a:rPr>
              <a:t>Межформенный контроль (продолжение):	</a:t>
            </a:r>
            <a:r>
              <a:rPr lang="ru-RU" altLang="ru-RU" sz="1800" b="1">
                <a:solidFill>
                  <a:schemeClr val="tx2"/>
                </a:solidFill>
                <a:latin typeface="Arial" charset="0"/>
              </a:rPr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 </a:t>
            </a:r>
          </a:p>
        </p:txBody>
      </p:sp>
      <p:graphicFrame>
        <p:nvGraphicFramePr>
          <p:cNvPr id="69655" name="Group 23">
            <a:extLst>
              <a:ext uri="{FF2B5EF4-FFF2-40B4-BE49-F238E27FC236}">
                <a16:creationId xmlns:a16="http://schemas.microsoft.com/office/drawing/2014/main" xmlns="" id="{1F7460B0-86F2-4796-A43F-F5C5639A619A}"/>
              </a:ext>
            </a:extLst>
          </p:cNvPr>
          <p:cNvGraphicFramePr>
            <a:graphicFrameLocks noGrp="1"/>
          </p:cNvGraphicFramePr>
          <p:nvPr/>
        </p:nvGraphicFramePr>
        <p:xfrm>
          <a:off x="423863" y="1557338"/>
          <a:ext cx="8604250" cy="4319587"/>
        </p:xfrm>
        <a:graphic>
          <a:graphicData uri="http://schemas.openxmlformats.org/drawingml/2006/table">
            <a:tbl>
              <a:tblPr/>
              <a:tblGrid>
                <a:gridCol w="460851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323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4925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52859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marL="91438" marR="91438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800" b="1" i="0" u="none" strike="noStrike" cap="none" normalizeH="0" baseline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91438" marR="91438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30 </a:t>
                      </a:r>
                    </a:p>
                  </a:txBody>
                  <a:tcPr marL="91438" marR="91438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79099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стр.1 гр.4 (выписано взрослых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(A00-T98)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 стр.1 гр.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22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(выписано детей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(A00-T98)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 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 21 гр. 4 (выписано взрослых 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«Z00-Z99»)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 стр. 21 гр. 22 (выписано детей 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(Z00-Z99)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2100 стр. 1 гр.1 (переведено)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стр.1 гр.8 (умерло взрослых)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 стр.1 гр.</a:t>
                      </a:r>
                      <a:r>
                        <a:rPr kumimoji="0" lang="en-US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28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(умерло детей)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Здоровые новорожденные  показываются только в тех учреждениях, где есть профильные  койки для новорожденных указанные по строке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21.0 «Z00-Z99».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Больные  новорожденные показываются всеми учреждениями в строке «отдельные состояния, возникающие в перинатальном периоде». </a:t>
                      </a:r>
                    </a:p>
                  </a:txBody>
                  <a:tcPr marL="91438" marR="91438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ru-RU" sz="15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ru-RU" sz="15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=</a:t>
                      </a:r>
                      <a:endParaRPr kumimoji="0" lang="ru-RU" altLang="ru-RU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91438" marR="91438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3100 стр. 1 гр. 10 (выписано всего) 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стр. 78 гр. 10 «кроме того больные новорожденные»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3100 стр. 1 гр. 13 (умерло)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3100 стр. 78 «кроме того больные новорожденные гр. 13 (умерло)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5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Учреждения, имеющие  койки для новорожденных показывают всех новорожденных, учреждения не имеющие таких коек показывают только больных новорожденных по строке  «кроме того больные новорожденные».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L="91438" marR="91438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71698" name="AutoShape 18"/>
          <p:cNvSpPr>
            <a:spLocks/>
          </p:cNvSpPr>
          <p:nvPr/>
        </p:nvSpPr>
        <p:spPr bwMode="auto">
          <a:xfrm>
            <a:off x="468313" y="2133600"/>
            <a:ext cx="142875" cy="1943100"/>
          </a:xfrm>
          <a:prstGeom prst="leftBrace">
            <a:avLst>
              <a:gd name="adj1" fmla="val 72470"/>
              <a:gd name="adj2" fmla="val 50000"/>
            </a:avLst>
          </a:prstGeom>
          <a:noFill/>
          <a:ln w="952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latin typeface="Arial" charset="0"/>
            </a:endParaRPr>
          </a:p>
        </p:txBody>
      </p:sp>
      <p:sp>
        <p:nvSpPr>
          <p:cNvPr id="71699" name="AutoShape 19"/>
          <p:cNvSpPr>
            <a:spLocks/>
          </p:cNvSpPr>
          <p:nvPr/>
        </p:nvSpPr>
        <p:spPr bwMode="auto">
          <a:xfrm>
            <a:off x="5508625" y="1944688"/>
            <a:ext cx="215900" cy="1638300"/>
          </a:xfrm>
          <a:prstGeom prst="leftBrace">
            <a:avLst>
              <a:gd name="adj1" fmla="val 51958"/>
              <a:gd name="adj2" fmla="val 50000"/>
            </a:avLst>
          </a:prstGeom>
          <a:noFill/>
          <a:ln w="952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Содержимое 2"/>
          <p:cNvSpPr>
            <a:spLocks noGrp="1"/>
          </p:cNvSpPr>
          <p:nvPr>
            <p:ph idx="4294967295"/>
          </p:nvPr>
        </p:nvSpPr>
        <p:spPr>
          <a:xfrm>
            <a:off x="827088" y="1700213"/>
            <a:ext cx="7907337" cy="3960812"/>
          </a:xfrm>
        </p:spPr>
        <p:txBody>
          <a:bodyPr/>
          <a:lstStyle/>
          <a:p>
            <a:pPr marL="514350" indent="-514350" eaLnBrk="1" hangingPunct="1">
              <a:buFont typeface="Arial" charset="0"/>
              <a:buNone/>
            </a:pPr>
            <a:r>
              <a:rPr lang="ru-RU" altLang="ru-RU" sz="2000" smtClean="0">
                <a:solidFill>
                  <a:srgbClr val="0C0472"/>
                </a:solidFill>
                <a:latin typeface="Arial" charset="0"/>
                <a:cs typeface="Arial" charset="0"/>
              </a:rPr>
              <a:t>Проводится: </a:t>
            </a:r>
          </a:p>
          <a:p>
            <a:pPr marL="514350" indent="-514350" algn="ctr" eaLnBrk="1" hangingPunct="1">
              <a:buFont typeface="Arial" charset="0"/>
              <a:buNone/>
            </a:pPr>
            <a:r>
              <a:rPr lang="ru-RU" altLang="ru-RU" sz="2400" smtClean="0">
                <a:solidFill>
                  <a:srgbClr val="0C0472"/>
                </a:solidFill>
                <a:latin typeface="Arial" charset="0"/>
                <a:cs typeface="Arial" charset="0"/>
              </a:rPr>
              <a:t>     по количеству выбывших всего (выписано + умерло + переведено) пациентов</a:t>
            </a:r>
          </a:p>
          <a:p>
            <a:pPr marL="514350" indent="-514350" algn="ctr" eaLnBrk="1" hangingPunct="1">
              <a:buFont typeface="Arial" charset="0"/>
              <a:buNone/>
            </a:pPr>
            <a:endParaRPr lang="ru-RU" altLang="ru-RU" sz="2400" smtClean="0">
              <a:solidFill>
                <a:srgbClr val="0C0472"/>
              </a:solidFill>
              <a:latin typeface="Arial" charset="0"/>
              <a:cs typeface="Arial" charset="0"/>
            </a:endParaRPr>
          </a:p>
          <a:p>
            <a:pPr marL="514350" indent="-514350" eaLnBrk="1" hangingPunct="1">
              <a:buFont typeface="Arial" charset="0"/>
              <a:buNone/>
            </a:pPr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14,2000,10,04+14,2000,10,22+14,2000,210,04+14,2000,210,22+</a:t>
            </a:r>
          </a:p>
          <a:p>
            <a:pPr marL="514350" indent="-514350" eaLnBrk="1" hangingPunct="1">
              <a:buFont typeface="Arial" charset="0"/>
              <a:buNone/>
            </a:pPr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14,2100,10,01+14,2000,10,08+14,2000,10,28 = </a:t>
            </a:r>
          </a:p>
          <a:p>
            <a:pPr marL="514350" indent="-514350" eaLnBrk="1" hangingPunct="1">
              <a:buFont typeface="Arial" charset="0"/>
              <a:buNone/>
            </a:pPr>
            <a:r>
              <a:rPr lang="ru-RU" altLang="ru-RU" sz="1800" b="1" smtClean="0">
                <a:solidFill>
                  <a:srgbClr val="0C0472"/>
                </a:solidFill>
                <a:latin typeface="Arial" charset="0"/>
                <a:cs typeface="Arial" charset="0"/>
              </a:rPr>
              <a:t>30,3100,01,10+30,3100,78,10+30,3100,01,13+30,3100,78,13</a:t>
            </a:r>
          </a:p>
          <a:p>
            <a:pPr marL="514350" indent="-514350" eaLnBrk="1" hangingPunct="1">
              <a:buFont typeface="Arial" charset="0"/>
              <a:buNone/>
            </a:pPr>
            <a:endParaRPr lang="ru-RU" altLang="ru-RU" sz="1800" b="1" smtClean="0">
              <a:latin typeface="Arial" charset="0"/>
              <a:cs typeface="Arial" charset="0"/>
            </a:endParaRPr>
          </a:p>
          <a:p>
            <a:pPr marL="514350" indent="-514350" eaLnBrk="1" hangingPunct="1"/>
            <a:endParaRPr lang="ru-RU" altLang="ru-RU" sz="1800" b="1" smtClean="0">
              <a:latin typeface="Arial" charset="0"/>
              <a:cs typeface="Arial" charset="0"/>
            </a:endParaRPr>
          </a:p>
          <a:p>
            <a:pPr marL="514350" indent="-514350" eaLnBrk="1" hangingPunct="1"/>
            <a:endParaRPr lang="ru-RU" altLang="ru-RU" sz="1800" b="1" smtClean="0">
              <a:latin typeface="Arial" charset="0"/>
              <a:cs typeface="Arial" charset="0"/>
            </a:endParaRPr>
          </a:p>
          <a:p>
            <a:pPr marL="514350" indent="-514350" algn="ctr" eaLnBrk="1" hangingPunct="1">
              <a:buFontTx/>
              <a:buAutoNum type="arabicPeriod"/>
            </a:pPr>
            <a:endParaRPr lang="ru-RU" altLang="ru-RU" sz="1700" smtClean="0">
              <a:latin typeface="Times New Roman" pitchFamily="18" charset="0"/>
              <a:cs typeface="Times New Roman" pitchFamily="18" charset="0"/>
            </a:endParaRPr>
          </a:p>
          <a:p>
            <a:pPr marL="514350" indent="-514350" algn="ctr" eaLnBrk="1" hangingPunct="1"/>
            <a:endParaRPr lang="ru-RU" altLang="ru-RU" sz="1700" smtClean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xmlns="" id="{3BF4D5DB-C8C4-4E5D-91B0-8FB9674F5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188913"/>
            <a:ext cx="8229600" cy="151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 форма  </a:t>
            </a:r>
            <a:r>
              <a:rPr lang="ru-RU" altLang="ru-RU" sz="28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Межформенный</a:t>
            </a: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контроль </a:t>
            </a:r>
          </a:p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30 формой </a:t>
            </a:r>
            <a:r>
              <a:rPr lang="ru-RU" altLang="ru-RU" sz="25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400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«Сведения о медицинской организации»</a:t>
            </a:r>
            <a:endParaRPr lang="ru-RU" altLang="ru-RU" sz="2400" b="1" dirty="0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Содержимое 2">
            <a:extLst>
              <a:ext uri="{FF2B5EF4-FFF2-40B4-BE49-F238E27FC236}">
                <a16:creationId xmlns:a16="http://schemas.microsoft.com/office/drawing/2014/main" xmlns="" id="{BB8833E6-820E-46B1-81D7-3A111C13E63E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827088" y="549275"/>
            <a:ext cx="8085137" cy="360363"/>
          </a:xfrm>
          <a:solidFill>
            <a:schemeClr val="accent5">
              <a:lumMod val="90000"/>
            </a:schemeClr>
          </a:solidFill>
        </p:spPr>
        <p:txBody>
          <a:bodyPr rtlCol="0">
            <a:normAutofit fontScale="70000" lnSpcReduction="20000"/>
          </a:bodyPr>
          <a:lstStyle/>
          <a:p>
            <a:pPr marL="514350" indent="-514350" algn="ctr" eaLnBrk="1" fontAlgn="auto" hangingPunct="1">
              <a:buFont typeface="Wingdings" panose="05000000000000000000" pitchFamily="2" charset="2"/>
              <a:buNone/>
              <a:defRPr/>
            </a:pPr>
            <a:r>
              <a:rPr lang="ru-RU" alt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числу выписанных</a:t>
            </a:r>
          </a:p>
        </p:txBody>
      </p:sp>
      <p:sp>
        <p:nvSpPr>
          <p:cNvPr id="73731" name="Rectangle 2"/>
          <p:cNvSpPr txBox="1">
            <a:spLocks noChangeArrowheads="1"/>
          </p:cNvSpPr>
          <p:nvPr/>
        </p:nvSpPr>
        <p:spPr bwMode="auto">
          <a:xfrm>
            <a:off x="611188" y="260350"/>
            <a:ext cx="8229600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500" b="1">
                <a:solidFill>
                  <a:srgbClr val="660033"/>
                </a:solidFill>
                <a:latin typeface="Times New Roman" pitchFamily="18" charset="0"/>
                <a:cs typeface="Times New Roman" pitchFamily="18" charset="0"/>
              </a:rPr>
              <a:t>Межформенный контроль (продолжение):	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 </a:t>
            </a:r>
          </a:p>
        </p:txBody>
      </p:sp>
      <p:graphicFrame>
        <p:nvGraphicFramePr>
          <p:cNvPr id="85032" name="Group 40">
            <a:extLst>
              <a:ext uri="{FF2B5EF4-FFF2-40B4-BE49-F238E27FC236}">
                <a16:creationId xmlns:a16="http://schemas.microsoft.com/office/drawing/2014/main" xmlns="" id="{8CB55D4F-9113-4665-B144-028ACB1E6BC5}"/>
              </a:ext>
            </a:extLst>
          </p:cNvPr>
          <p:cNvGraphicFramePr>
            <a:graphicFrameLocks noGrp="1"/>
          </p:cNvGraphicFramePr>
          <p:nvPr/>
        </p:nvGraphicFramePr>
        <p:xfrm>
          <a:off x="323850" y="1084263"/>
          <a:ext cx="8569325" cy="3425825"/>
        </p:xfrm>
        <a:graphic>
          <a:graphicData uri="http://schemas.openxmlformats.org/drawingml/2006/table">
            <a:tbl>
              <a:tblPr/>
              <a:tblGrid>
                <a:gridCol w="452913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651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67506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74756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marL="91425" marR="91425" marT="45743" marB="4574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600" b="1" i="0" u="none" strike="noStrike" cap="none" normalizeH="0" baseline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91425" marR="91425" marT="45743" marB="4574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30 </a:t>
                      </a:r>
                    </a:p>
                  </a:txBody>
                  <a:tcPr marL="91425" marR="91425" marT="45743" marB="4574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95106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стр.1 гр.4 (выписано взрослых</a:t>
                      </a:r>
                      <a:r>
                        <a:rPr kumimoji="0" lang="en-US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(A00-T98)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стр.1 гр.22 (выписано детей</a:t>
                      </a:r>
                      <a:r>
                        <a:rPr kumimoji="0" lang="en-US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(A00-T98)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  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 21 гр. 4 (выписано взрослых </a:t>
                      </a:r>
                      <a:r>
                        <a:rPr kumimoji="0" lang="en-US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Z</a:t>
                      </a:r>
                      <a:r>
                        <a:rPr kumimoji="0" lang="en-US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00-Z99)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 21 гр. 22 (выписано детей </a:t>
                      </a:r>
                      <a:r>
                        <a:rPr kumimoji="0" lang="en-US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(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Z</a:t>
                      </a:r>
                      <a:r>
                        <a:rPr kumimoji="0" lang="en-US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00-Z99)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2100 1 гр.1 (переведено)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   </a:t>
                      </a:r>
                      <a:r>
                        <a:rPr kumimoji="0" lang="ru-RU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Здоровые новорожденные  показываются только в тех учреждениях, где есть  профильные,  штатные койки   для новорожденных, по строке 21.0 «Z00-Z99».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   Больные новорожденные показываются во всех учреждениях в строке «отдельные состояния, возникающие в перинатальном периоде». </a:t>
                      </a:r>
                    </a:p>
                  </a:txBody>
                  <a:tcPr marL="91425" marR="91425" marT="45743" marB="4574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en-US" altLang="ru-RU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ru-RU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=</a:t>
                      </a:r>
                      <a:endParaRPr kumimoji="0" lang="ru-RU" altLang="ru-RU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91425" marR="91425" marT="45743" marB="4574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т. 3100 стр. 1 гр. 10 (выписано всего) 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стр. 78 гр. 10 «кроме того больные новорожденные»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ru-RU" altLang="ru-RU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Учреждения имеющие в штате койки для новорожденных показывают всех новорожденных, учреждения не имеющие таких коек показывают только больных новорожденных по строке</a:t>
                      </a:r>
                      <a:r>
                        <a:rPr kumimoji="0" lang="ru-RU" altLang="ru-RU" sz="1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</a:t>
                      </a:r>
                      <a:r>
                        <a:rPr kumimoji="0" lang="ru-RU" altLang="ru-RU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«кроме того больные новорожденные».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L="91425" marR="91425" marT="45743" marB="4574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73746" name="AutoShape 18"/>
          <p:cNvSpPr>
            <a:spLocks/>
          </p:cNvSpPr>
          <p:nvPr/>
        </p:nvSpPr>
        <p:spPr bwMode="auto">
          <a:xfrm>
            <a:off x="323850" y="1563688"/>
            <a:ext cx="214313" cy="1439862"/>
          </a:xfrm>
          <a:prstGeom prst="leftBrace">
            <a:avLst>
              <a:gd name="adj1" fmla="val 37760"/>
              <a:gd name="adj2" fmla="val 50000"/>
            </a:avLst>
          </a:prstGeom>
          <a:noFill/>
          <a:ln w="952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latin typeface="Arial" charset="0"/>
            </a:endParaRPr>
          </a:p>
        </p:txBody>
      </p:sp>
      <p:sp>
        <p:nvSpPr>
          <p:cNvPr id="73747" name="AutoShape 28"/>
          <p:cNvSpPr>
            <a:spLocks/>
          </p:cNvSpPr>
          <p:nvPr/>
        </p:nvSpPr>
        <p:spPr bwMode="auto">
          <a:xfrm>
            <a:off x="5148263" y="1603375"/>
            <a:ext cx="287337" cy="746125"/>
          </a:xfrm>
          <a:prstGeom prst="leftBrace">
            <a:avLst>
              <a:gd name="adj1" fmla="val 24981"/>
              <a:gd name="adj2" fmla="val 50000"/>
            </a:avLst>
          </a:prstGeom>
          <a:noFill/>
          <a:ln w="952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latin typeface="Arial" charset="0"/>
            </a:endParaRPr>
          </a:p>
        </p:txBody>
      </p:sp>
      <p:graphicFrame>
        <p:nvGraphicFramePr>
          <p:cNvPr id="85039" name="Group 47">
            <a:extLst>
              <a:ext uri="{FF2B5EF4-FFF2-40B4-BE49-F238E27FC236}">
                <a16:creationId xmlns:a16="http://schemas.microsoft.com/office/drawing/2014/main" xmlns="" id="{604843AB-DD58-4E30-B327-88E5DAF7B2BE}"/>
              </a:ext>
            </a:extLst>
          </p:cNvPr>
          <p:cNvGraphicFramePr>
            <a:graphicFrameLocks noGrp="1"/>
          </p:cNvGraphicFramePr>
          <p:nvPr/>
        </p:nvGraphicFramePr>
        <p:xfrm>
          <a:off x="323850" y="4797425"/>
          <a:ext cx="8569325" cy="1365250"/>
        </p:xfrm>
        <a:graphic>
          <a:graphicData uri="http://schemas.openxmlformats.org/drawingml/2006/table">
            <a:tbl>
              <a:tblPr/>
              <a:tblGrid>
                <a:gridCol w="45354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6036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6734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3516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marT="45664" marB="4566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600" b="1" i="0" u="none" strike="noStrike" cap="none" normalizeH="0" baseline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4" marB="4566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30 </a:t>
                      </a:r>
                    </a:p>
                  </a:txBody>
                  <a:tcPr marT="45664" marB="4566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3008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стр.1 гр.8 (умерло взрослых)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т. 2000 стр.1 гр.28 (умерло детей)  </a:t>
                      </a:r>
                      <a:endParaRPr kumimoji="0" lang="ru-RU" altLang="ru-RU" sz="2400" b="1" i="0" u="none" strike="noStrike" cap="none" normalizeH="0" baseline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4" marB="4566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5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=</a:t>
                      </a:r>
                      <a:r>
                        <a:rPr kumimoji="0" lang="ru-RU" altLang="ru-RU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!</a:t>
                      </a:r>
                    </a:p>
                  </a:txBody>
                  <a:tcPr marT="45664" marB="4566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3100 стр. 1 гр. 13 (умерло всего)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3100 стр. 78  «кроме того больные новорожденные»  гр. 13 (умерло)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64" marB="4566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xmlns="" id="{14FCF608-AFE1-4110-B4B4-57FD8909B65A}"/>
              </a:ext>
            </a:extLst>
          </p:cNvPr>
          <p:cNvSpPr/>
          <p:nvPr/>
        </p:nvSpPr>
        <p:spPr>
          <a:xfrm>
            <a:off x="755650" y="4508500"/>
            <a:ext cx="8085138" cy="366713"/>
          </a:xfrm>
          <a:prstGeom prst="rect">
            <a:avLst/>
          </a:prstGeom>
          <a:solidFill>
            <a:schemeClr val="accent5">
              <a:lumMod val="90000"/>
            </a:schemeClr>
          </a:solidFill>
        </p:spPr>
        <p:txBody>
          <a:bodyPr>
            <a:spAutoFit/>
          </a:bodyPr>
          <a:lstStyle/>
          <a:p>
            <a:pPr algn="ctr">
              <a:defRPr/>
            </a:pPr>
            <a:r>
              <a:rPr lang="ru-RU" altLang="ru-RU" b="1" dirty="0">
                <a:latin typeface="Times New Roman" panose="02020603050405020304" pitchFamily="18" charset="0"/>
                <a:cs typeface="Arial" panose="020B0604020202020204" pitchFamily="34" charset="0"/>
              </a:rPr>
              <a:t>По числу умерших</a:t>
            </a:r>
            <a:r>
              <a:rPr lang="ru-RU" altLang="ru-RU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4" name="Левая фигурная скобка 3">
            <a:extLst>
              <a:ext uri="{FF2B5EF4-FFF2-40B4-BE49-F238E27FC236}">
                <a16:creationId xmlns:a16="http://schemas.microsoft.com/office/drawing/2014/main" xmlns="" id="{0F92BC1A-956D-4178-AD60-C8ACCEF2602A}"/>
              </a:ext>
            </a:extLst>
          </p:cNvPr>
          <p:cNvSpPr/>
          <p:nvPr/>
        </p:nvSpPr>
        <p:spPr>
          <a:xfrm>
            <a:off x="468313" y="5445125"/>
            <a:ext cx="69850" cy="360363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6" name="Левая фигурная скобка 5">
            <a:extLst>
              <a:ext uri="{FF2B5EF4-FFF2-40B4-BE49-F238E27FC236}">
                <a16:creationId xmlns:a16="http://schemas.microsoft.com/office/drawing/2014/main" xmlns="" id="{8FA23509-F6BD-44A2-BB8B-62771C91168D}"/>
              </a:ext>
            </a:extLst>
          </p:cNvPr>
          <p:cNvSpPr/>
          <p:nvPr/>
        </p:nvSpPr>
        <p:spPr>
          <a:xfrm>
            <a:off x="280988" y="5441950"/>
            <a:ext cx="266700" cy="579438"/>
          </a:xfrm>
          <a:prstGeom prst="leftBrace">
            <a:avLst>
              <a:gd name="adj1" fmla="val 8333"/>
              <a:gd name="adj2" fmla="val 57559"/>
            </a:avLst>
          </a:prstGeom>
          <a:ln>
            <a:solidFill>
              <a:srgbClr val="0000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7" name="Левая фигурная скобка 6">
            <a:extLst>
              <a:ext uri="{FF2B5EF4-FFF2-40B4-BE49-F238E27FC236}">
                <a16:creationId xmlns:a16="http://schemas.microsoft.com/office/drawing/2014/main" xmlns="" id="{AA6CE755-077B-46B2-BDDB-5962FAAD9CC5}"/>
              </a:ext>
            </a:extLst>
          </p:cNvPr>
          <p:cNvSpPr/>
          <p:nvPr/>
        </p:nvSpPr>
        <p:spPr>
          <a:xfrm>
            <a:off x="971550" y="5229225"/>
            <a:ext cx="647700" cy="1152525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3" name="Левая фигурная скобка 12">
            <a:extLst>
              <a:ext uri="{FF2B5EF4-FFF2-40B4-BE49-F238E27FC236}">
                <a16:creationId xmlns:a16="http://schemas.microsoft.com/office/drawing/2014/main" xmlns="" id="{301FAC16-E92C-4BC5-8A67-12B5E2CBD186}"/>
              </a:ext>
            </a:extLst>
          </p:cNvPr>
          <p:cNvSpPr/>
          <p:nvPr/>
        </p:nvSpPr>
        <p:spPr>
          <a:xfrm>
            <a:off x="5148263" y="5445125"/>
            <a:ext cx="358775" cy="939800"/>
          </a:xfrm>
          <a:prstGeom prst="leftBrace">
            <a:avLst>
              <a:gd name="adj1" fmla="val 8333"/>
              <a:gd name="adj2" fmla="val 46427"/>
            </a:avLst>
          </a:prstGeom>
          <a:ln>
            <a:solidFill>
              <a:srgbClr val="0000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Содержимое 2">
            <a:extLst>
              <a:ext uri="{FF2B5EF4-FFF2-40B4-BE49-F238E27FC236}">
                <a16:creationId xmlns:a16="http://schemas.microsoft.com/office/drawing/2014/main" xmlns="" id="{9AD1234F-C6FF-4A75-A362-20491623361C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827088" y="1700213"/>
            <a:ext cx="7907337" cy="3960812"/>
          </a:xfrm>
        </p:spPr>
        <p:txBody>
          <a:bodyPr rtlCol="0">
            <a:normAutofit/>
          </a:bodyPr>
          <a:lstStyle/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2000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Проводится: </a:t>
            </a: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r>
              <a:rPr lang="ru-RU" altLang="ru-RU" sz="2400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     </a:t>
            </a:r>
            <a:r>
              <a:rPr lang="ru-RU" altLang="ru-RU" sz="2400" dirty="0">
                <a:solidFill>
                  <a:schemeClr val="accent2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по числу выписанных пациентов</a:t>
            </a:r>
          </a:p>
          <a:p>
            <a:pPr marL="514350" indent="-514350" algn="just" eaLnBrk="1" fontAlgn="auto" hangingPunct="1">
              <a:buFont typeface="Arial" charset="0"/>
              <a:buNone/>
              <a:defRPr/>
            </a:pP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14,2000,10,04+14,2000,10,22+14,2000,210,04+14,2000,210,22+</a:t>
            </a:r>
          </a:p>
          <a:p>
            <a:pPr marL="514350" indent="-514350" algn="just" eaLnBrk="1" fontAlgn="auto" hangingPunct="1">
              <a:buFont typeface="Arial" charset="0"/>
              <a:buNone/>
              <a:defRPr/>
            </a:pPr>
            <a:r>
              <a:rPr lang="ru-RU" altLang="ru-RU" sz="20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14,2100,01,01 =  30,3100,01,10+30,3100,78,10</a:t>
            </a: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endParaRPr lang="ru-RU" altLang="ru-RU" sz="2400" dirty="0">
              <a:latin typeface="Arial" pitchFamily="34" charset="0"/>
              <a:cs typeface="Arial" pitchFamily="34" charset="0"/>
            </a:endParaRP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r>
              <a:rPr lang="ru-RU" altLang="ru-RU" sz="2400" dirty="0">
                <a:solidFill>
                  <a:schemeClr val="accent2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по числу умерших пациентов</a:t>
            </a: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endParaRPr lang="ru-RU" altLang="ru-RU" sz="2400" dirty="0"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14,2000,10,08+14,2000,10,28  =  30,3100,01,13+30,3100,78,13</a:t>
            </a:r>
          </a:p>
          <a:p>
            <a:pPr marL="514350" indent="-514350" eaLnBrk="1" fontAlgn="auto" hangingPunct="1">
              <a:defRPr/>
            </a:pPr>
            <a:endParaRPr lang="ru-RU" altLang="ru-RU" sz="1800" b="1" dirty="0"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endParaRPr lang="ru-RU" altLang="ru-RU" sz="1800" b="1" dirty="0">
              <a:latin typeface="Arial" pitchFamily="34" charset="0"/>
              <a:cs typeface="Arial" pitchFamily="34" charset="0"/>
            </a:endParaRPr>
          </a:p>
          <a:p>
            <a:pPr marL="514350" indent="-514350" algn="ctr" eaLnBrk="1" fontAlgn="auto" hangingPunct="1">
              <a:buFontTx/>
              <a:buAutoNum type="arabicPeriod"/>
              <a:defRPr/>
            </a:pPr>
            <a:endParaRPr lang="ru-RU" altLang="ru-RU" sz="1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514350" indent="-514350" algn="ctr" eaLnBrk="1" fontAlgn="auto" hangingPunct="1">
              <a:defRPr/>
            </a:pPr>
            <a:endParaRPr lang="ru-RU" altLang="ru-RU" sz="1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755" name="Rectangle 2"/>
          <p:cNvSpPr txBox="1">
            <a:spLocks noChangeArrowheads="1"/>
          </p:cNvSpPr>
          <p:nvPr/>
        </p:nvSpPr>
        <p:spPr bwMode="auto">
          <a:xfrm>
            <a:off x="539750" y="188913"/>
            <a:ext cx="8229600" cy="151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ru-RU" altLang="ru-RU" sz="2800" b="1">
                <a:solidFill>
                  <a:srgbClr val="0C0472"/>
                </a:solidFill>
                <a:latin typeface="Arial" charset="0"/>
              </a:rPr>
              <a:t>14 форма  Межформенный контроль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ru-RU" altLang="ru-RU" sz="2800" b="1">
                <a:solidFill>
                  <a:srgbClr val="0C0472"/>
                </a:solidFill>
                <a:latin typeface="Arial" charset="0"/>
              </a:rPr>
              <a:t>с 30 формой </a:t>
            </a:r>
            <a:r>
              <a:rPr lang="ru-RU" altLang="ru-RU" sz="2500" b="1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400">
                <a:solidFill>
                  <a:srgbClr val="0C0472"/>
                </a:solidFill>
                <a:latin typeface="Arial" charset="0"/>
              </a:rPr>
              <a:t>«Сведения о медицинской организации»</a:t>
            </a:r>
            <a:endParaRPr lang="ru-RU" altLang="ru-RU" sz="2400" b="1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Содержимое 2">
            <a:extLst>
              <a:ext uri="{FF2B5EF4-FFF2-40B4-BE49-F238E27FC236}">
                <a16:creationId xmlns:a16="http://schemas.microsoft.com/office/drawing/2014/main" xmlns="" id="{D4E984D0-47DE-4BC4-96B2-F31AA6C13230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1476375" y="836613"/>
            <a:ext cx="7200900" cy="433387"/>
          </a:xfrm>
          <a:solidFill>
            <a:schemeClr val="accent5">
              <a:lumMod val="90000"/>
            </a:schemeClr>
          </a:solidFill>
        </p:spPr>
        <p:txBody>
          <a:bodyPr rtlCol="0">
            <a:normAutofit fontScale="92500" lnSpcReduction="10000"/>
          </a:bodyPr>
          <a:lstStyle/>
          <a:p>
            <a:pPr marL="514350" indent="-514350" algn="ctr" eaLnBrk="1" fontAlgn="auto" hangingPunct="1">
              <a:buFont typeface="Wingdings" panose="05000000000000000000" pitchFamily="2" charset="2"/>
              <a:buNone/>
              <a:defRPr/>
            </a:pPr>
            <a:r>
              <a:rPr lang="ru-RU" altLang="ru-RU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числу переведенных</a:t>
            </a:r>
          </a:p>
        </p:txBody>
      </p:sp>
      <p:sp>
        <p:nvSpPr>
          <p:cNvPr id="75779" name="Rectangle 2"/>
          <p:cNvSpPr txBox="1">
            <a:spLocks noChangeArrowheads="1"/>
          </p:cNvSpPr>
          <p:nvPr/>
        </p:nvSpPr>
        <p:spPr bwMode="auto">
          <a:xfrm>
            <a:off x="611188" y="174625"/>
            <a:ext cx="8229600" cy="53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500" b="1">
              <a:solidFill>
                <a:srgbClr val="66003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500" b="1">
                <a:solidFill>
                  <a:srgbClr val="660033"/>
                </a:solidFill>
                <a:latin typeface="Times New Roman" pitchFamily="18" charset="0"/>
                <a:cs typeface="Times New Roman" pitchFamily="18" charset="0"/>
              </a:rPr>
              <a:t>Межформенный контроль (продолжение):	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 </a:t>
            </a:r>
          </a:p>
        </p:txBody>
      </p:sp>
      <p:graphicFrame>
        <p:nvGraphicFramePr>
          <p:cNvPr id="87060" name="Group 20">
            <a:extLst>
              <a:ext uri="{FF2B5EF4-FFF2-40B4-BE49-F238E27FC236}">
                <a16:creationId xmlns:a16="http://schemas.microsoft.com/office/drawing/2014/main" xmlns="" id="{7156A5A6-9474-42BD-896A-68A8F490BAEA}"/>
              </a:ext>
            </a:extLst>
          </p:cNvPr>
          <p:cNvGraphicFramePr>
            <a:graphicFrameLocks noGrp="1"/>
          </p:cNvGraphicFramePr>
          <p:nvPr/>
        </p:nvGraphicFramePr>
        <p:xfrm>
          <a:off x="755650" y="1773238"/>
          <a:ext cx="8208963" cy="3598862"/>
        </p:xfrm>
        <a:graphic>
          <a:graphicData uri="http://schemas.openxmlformats.org/drawingml/2006/table">
            <a:tbl>
              <a:tblPr/>
              <a:tblGrid>
                <a:gridCol w="35829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6516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6081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68421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660033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800" b="0" i="0" u="none" strike="noStrike" cap="none" normalizeH="0" baseline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30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91464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2100 гр.1 «переведено»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Следует учитывать, что в эту графу входят больные новорожденные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ru-RU" sz="3000" b="1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&gt;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3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 3101 гр. 1 «переведено»</a:t>
                      </a:r>
                      <a:r>
                        <a:rPr kumimoji="0" lang="ru-RU" altLang="ru-RU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        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Следует учитывать, что в эту графу  не включена строка «Кроме того больные </a:t>
                      </a:r>
                      <a:r>
                        <a:rPr kumimoji="0" lang="ru-RU" altLang="ru-RU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новорожденные»</a:t>
                      </a:r>
                      <a:endParaRPr kumimoji="0" lang="ru-RU" altLang="ru-RU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Содержимое 2">
            <a:extLst>
              <a:ext uri="{FF2B5EF4-FFF2-40B4-BE49-F238E27FC236}">
                <a16:creationId xmlns:a16="http://schemas.microsoft.com/office/drawing/2014/main" xmlns="" id="{00F966EA-F04E-419A-BB46-C376AE747D23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827088" y="1700213"/>
            <a:ext cx="7907337" cy="3960812"/>
          </a:xfrm>
        </p:spPr>
        <p:txBody>
          <a:bodyPr rtlCol="0">
            <a:normAutofit/>
          </a:bodyPr>
          <a:lstStyle/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2000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Проводится: </a:t>
            </a: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r>
              <a:rPr lang="ru-RU" altLang="ru-RU" sz="2400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по</a:t>
            </a:r>
            <a:r>
              <a:rPr lang="ru-RU" altLang="ru-RU" sz="2400" dirty="0"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2400" dirty="0">
                <a:solidFill>
                  <a:schemeClr val="accent2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числу переведенных пациентов</a:t>
            </a: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endParaRPr lang="ru-RU" altLang="ru-RU" sz="2400" dirty="0"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14,2100,1,01 </a:t>
            </a:r>
            <a:r>
              <a:rPr lang="en-US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&gt; </a:t>
            </a: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= 30,3101,1,01</a:t>
            </a:r>
          </a:p>
          <a:p>
            <a:pPr marL="514350" indent="-514350" eaLnBrk="1" fontAlgn="auto" hangingPunct="1">
              <a:defRPr/>
            </a:pPr>
            <a:endParaRPr lang="ru-RU" altLang="ru-RU" sz="1800" b="1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14,2100,1,01 – 14,2100,1,02 = 30,3101,1,01</a:t>
            </a:r>
          </a:p>
          <a:p>
            <a:pPr marL="514350" indent="-514350" eaLnBrk="1" fontAlgn="auto" hangingPunct="1">
              <a:defRPr/>
            </a:pPr>
            <a:endParaRPr lang="ru-RU" altLang="ru-RU" sz="1800" b="1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endParaRPr lang="ru-RU" altLang="ru-RU" sz="1800" b="1" dirty="0">
              <a:latin typeface="Arial" pitchFamily="34" charset="0"/>
              <a:cs typeface="Arial" pitchFamily="34" charset="0"/>
            </a:endParaRPr>
          </a:p>
          <a:p>
            <a:pPr marL="514350" indent="-514350" algn="ctr" eaLnBrk="1" fontAlgn="auto" hangingPunct="1">
              <a:buFontTx/>
              <a:buAutoNum type="arabicPeriod"/>
              <a:defRPr/>
            </a:pPr>
            <a:endParaRPr lang="ru-RU" altLang="ru-RU" sz="1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514350" indent="-514350" algn="ctr" eaLnBrk="1" fontAlgn="auto" hangingPunct="1">
              <a:defRPr/>
            </a:pPr>
            <a:endParaRPr lang="ru-RU" altLang="ru-RU" sz="1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xmlns="" id="{AA86793E-E675-4603-AF35-32678824FB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188913"/>
            <a:ext cx="8229600" cy="151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 форма  </a:t>
            </a:r>
            <a:r>
              <a:rPr lang="ru-RU" altLang="ru-RU" sz="28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Межформенный</a:t>
            </a: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контроль </a:t>
            </a:r>
          </a:p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30 формой </a:t>
            </a:r>
            <a:r>
              <a:rPr lang="ru-RU" altLang="ru-RU" sz="25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400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«Сведения о медицинской организации»</a:t>
            </a:r>
            <a:endParaRPr lang="ru-RU" altLang="ru-RU" sz="2400" b="1" dirty="0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2"/>
          <p:cNvSpPr txBox="1">
            <a:spLocks noChangeArrowheads="1"/>
          </p:cNvSpPr>
          <p:nvPr/>
        </p:nvSpPr>
        <p:spPr bwMode="auto">
          <a:xfrm>
            <a:off x="611188" y="188913"/>
            <a:ext cx="82296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Межформенный контроль </a:t>
            </a:r>
            <a:r>
              <a:rPr lang="ru-RU" altLang="ru-RU" sz="20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(продолжение):</a:t>
            </a: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 </a:t>
            </a:r>
          </a:p>
        </p:txBody>
      </p:sp>
      <p:graphicFrame>
        <p:nvGraphicFramePr>
          <p:cNvPr id="71729" name="Group 49">
            <a:extLst>
              <a:ext uri="{FF2B5EF4-FFF2-40B4-BE49-F238E27FC236}">
                <a16:creationId xmlns:a16="http://schemas.microsoft.com/office/drawing/2014/main" xmlns="" id="{7F952F5F-C1DF-4FF9-B7E5-7D7E0F7212A5}"/>
              </a:ext>
            </a:extLst>
          </p:cNvPr>
          <p:cNvGraphicFramePr>
            <a:graphicFrameLocks noGrp="1"/>
          </p:cNvGraphicFramePr>
          <p:nvPr/>
        </p:nvGraphicFramePr>
        <p:xfrm>
          <a:off x="611188" y="692150"/>
          <a:ext cx="8064500" cy="334963"/>
        </p:xfrm>
        <a:graphic>
          <a:graphicData uri="http://schemas.openxmlformats.org/drawingml/2006/table">
            <a:tbl>
              <a:tblPr/>
              <a:tblGrid>
                <a:gridCol w="421999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832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31618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3496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marL="95697" marR="95697" marT="45563" marB="4556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600" b="1" i="0" u="none" strike="noStrike" cap="none" normalizeH="0" baseline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697" marR="95697" marT="45563" marB="455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30 </a:t>
                      </a:r>
                    </a:p>
                  </a:txBody>
                  <a:tcPr marL="95697" marR="95697" marT="45563" marB="455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77837" name="Rectangle 14"/>
          <p:cNvSpPr>
            <a:spLocks noChangeArrowheads="1"/>
          </p:cNvSpPr>
          <p:nvPr/>
        </p:nvSpPr>
        <p:spPr bwMode="auto">
          <a:xfrm>
            <a:off x="2124075" y="3284538"/>
            <a:ext cx="59039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latin typeface="Arial" charset="0"/>
            </a:endParaRPr>
          </a:p>
        </p:txBody>
      </p:sp>
      <p:graphicFrame>
        <p:nvGraphicFramePr>
          <p:cNvPr id="89141" name="Group 53">
            <a:extLst>
              <a:ext uri="{FF2B5EF4-FFF2-40B4-BE49-F238E27FC236}">
                <a16:creationId xmlns:a16="http://schemas.microsoft.com/office/drawing/2014/main" xmlns="" id="{1113F709-F3F1-41D4-A952-96A73911B9AA}"/>
              </a:ext>
            </a:extLst>
          </p:cNvPr>
          <p:cNvGraphicFramePr>
            <a:graphicFrameLocks noGrp="1"/>
          </p:cNvGraphicFramePr>
          <p:nvPr/>
        </p:nvGraphicFramePr>
        <p:xfrm>
          <a:off x="539750" y="1412875"/>
          <a:ext cx="8208963" cy="2403475"/>
        </p:xfrm>
        <a:graphic>
          <a:graphicData uri="http://schemas.openxmlformats.org/drawingml/2006/table">
            <a:tbl>
              <a:tblPr/>
              <a:tblGrid>
                <a:gridCol w="42957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3816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3750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64619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Всего: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т. 2000 «Взрослые» стр.1, гр. 9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+ т. 2000 «Дети от 0-17 лет»  стр. 1, гр. 29</a:t>
                      </a:r>
                      <a:r>
                        <a:rPr kumimoji="0" lang="ru-RU" altLang="ru-RU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=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5503 гр. 3, стр. 1.1 - гр. 9, стр. 1.1 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9856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Взрослые: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т. 2000 «Взрослые» стр.1, гр. 9 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=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5503 гр. 3, (стр. 1.1 - стр.1.1.1)  - гр. 9, (стр. 1.1 – стр. 1.1.1) 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920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Дети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: т. 2000  стр. 1, гр. 29 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=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5503 гр. 3, стр.1.1.1  - гр. 9,  стр. 1.1.1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9511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Старше трудоспособ</a:t>
                      </a:r>
                      <a:r>
                        <a:rPr kumimoji="0" lang="ru-RU" altLang="ru-RU" sz="16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.:  т. 2000 стр. 1, гр.18</a:t>
                      </a:r>
                    </a:p>
                  </a:txBody>
                  <a:tcPr marT="45732" marB="4573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=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5503 гр. 3, стр.1.1.3 - гр. 9,  стр. 1.1.3</a:t>
                      </a:r>
                    </a:p>
                  </a:txBody>
                  <a:tcPr marT="45732" marB="4573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77860" name="Rectangle 37"/>
          <p:cNvSpPr>
            <a:spLocks noChangeArrowheads="1"/>
          </p:cNvSpPr>
          <p:nvPr/>
        </p:nvSpPr>
        <p:spPr bwMode="auto">
          <a:xfrm>
            <a:off x="827088" y="3860800"/>
            <a:ext cx="7993062" cy="91598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1800" b="1">
                <a:latin typeface="Times New Roman" pitchFamily="18" charset="0"/>
              </a:rPr>
              <a:t>По количеству умерших новорожденных в первые 168 часов жизни в стационаре и вскрытиям новорожденных умерших в первые 0-6 суток жизни</a:t>
            </a:r>
          </a:p>
        </p:txBody>
      </p:sp>
      <p:graphicFrame>
        <p:nvGraphicFramePr>
          <p:cNvPr id="89146" name="Group 58">
            <a:extLst>
              <a:ext uri="{FF2B5EF4-FFF2-40B4-BE49-F238E27FC236}">
                <a16:creationId xmlns:a16="http://schemas.microsoft.com/office/drawing/2014/main" xmlns="" id="{A9A12820-F9D2-420C-8BB4-169AEA187507}"/>
              </a:ext>
            </a:extLst>
          </p:cNvPr>
          <p:cNvGraphicFramePr>
            <a:graphicFrameLocks noGrp="1"/>
          </p:cNvGraphicFramePr>
          <p:nvPr/>
        </p:nvGraphicFramePr>
        <p:xfrm>
          <a:off x="539750" y="4868863"/>
          <a:ext cx="8280400" cy="1279525"/>
        </p:xfrm>
        <a:graphic>
          <a:graphicData uri="http://schemas.openxmlformats.org/drawingml/2006/table">
            <a:tbl>
              <a:tblPr/>
              <a:tblGrid>
                <a:gridCol w="42560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29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48138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2795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2200 гр. 1 «умерло новорожденных в первые 168 ч. жизни»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Может быть больше, так как не всегда дети вскрываются (например по религиозным взглядам)</a:t>
                      </a:r>
                    </a:p>
                  </a:txBody>
                  <a:tcPr marT="45507" marB="45507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sng" strike="noStrike" cap="none" normalizeH="0" baseline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&gt;</a:t>
                      </a:r>
                    </a:p>
                  </a:txBody>
                  <a:tcPr marT="45507" marB="455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5503 гр. 3,  стр.4  - гр. 9, стр. 4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C0472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«вскрыто новорожденных умерших в первые 0-6 суток (168 ч.)</a:t>
                      </a:r>
                    </a:p>
                  </a:txBody>
                  <a:tcPr marT="45507" marB="4550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77871" name="Rectangle 50"/>
          <p:cNvSpPr>
            <a:spLocks noChangeArrowheads="1"/>
          </p:cNvSpPr>
          <p:nvPr/>
        </p:nvSpPr>
        <p:spPr bwMode="auto">
          <a:xfrm>
            <a:off x="971550" y="1052513"/>
            <a:ext cx="7704138" cy="36671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buClr>
                <a:schemeClr val="folHlink"/>
              </a:buClr>
              <a:buSzPct val="90000"/>
              <a:buFont typeface="Wingdings" pitchFamily="2" charset="2"/>
              <a:buNone/>
            </a:pPr>
            <a:r>
              <a:rPr lang="ru-RU" altLang="ru-RU" sz="1800" b="1">
                <a:latin typeface="Times New Roman" pitchFamily="18" charset="0"/>
              </a:rPr>
              <a:t>По паталогоанатомическим вскрытиям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Содержимое 2">
            <a:extLst>
              <a:ext uri="{FF2B5EF4-FFF2-40B4-BE49-F238E27FC236}">
                <a16:creationId xmlns:a16="http://schemas.microsoft.com/office/drawing/2014/main" xmlns="" id="{99FCF05B-A5B1-4FBE-986A-6E176671D65E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827088" y="1700213"/>
            <a:ext cx="7907337" cy="3960812"/>
          </a:xfrm>
        </p:spPr>
        <p:txBody>
          <a:bodyPr rtlCol="0">
            <a:normAutofit/>
          </a:bodyPr>
          <a:lstStyle/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2000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Проводится: </a:t>
            </a: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r>
              <a:rPr lang="ru-RU" altLang="ru-RU" sz="2400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по количеству патологоанатомических вскрытий</a:t>
            </a:r>
          </a:p>
          <a:p>
            <a:pPr marL="514350" indent="-514350" algn="ctr" eaLnBrk="1" fontAlgn="auto" hangingPunct="1">
              <a:buFont typeface="Arial" charset="0"/>
              <a:buNone/>
              <a:defRPr/>
            </a:pPr>
            <a:endParaRPr lang="ru-RU" altLang="ru-RU" sz="2400" dirty="0">
              <a:solidFill>
                <a:srgbClr val="0C0472"/>
              </a:solidFill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1800" b="1" dirty="0">
                <a:solidFill>
                  <a:schemeClr val="accent2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Всего:</a:t>
            </a:r>
            <a:r>
              <a:rPr lang="ru-RU" altLang="ru-RU" sz="1800" b="1" dirty="0"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14,2000,10,09+14,2000,10,29 = 30,5503,11,03 – 30,5503,11,09</a:t>
            </a:r>
          </a:p>
          <a:p>
            <a:pPr marL="514350" indent="-514350" eaLnBrk="1" fontAlgn="auto" hangingPunct="1">
              <a:buFont typeface="Arial" charset="0"/>
              <a:buNone/>
              <a:defRPr/>
            </a:pPr>
            <a:endParaRPr lang="ru-RU" altLang="ru-RU" sz="1800" b="1" dirty="0"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1800" b="1" dirty="0">
                <a:solidFill>
                  <a:schemeClr val="accent2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Взрослые</a:t>
            </a:r>
            <a:r>
              <a:rPr lang="ru-RU" altLang="ru-RU" sz="1800" b="1" dirty="0">
                <a:latin typeface="Arial" pitchFamily="34" charset="0"/>
                <a:cs typeface="Arial" pitchFamily="34" charset="0"/>
              </a:rPr>
              <a:t>: </a:t>
            </a: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14,2000,10,09 = (30,5503,11,03 – 30,5503,111,03) – (30,5503,11,09 – 30,5503,111,09)</a:t>
            </a:r>
          </a:p>
          <a:p>
            <a:pPr marL="514350" indent="-514350" eaLnBrk="1" fontAlgn="auto" hangingPunct="1">
              <a:buFont typeface="Arial" charset="0"/>
              <a:buNone/>
              <a:defRPr/>
            </a:pPr>
            <a:endParaRPr lang="ru-RU" altLang="ru-RU" sz="1800" b="1" dirty="0"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buFont typeface="Arial" charset="0"/>
              <a:buNone/>
              <a:defRPr/>
            </a:pPr>
            <a:r>
              <a:rPr lang="ru-RU" altLang="ru-RU" sz="1800" b="1" dirty="0">
                <a:solidFill>
                  <a:schemeClr val="accent2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Дети:</a:t>
            </a:r>
            <a:r>
              <a:rPr lang="ru-RU" altLang="ru-RU" sz="1800" b="1" dirty="0"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800" b="1" dirty="0">
                <a:solidFill>
                  <a:srgbClr val="0C0472"/>
                </a:solidFill>
                <a:latin typeface="Arial" pitchFamily="34" charset="0"/>
                <a:cs typeface="Arial" pitchFamily="34" charset="0"/>
              </a:rPr>
              <a:t>14,2000,10,29 = 30,5503,111,03 – 30,5503,111,09</a:t>
            </a:r>
          </a:p>
          <a:p>
            <a:pPr marL="514350" indent="-514350" eaLnBrk="1" fontAlgn="auto" hangingPunct="1">
              <a:defRPr/>
            </a:pPr>
            <a:endParaRPr lang="ru-RU" altLang="ru-RU" sz="1800" b="1" dirty="0">
              <a:latin typeface="Arial" pitchFamily="34" charset="0"/>
              <a:cs typeface="Arial" pitchFamily="34" charset="0"/>
            </a:endParaRPr>
          </a:p>
          <a:p>
            <a:pPr marL="514350" indent="-514350" eaLnBrk="1" fontAlgn="auto" hangingPunct="1">
              <a:defRPr/>
            </a:pPr>
            <a:endParaRPr lang="ru-RU" altLang="ru-RU" sz="1800" b="1" dirty="0">
              <a:latin typeface="Arial" pitchFamily="34" charset="0"/>
              <a:cs typeface="Arial" pitchFamily="34" charset="0"/>
            </a:endParaRPr>
          </a:p>
          <a:p>
            <a:pPr marL="514350" indent="-514350" algn="ctr" eaLnBrk="1" fontAlgn="auto" hangingPunct="1">
              <a:buFontTx/>
              <a:buAutoNum type="arabicPeriod"/>
              <a:defRPr/>
            </a:pPr>
            <a:endParaRPr lang="ru-RU" altLang="ru-RU" sz="1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514350" indent="-514350" algn="ctr" eaLnBrk="1" fontAlgn="auto" hangingPunct="1">
              <a:defRPr/>
            </a:pPr>
            <a:endParaRPr lang="ru-RU" altLang="ru-RU" sz="1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xmlns="" id="{D0BCF520-735B-4FB4-A1DF-F8E3C0947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188913"/>
            <a:ext cx="8229600" cy="151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 форма  </a:t>
            </a:r>
            <a:r>
              <a:rPr lang="ru-RU" altLang="ru-RU" sz="28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Межформенный</a:t>
            </a: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контроль </a:t>
            </a:r>
          </a:p>
          <a:p>
            <a:pPr algn="ctr">
              <a:defRPr/>
            </a:pPr>
            <a:r>
              <a:rPr lang="ru-RU" altLang="ru-RU" sz="28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30 формой </a:t>
            </a:r>
            <a:r>
              <a:rPr lang="ru-RU" altLang="ru-RU" sz="25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400" dirty="0">
                <a:solidFill>
                  <a:srgbClr val="0C047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«Сведения о медицинской организации»</a:t>
            </a:r>
            <a:endParaRPr lang="ru-RU" altLang="ru-RU" sz="2400" b="1" dirty="0">
              <a:solidFill>
                <a:srgbClr val="0C0472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/>
          <p:cNvSpPr txBox="1">
            <a:spLocks noChangeArrowheads="1"/>
          </p:cNvSpPr>
          <p:nvPr/>
        </p:nvSpPr>
        <p:spPr bwMode="auto">
          <a:xfrm>
            <a:off x="611188" y="188913"/>
            <a:ext cx="82296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Межформенный контроль</a:t>
            </a:r>
            <a:r>
              <a:rPr lang="en-US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ru-RU" sz="20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</a:t>
            </a:r>
            <a:r>
              <a:rPr lang="ru-RU" altLang="ru-RU" sz="20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продолжение):	 </a:t>
            </a:r>
          </a:p>
        </p:txBody>
      </p:sp>
      <p:graphicFrame>
        <p:nvGraphicFramePr>
          <p:cNvPr id="91189" name="Group 53">
            <a:extLst>
              <a:ext uri="{FF2B5EF4-FFF2-40B4-BE49-F238E27FC236}">
                <a16:creationId xmlns:a16="http://schemas.microsoft.com/office/drawing/2014/main" xmlns="" id="{205A0DFC-8281-4C30-86B0-0BF6C7998CBD}"/>
              </a:ext>
            </a:extLst>
          </p:cNvPr>
          <p:cNvGraphicFramePr>
            <a:graphicFrameLocks noGrp="1"/>
          </p:cNvGraphicFramePr>
          <p:nvPr/>
        </p:nvGraphicFramePr>
        <p:xfrm>
          <a:off x="755650" y="2060575"/>
          <a:ext cx="7993063" cy="2286000"/>
        </p:xfrm>
        <a:graphic>
          <a:graphicData uri="http://schemas.openxmlformats.org/drawingml/2006/table">
            <a:tbl>
              <a:tblPr/>
              <a:tblGrid>
                <a:gridCol w="366553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1593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8115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28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Times New Roman" panose="02020603050405020304" pitchFamily="18" charset="0"/>
                        </a:rPr>
                        <a:t>т. 2100 гр. 2</a:t>
                      </a:r>
                      <a:endParaRPr kumimoji="0" lang="ru-RU" altLang="ru-RU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Times New Roman" panose="02020603050405020304" pitchFamily="18" charset="0"/>
                        </a:rPr>
                        <a:t>(переведено новорожденных)</a:t>
                      </a:r>
                      <a:r>
                        <a:rPr kumimoji="0" lang="ru-RU" altLang="ru-RU" sz="2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T="45684" marB="45684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sng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&gt;</a:t>
                      </a:r>
                    </a:p>
                  </a:txBody>
                  <a:tcPr marT="45684" marB="4568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Times New Roman" panose="02020603050405020304" pitchFamily="18" charset="0"/>
                        </a:rPr>
                        <a:t>т. 2247 «переведено новорожденных» </a:t>
                      </a:r>
                      <a:endParaRPr kumimoji="0" lang="ru-RU" altLang="ru-RU" sz="20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Times New Roman" panose="02020603050405020304" pitchFamily="18" charset="0"/>
                        </a:rPr>
                        <a:t>(учитываются только переводы в др. учреждения на  койки выхаживания недоношенных и патологии новорожденных)</a:t>
                      </a:r>
                      <a:r>
                        <a:rPr kumimoji="0" lang="ru-RU" altLang="ru-RU" sz="2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 marT="45684" marB="4568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79885" name="Rectangle 36"/>
          <p:cNvSpPr>
            <a:spLocks noChangeArrowheads="1"/>
          </p:cNvSpPr>
          <p:nvPr/>
        </p:nvSpPr>
        <p:spPr bwMode="auto">
          <a:xfrm>
            <a:off x="827088" y="3716338"/>
            <a:ext cx="76327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400" b="1">
              <a:latin typeface="Arial" charset="0"/>
            </a:endParaRPr>
          </a:p>
        </p:txBody>
      </p:sp>
      <p:sp>
        <p:nvSpPr>
          <p:cNvPr id="79886" name="Rectangle 47"/>
          <p:cNvSpPr>
            <a:spLocks noChangeArrowheads="1"/>
          </p:cNvSpPr>
          <p:nvPr/>
        </p:nvSpPr>
        <p:spPr bwMode="auto">
          <a:xfrm rot="10800000" flipV="1">
            <a:off x="1042988" y="836613"/>
            <a:ext cx="7419975" cy="36671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buClr>
                <a:schemeClr val="folHlink"/>
              </a:buClr>
              <a:buSzPct val="90000"/>
              <a:buFont typeface="Wingdings" pitchFamily="2" charset="2"/>
              <a:buNone/>
            </a:pPr>
            <a:r>
              <a:rPr lang="ru-RU" altLang="ru-RU" sz="1800" b="1">
                <a:latin typeface="Arial" charset="0"/>
              </a:rPr>
              <a:t>По количеству переводов новорожденных</a:t>
            </a:r>
          </a:p>
        </p:txBody>
      </p:sp>
      <p:sp>
        <p:nvSpPr>
          <p:cNvPr id="79887" name="Rectangle 67"/>
          <p:cNvSpPr>
            <a:spLocks noChangeArrowheads="1"/>
          </p:cNvSpPr>
          <p:nvPr/>
        </p:nvSpPr>
        <p:spPr bwMode="auto">
          <a:xfrm>
            <a:off x="900113" y="4868863"/>
            <a:ext cx="7848600" cy="1079500"/>
          </a:xfrm>
          <a:prstGeom prst="rect">
            <a:avLst/>
          </a:prstGeom>
          <a:noFill/>
          <a:ln w="9525">
            <a:solidFill>
              <a:srgbClr val="6600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ru-RU" sz="1600" b="1">
                <a:solidFill>
                  <a:srgbClr val="000099"/>
                </a:solidFill>
                <a:latin typeface="Times New Roman" pitchFamily="18" charset="0"/>
              </a:rPr>
              <a:t>  </a:t>
            </a:r>
            <a:r>
              <a:rPr lang="ru-RU" altLang="ru-RU" sz="1600" b="1">
                <a:solidFill>
                  <a:srgbClr val="000099"/>
                </a:solidFill>
                <a:latin typeface="Times New Roman" pitchFamily="18" charset="0"/>
              </a:rPr>
              <a:t>&gt;</a:t>
            </a:r>
            <a:r>
              <a:rPr lang="en-US" altLang="ru-RU" sz="1600">
                <a:solidFill>
                  <a:srgbClr val="000099"/>
                </a:solidFill>
                <a:latin typeface="Times New Roman" pitchFamily="18" charset="0"/>
              </a:rPr>
              <a:t> </a:t>
            </a:r>
            <a:r>
              <a:rPr lang="ru-RU" altLang="ru-RU" sz="1600">
                <a:solidFill>
                  <a:srgbClr val="000099"/>
                </a:solidFill>
                <a:latin typeface="Times New Roman" pitchFamily="18" charset="0"/>
              </a:rPr>
              <a:t>так как в форме №</a:t>
            </a:r>
            <a:r>
              <a:rPr lang="ru-RU" altLang="ru-RU" sz="1600" b="1">
                <a:solidFill>
                  <a:srgbClr val="000099"/>
                </a:solidFill>
                <a:latin typeface="Times New Roman" pitchFamily="18" charset="0"/>
              </a:rPr>
              <a:t>14</a:t>
            </a:r>
            <a:r>
              <a:rPr lang="ru-RU" altLang="ru-RU" sz="1600">
                <a:solidFill>
                  <a:srgbClr val="000099"/>
                </a:solidFill>
                <a:latin typeface="Times New Roman" pitchFamily="18" charset="0"/>
              </a:rPr>
              <a:t> дети переводятся  в разные учреждения на разные профили коек и с разных профильных коек (не только родильных, например с детских (пат. нов.), на которые они поступают переводом с родильных коек - внутри учреждения) </a:t>
            </a:r>
          </a:p>
        </p:txBody>
      </p:sp>
      <p:sp>
        <p:nvSpPr>
          <p:cNvPr id="79888" name="AutoShape 82"/>
          <p:cNvSpPr>
            <a:spLocks noChangeArrowheads="1"/>
          </p:cNvSpPr>
          <p:nvPr/>
        </p:nvSpPr>
        <p:spPr bwMode="auto">
          <a:xfrm>
            <a:off x="4427538" y="3789363"/>
            <a:ext cx="503237" cy="1008062"/>
          </a:xfrm>
          <a:prstGeom prst="downArrow">
            <a:avLst>
              <a:gd name="adj1" fmla="val 50000"/>
              <a:gd name="adj2" fmla="val 50079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latin typeface="Arial" charset="0"/>
            </a:endParaRPr>
          </a:p>
        </p:txBody>
      </p:sp>
      <p:graphicFrame>
        <p:nvGraphicFramePr>
          <p:cNvPr id="91191" name="Group 55">
            <a:extLst>
              <a:ext uri="{FF2B5EF4-FFF2-40B4-BE49-F238E27FC236}">
                <a16:creationId xmlns:a16="http://schemas.microsoft.com/office/drawing/2014/main" xmlns="" id="{37621DBB-3752-4A64-9C94-4851F299624F}"/>
              </a:ext>
            </a:extLst>
          </p:cNvPr>
          <p:cNvGraphicFramePr>
            <a:graphicFrameLocks noGrp="1"/>
          </p:cNvGraphicFramePr>
          <p:nvPr/>
        </p:nvGraphicFramePr>
        <p:xfrm>
          <a:off x="755650" y="1628775"/>
          <a:ext cx="7993063" cy="431800"/>
        </p:xfrm>
        <a:graphic>
          <a:graphicData uri="http://schemas.openxmlformats.org/drawingml/2006/table">
            <a:tbl>
              <a:tblPr/>
              <a:tblGrid>
                <a:gridCol w="36718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8163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318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2000" b="1" i="0" u="none" strike="noStrike" cap="none" normalizeH="0" baseline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32 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/>
          <p:cNvSpPr txBox="1">
            <a:spLocks noChangeArrowheads="1"/>
          </p:cNvSpPr>
          <p:nvPr/>
        </p:nvSpPr>
        <p:spPr bwMode="auto">
          <a:xfrm>
            <a:off x="611188" y="188913"/>
            <a:ext cx="82296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Межформенный контроль </a:t>
            </a:r>
            <a:r>
              <a:rPr lang="ru-RU" altLang="ru-RU" sz="20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(продолжение):</a:t>
            </a:r>
            <a:r>
              <a:rPr lang="ru-RU" altLang="ru-RU" sz="2600" b="1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 </a:t>
            </a:r>
          </a:p>
        </p:txBody>
      </p:sp>
      <p:graphicFrame>
        <p:nvGraphicFramePr>
          <p:cNvPr id="73798" name="Group 70">
            <a:extLst>
              <a:ext uri="{FF2B5EF4-FFF2-40B4-BE49-F238E27FC236}">
                <a16:creationId xmlns:a16="http://schemas.microsoft.com/office/drawing/2014/main" xmlns="" id="{A1641977-183F-423F-833F-FB60B05689A7}"/>
              </a:ext>
            </a:extLst>
          </p:cNvPr>
          <p:cNvGraphicFramePr>
            <a:graphicFrameLocks noGrp="1"/>
          </p:cNvGraphicFramePr>
          <p:nvPr/>
        </p:nvGraphicFramePr>
        <p:xfrm>
          <a:off x="827088" y="908050"/>
          <a:ext cx="7777162" cy="365125"/>
        </p:xfrm>
        <a:graphic>
          <a:graphicData uri="http://schemas.openxmlformats.org/drawingml/2006/table">
            <a:tbl>
              <a:tblPr/>
              <a:tblGrid>
                <a:gridCol w="324008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26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608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651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14 </a:t>
                      </a:r>
                    </a:p>
                  </a:txBody>
                  <a:tcPr marT="45406" marB="4540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800" b="1" i="0" u="none" strike="noStrike" cap="none" normalizeH="0" baseline="0" dirty="0">
                        <a:ln>
                          <a:noFill/>
                        </a:ln>
                        <a:solidFill>
                          <a:schemeClr val="hlink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406" marB="454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hlink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Форма  № 32 </a:t>
                      </a:r>
                    </a:p>
                  </a:txBody>
                  <a:tcPr marT="45406" marB="454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80909" name="Rectangle 23"/>
          <p:cNvSpPr>
            <a:spLocks noChangeArrowheads="1"/>
          </p:cNvSpPr>
          <p:nvPr/>
        </p:nvSpPr>
        <p:spPr bwMode="auto">
          <a:xfrm>
            <a:off x="827088" y="1700213"/>
            <a:ext cx="7632700" cy="708025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000" b="1">
                <a:latin typeface="Times New Roman" pitchFamily="18" charset="0"/>
              </a:rPr>
              <a:t>По количеству умерших новорожденных в первые 168 часов жизни в стационаре</a:t>
            </a:r>
          </a:p>
        </p:txBody>
      </p:sp>
      <p:graphicFrame>
        <p:nvGraphicFramePr>
          <p:cNvPr id="92187" name="Group 27">
            <a:extLst>
              <a:ext uri="{FF2B5EF4-FFF2-40B4-BE49-F238E27FC236}">
                <a16:creationId xmlns:a16="http://schemas.microsoft.com/office/drawing/2014/main" xmlns="" id="{24E99317-EEA0-4595-9FFA-FDB2A0643077}"/>
              </a:ext>
            </a:extLst>
          </p:cNvPr>
          <p:cNvGraphicFramePr>
            <a:graphicFrameLocks noGrp="1"/>
          </p:cNvGraphicFramePr>
          <p:nvPr/>
        </p:nvGraphicFramePr>
        <p:xfrm>
          <a:off x="755650" y="2809875"/>
          <a:ext cx="7777163" cy="2395538"/>
        </p:xfrm>
        <a:graphic>
          <a:graphicData uri="http://schemas.openxmlformats.org/drawingml/2006/table">
            <a:tbl>
              <a:tblPr/>
              <a:tblGrid>
                <a:gridCol w="32400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26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6081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395538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</a:t>
                      </a:r>
                      <a:r>
                        <a:rPr kumimoji="0" lang="ru-RU" altLang="ru-RU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2200  стр.1, гр</a:t>
                      </a: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. 1, (умерло  новорожденных в первые 168 часов жизни)</a:t>
                      </a:r>
                    </a:p>
                  </a:txBody>
                  <a:tcPr marT="45679" marB="4567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800" b="0" i="0" u="sng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2500" b="1" i="0" u="sng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&gt;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2500" b="1" i="0" u="sng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T="45679" marB="4567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75000"/>
                        <a:buFont typeface="Wingdings" panose="05000000000000000000" pitchFamily="2" charset="2"/>
                        <a:defRPr sz="2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5000"/>
                        <a:buFont typeface="Wingdings" panose="05000000000000000000" pitchFamily="2" charset="2"/>
                        <a:defRPr sz="21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т. 2250 стр. 1, гр.6 «умерло новор. в возрасте 0-6 дней жизни» + т. 2260 стр. 1, гр.8 «умерло новор. в возрасте 0-6 дней жизни»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endParaRPr kumimoji="0" lang="ru-RU" altLang="ru-RU" sz="18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90000"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ru-RU" altLang="ru-RU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Arial" panose="020B0604020202020204" pitchFamily="34" charset="0"/>
                        </a:rPr>
                        <a:t> (учитываются только новорожденные, умершие  в родильных отделениях) </a:t>
                      </a:r>
                    </a:p>
                  </a:txBody>
                  <a:tcPr marT="45679" marB="4567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80920" name="Rectangle 43"/>
          <p:cNvSpPr>
            <a:spLocks noChangeArrowheads="1"/>
          </p:cNvSpPr>
          <p:nvPr/>
        </p:nvSpPr>
        <p:spPr bwMode="auto">
          <a:xfrm>
            <a:off x="827088" y="5157788"/>
            <a:ext cx="76327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1600">
                <a:solidFill>
                  <a:srgbClr val="000099"/>
                </a:solidFill>
                <a:latin typeface="CG Times" pitchFamily="18" charset="0"/>
              </a:rPr>
              <a:t>    </a:t>
            </a:r>
            <a:r>
              <a:rPr lang="ru-RU" altLang="ru-RU" sz="1800">
                <a:solidFill>
                  <a:srgbClr val="000099"/>
                </a:solidFill>
                <a:latin typeface="CG Times" pitchFamily="18" charset="0"/>
              </a:rPr>
              <a:t>Т.к. умирают не только в учреждениях родовспоможения, но и в других учреждениях на детских койках</a:t>
            </a:r>
          </a:p>
        </p:txBody>
      </p:sp>
      <p:sp>
        <p:nvSpPr>
          <p:cNvPr id="80921" name="AutoShape 71"/>
          <p:cNvSpPr>
            <a:spLocks noChangeArrowheads="1"/>
          </p:cNvSpPr>
          <p:nvPr/>
        </p:nvSpPr>
        <p:spPr bwMode="auto">
          <a:xfrm>
            <a:off x="3995738" y="4070350"/>
            <a:ext cx="485775" cy="1087438"/>
          </a:xfrm>
          <a:prstGeom prst="downArrow">
            <a:avLst>
              <a:gd name="adj1" fmla="val 50000"/>
              <a:gd name="adj2" fmla="val 61426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latin typeface="Arial" charset="0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Содержимое 2"/>
          <p:cNvSpPr>
            <a:spLocks noGrp="1"/>
          </p:cNvSpPr>
          <p:nvPr>
            <p:ph idx="4294967295"/>
          </p:nvPr>
        </p:nvSpPr>
        <p:spPr>
          <a:xfrm>
            <a:off x="914400" y="836613"/>
            <a:ext cx="8229600" cy="4968875"/>
          </a:xfrm>
        </p:spPr>
        <p:txBody>
          <a:bodyPr/>
          <a:lstStyle/>
          <a:p>
            <a:pPr marL="514350" indent="-514350" algn="ctr" eaLnBrk="1" hangingPunct="1">
              <a:buFont typeface="Wingdings" pitchFamily="2" charset="2"/>
              <a:buNone/>
            </a:pPr>
            <a:endParaRPr lang="ru-RU" altLang="ru-RU" sz="1700" b="1" smtClean="0">
              <a:latin typeface="Times New Roman" pitchFamily="18" charset="0"/>
              <a:cs typeface="Times New Roman" pitchFamily="18" charset="0"/>
            </a:endParaRPr>
          </a:p>
          <a:p>
            <a:pPr marL="514350" indent="-514350" algn="ctr" eaLnBrk="1" hangingPunct="1">
              <a:buFont typeface="Wingdings" pitchFamily="2" charset="2"/>
              <a:buNone/>
            </a:pPr>
            <a:r>
              <a:rPr lang="ru-RU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С формой 32 «Сведения о медицинской помощи беременным, </a:t>
            </a:r>
          </a:p>
          <a:p>
            <a:pPr marL="514350" indent="-514350" algn="ctr" eaLnBrk="1" hangingPunct="1">
              <a:buFont typeface="Wingdings" pitchFamily="2" charset="2"/>
              <a:buNone/>
            </a:pPr>
            <a:r>
              <a:rPr lang="ru-RU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роженицам и родильницам» :</a:t>
            </a:r>
          </a:p>
          <a:p>
            <a:pPr marL="514350" indent="-514350" algn="ctr" eaLnBrk="1" hangingPunct="1"/>
            <a:r>
              <a:rPr lang="ru-RU" altLang="ru-RU" sz="2000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по количеству переведенных новорожденных;</a:t>
            </a:r>
          </a:p>
          <a:p>
            <a:pPr marL="514350" indent="-514350" algn="ctr" eaLnBrk="1" hangingPunct="1">
              <a:buFont typeface="Arial" charset="0"/>
              <a:buNone/>
            </a:pPr>
            <a:r>
              <a:rPr lang="ru-RU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14,2100,1,02 </a:t>
            </a:r>
            <a:r>
              <a:rPr lang="en-US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&gt;</a:t>
            </a:r>
            <a:r>
              <a:rPr lang="ru-RU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= 32, 2247,1,01</a:t>
            </a:r>
          </a:p>
          <a:p>
            <a:pPr marL="514350" indent="-514350" algn="ctr" eaLnBrk="1" hangingPunct="1"/>
            <a:r>
              <a:rPr lang="ru-RU" altLang="ru-RU" sz="2000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По числу умерших новорожденных в первые 0-6 дней жизни</a:t>
            </a:r>
          </a:p>
          <a:p>
            <a:pPr marL="514350" indent="-514350" algn="ctr" eaLnBrk="1" hangingPunct="1">
              <a:buFont typeface="Arial" charset="0"/>
              <a:buNone/>
            </a:pPr>
            <a:r>
              <a:rPr lang="ru-RU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14,2200,1,01 </a:t>
            </a:r>
            <a:r>
              <a:rPr lang="en-US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&gt;</a:t>
            </a:r>
            <a:r>
              <a:rPr lang="ru-RU" altLang="ru-RU" sz="2000" b="1" smtClean="0">
                <a:solidFill>
                  <a:srgbClr val="0C0472"/>
                </a:solidFill>
                <a:latin typeface="Times New Roman" pitchFamily="18" charset="0"/>
                <a:cs typeface="Times New Roman" pitchFamily="18" charset="0"/>
              </a:rPr>
              <a:t>= 32,2250,1,06 + 32,2260,1,08</a:t>
            </a:r>
          </a:p>
          <a:p>
            <a:pPr marL="514350" indent="-514350" algn="ctr" eaLnBrk="1" hangingPunct="1"/>
            <a:endParaRPr lang="ru-RU" altLang="ru-RU" sz="1700" smtClean="0">
              <a:latin typeface="Times New Roman" pitchFamily="18" charset="0"/>
              <a:cs typeface="Times New Roman" pitchFamily="18" charset="0"/>
            </a:endParaRPr>
          </a:p>
          <a:p>
            <a:pPr marL="514350" indent="-514350" algn="ctr" eaLnBrk="1" hangingPunct="1">
              <a:buFontTx/>
              <a:buAutoNum type="arabicPeriod"/>
            </a:pPr>
            <a:endParaRPr lang="ru-RU" altLang="ru-RU" sz="1700" smtClean="0">
              <a:latin typeface="Times New Roman" pitchFamily="18" charset="0"/>
              <a:cs typeface="Times New Roman" pitchFamily="18" charset="0"/>
            </a:endParaRPr>
          </a:p>
          <a:p>
            <a:pPr marL="514350" indent="-514350" algn="ctr" eaLnBrk="1" hangingPunct="1"/>
            <a:endParaRPr lang="ru-RU" altLang="ru-RU" sz="1700" smtClean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xmlns="" id="{9F33FC1E-FAEF-40FC-A598-206F28F99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188" y="188913"/>
            <a:ext cx="8229600" cy="503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r>
              <a:rPr lang="ru-RU" altLang="ru-RU" sz="2500" b="1" dirty="0" err="1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Межформенный</a:t>
            </a:r>
            <a:r>
              <a:rPr lang="ru-RU" altLang="ru-RU" sz="2500" b="1" dirty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контроль</a:t>
            </a:r>
            <a:r>
              <a:rPr lang="ru-RU" altLang="ru-RU" sz="25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altLang="ru-RU" sz="26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Заголовок 1"/>
          <p:cNvSpPr>
            <a:spLocks noGrp="1"/>
          </p:cNvSpPr>
          <p:nvPr>
            <p:ph type="title"/>
          </p:nvPr>
        </p:nvSpPr>
        <p:spPr>
          <a:xfrm>
            <a:off x="611188" y="1989138"/>
            <a:ext cx="8229600" cy="1143000"/>
          </a:xfrm>
        </p:spPr>
        <p:txBody>
          <a:bodyPr/>
          <a:lstStyle/>
          <a:p>
            <a:r>
              <a:rPr lang="en-US" altLang="ru-RU" b="1" smtClean="0"/>
              <a:t>Zdravmanager.ru</a:t>
            </a:r>
            <a:endParaRPr lang="ru-RU" altLang="ru-RU" b="1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/>
          <p:cNvSpPr>
            <a:spLocks noGrp="1"/>
          </p:cNvSpPr>
          <p:nvPr>
            <p:ph type="body" idx="4294967295"/>
          </p:nvPr>
        </p:nvSpPr>
        <p:spPr>
          <a:xfrm>
            <a:off x="1266825" y="2708275"/>
            <a:ext cx="6610350" cy="792163"/>
          </a:xfrm>
        </p:spPr>
        <p:txBody>
          <a:bodyPr/>
          <a:lstStyle/>
          <a:p>
            <a:pPr algn="ctr">
              <a:lnSpc>
                <a:spcPct val="80000"/>
              </a:lnSpc>
              <a:buFontTx/>
              <a:buNone/>
            </a:pPr>
            <a:r>
              <a:rPr lang="ru-RU" altLang="ru-RU" sz="4000" b="1" smtClean="0">
                <a:solidFill>
                  <a:srgbClr val="000066"/>
                </a:solidFill>
              </a:rPr>
              <a:t>БЛАГОДАРЮ ЗА ВНИМАНИЕ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Шаблон презентации ЦНИИОИЗ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Шаблон презентации ЦНИИОИЗ</Template>
  <TotalTime>7000</TotalTime>
  <Words>7483</Words>
  <Application>Microsoft Office PowerPoint</Application>
  <PresentationFormat>Экран (4:3)</PresentationFormat>
  <Paragraphs>3852</Paragraphs>
  <Slides>75</Slides>
  <Notes>5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7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75</vt:i4>
      </vt:variant>
    </vt:vector>
  </HeadingPairs>
  <TitlesOfParts>
    <vt:vector size="83" baseType="lpstr">
      <vt:lpstr>Arial</vt:lpstr>
      <vt:lpstr>Calibri</vt:lpstr>
      <vt:lpstr>Wingdings</vt:lpstr>
      <vt:lpstr>Times New Roman</vt:lpstr>
      <vt:lpstr>Georgia</vt:lpstr>
      <vt:lpstr>Tahoma</vt:lpstr>
      <vt:lpstr>CG Times</vt:lpstr>
      <vt:lpstr>Шаблон презентации ЦНИИОИЗ</vt:lpstr>
      <vt:lpstr>Презентация PowerPoint</vt:lpstr>
      <vt:lpstr>Презентация PowerPoint</vt:lpstr>
      <vt:lpstr>Презентация PowerPoint</vt:lpstr>
      <vt:lpstr>Источники информации  при составлении формы №14: </vt:lpstr>
      <vt:lpstr>Форма 14  Основные принципы формирования</vt:lpstr>
      <vt:lpstr>Презентация PowerPoint</vt:lpstr>
      <vt:lpstr>Презентация PowerPoint</vt:lpstr>
      <vt:lpstr>Презентация PowerPoint</vt:lpstr>
      <vt:lpstr>Форма 14 Таблица 2000  1.Состав пациентов в стационаре, сроки и исходы лечения</vt:lpstr>
      <vt:lpstr>Форма 14 Таблица 2000 1. СОСТАВ ПАЦИЕНТОВ В СТАЦИОНАРЕ, СРОКИ И ИСХОДЫ ЛЕЧЕНИЯ </vt:lpstr>
      <vt:lpstr>Некоторые условия контроля Таблица 2000</vt:lpstr>
      <vt:lpstr>Некоторые условия контроля Таблица 2000</vt:lpstr>
      <vt:lpstr>Форма 14 Таблица 2000   Некоторые условия контроля</vt:lpstr>
      <vt:lpstr>Форма 14 Таблица 2000 Некоторые условия контроля</vt:lpstr>
      <vt:lpstr>Форма 14 Таблица 2000 Некоторые условия контроля  Ишемические болезни сердца  </vt:lpstr>
      <vt:lpstr>Форма 14 Таблица 2000 Некоторые условия контроля</vt:lpstr>
      <vt:lpstr>Форма 14 Таблица 2000 Некоторые условия контроля</vt:lpstr>
      <vt:lpstr>Форма 14 Таблица 2000 Некоторые условия контроля</vt:lpstr>
      <vt:lpstr>Изменения в таблице 2000</vt:lpstr>
      <vt:lpstr>Изменения в таблице 2000</vt:lpstr>
      <vt:lpstr>Изменения в таблице 2000</vt:lpstr>
      <vt:lpstr>Форма 14 Таблицы 2200, 2300</vt:lpstr>
      <vt:lpstr>Презентация PowerPoint</vt:lpstr>
      <vt:lpstr>Форма 14 Таблица 3000 2.Состав новорожденных С ЗАболЕВАНИЯМИ, поступивших в возрасте 0-6 дней жизни, и исходы их лечения  </vt:lpstr>
      <vt:lpstr>Форма 14 Таблица 3000 2.«Состав новорожденных с заболеваниями, поступивших в возрасте  0-6 дней жизни, и исходы их лечения»</vt:lpstr>
      <vt:lpstr>Форма 14 Таблица 3000</vt:lpstr>
      <vt:lpstr>                               Форма №14 Таблица 4000 3. Хирургическая работа стационара                               </vt:lpstr>
      <vt:lpstr>Форма 14 Таблица 4000 </vt:lpstr>
      <vt:lpstr>Форма 14 Таблица 4000 3.  Хирургическая работа ОРГАНИЗАЦИИ </vt:lpstr>
      <vt:lpstr>Форма 14 Таблица 4000 3.  Хирургическая работа ОРГАНИЗАЦИИ </vt:lpstr>
      <vt:lpstr>Форма 14 Таблица 4000 3.  Хирургическая работа ОРГАНИЗАЦИИ </vt:lpstr>
      <vt:lpstr>Форма 14 Таблица 4000 3.  Хирургическая работа ОРГАНИЗАЦИИ </vt:lpstr>
      <vt:lpstr>Форма 14 Таблица 4110</vt:lpstr>
      <vt:lpstr>Форма 14 Таблица 4201</vt:lpstr>
      <vt:lpstr>Форма 14 Таблица 4201</vt:lpstr>
      <vt:lpstr>Форма 14  Состояния, которые не могут быть первоначальной причиной летального исхода в стационаре*</vt:lpstr>
      <vt:lpstr>Сепсис является осложнением обширных гнойных процессов (одонтогенных, остеогенных, отогенных, тонзиллогенных, риногенных, генитальных, урогенных, раневых и т.д.).  В редких случаях, когда причину сепсиса установить не удается, он носит название криптогенного и кодируется как самостоятельная нозологическая форма.  Необходимо обратить внимание на такое нарушение, когда в акушерско-гинекологической практике сепсис регистрируется не как осложнение аборта, беременности, родов и послеродового периода, а как криптогенное заболевание. </vt:lpstr>
      <vt:lpstr>Необходимо представить подтверждения на следующие случаи смерти:</vt:lpstr>
      <vt:lpstr>Необходимо представить подтверждения на следующие случаи смерти (продолжение):</vt:lpstr>
      <vt:lpstr>Презентация PowerPoint</vt:lpstr>
      <vt:lpstr>Особенности кодирования причин смерти</vt:lpstr>
      <vt:lpstr>Особенности кодирования причин смерти</vt:lpstr>
      <vt:lpstr>Симптомы, признаки и отклонения от нормы, выявленные при клинических и лабораторных исследованиях, не классифицированные в других рубриках</vt:lpstr>
      <vt:lpstr>Симптомы, признаки и отклонения от нормы, выявленные при клинических и лабораторных исследованиях, не классифицированные в других рубриках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ВСЕМИРНОЙ ОРГАНИЗАЦИЕЙ ЗДРАВООХРАНЕНИЯ материнская смерть определяется как обусловленная беременностью (независимо от ее продолжительности и локализации) смерть женщины, наступившая в период беременности или в течение 42 дней после ее окончания от какой-либо причины, связанной с беременностью, отягощенной ею или ее ведением, но не от несчастного случая или случайно возникшей причины   </vt:lpstr>
      <vt:lpstr>1. ПРЯМЫЕ АКУШЕРСКИЕ СМЕРТИ: те, что явились результатом акушерских осложнений состояния беременности (беременность, роды и послеродовой период) в результате вмешательств, упущений, неправильного лечения, или от цепочки событий в результате любого из вышеупомянутых обстоятельств</vt:lpstr>
      <vt:lpstr>Медицинское свидетельство о смерти (при наличии беременности)</vt:lpstr>
      <vt:lpstr>2. КОСВЕННЫЕ (НЕПРЯМЫЕ) АКУШЕРСКИЕ СМЕРТИ: те, которые явились результатом наличия предшествующего заболевания или заболевания, которое  возникло во время беременности, и которое не является следствием прямых акушерских причин, но которое обострилось в связи с физиологическим воздействием беременности</vt:lpstr>
      <vt:lpstr>Медицинское свидетельство о смерти от злокачественного новообразования (при наличии беременности)</vt:lpstr>
      <vt:lpstr>Медицинское свидетельство о смерти (при наличии беременности)</vt:lpstr>
      <vt:lpstr>Медицинское свидетельство о смерти от травмы (при наличии беременности)</vt:lpstr>
      <vt:lpstr>Особенности кодирования причин смерти пациентов с сахарным диабетом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Zdravmanager.ru</vt:lpstr>
      <vt:lpstr>Презентация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Видеотрансляция по вопросам мониторинга донорских органов и тканей человека, доноров органов и тканей, пациентов (реципиентов)</dc:title>
  <dc:creator>Арсений А. Кучерявый</dc:creator>
  <cp:lastModifiedBy>Анатолий Ю. Шамеев</cp:lastModifiedBy>
  <cp:revision>395</cp:revision>
  <cp:lastPrinted>2018-11-24T15:54:01Z</cp:lastPrinted>
  <dcterms:created xsi:type="dcterms:W3CDTF">2016-10-17T11:05:35Z</dcterms:created>
  <dcterms:modified xsi:type="dcterms:W3CDTF">2018-12-14T02:25:51Z</dcterms:modified>
</cp:coreProperties>
</file>