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5" r:id="rId9"/>
    <p:sldId id="268" r:id="rId10"/>
    <p:sldId id="263" r:id="rId11"/>
    <p:sldId id="264" r:id="rId12"/>
    <p:sldId id="269" r:id="rId13"/>
    <p:sldId id="272" r:id="rId14"/>
    <p:sldId id="273" r:id="rId15"/>
    <p:sldId id="274" r:id="rId16"/>
    <p:sldId id="275" r:id="rId17"/>
    <p:sldId id="270" r:id="rId18"/>
    <p:sldId id="271" r:id="rId19"/>
    <p:sldId id="266" r:id="rId20"/>
    <p:sldId id="267" r:id="rId21"/>
    <p:sldId id="276" r:id="rId22"/>
    <p:sldId id="277" r:id="rId23"/>
    <p:sldId id="278" r:id="rId24"/>
    <p:sldId id="279" r:id="rId25"/>
    <p:sldId id="287" r:id="rId26"/>
    <p:sldId id="288" r:id="rId27"/>
    <p:sldId id="292" r:id="rId28"/>
    <p:sldId id="291" r:id="rId29"/>
    <p:sldId id="293" r:id="rId30"/>
    <p:sldId id="280" r:id="rId31"/>
    <p:sldId id="289" r:id="rId32"/>
    <p:sldId id="282" r:id="rId33"/>
    <p:sldId id="290" r:id="rId34"/>
    <p:sldId id="281" r:id="rId35"/>
    <p:sldId id="283" r:id="rId36"/>
    <p:sldId id="284" r:id="rId37"/>
    <p:sldId id="294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00" autoAdjust="0"/>
  </p:normalViewPr>
  <p:slideViewPr>
    <p:cSldViewPr>
      <p:cViewPr varScale="1">
        <p:scale>
          <a:sx n="103" d="100"/>
          <a:sy n="103" d="100"/>
        </p:scale>
        <p:origin x="-177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F68293-02BD-4573-9692-9B46A8B2D6F3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4820930-C8C5-44C3-9322-12B2FDAD3C6F}">
      <dgm:prSet phldrT="[Текст]"/>
      <dgm:spPr/>
      <dgm:t>
        <a:bodyPr/>
        <a:lstStyle/>
        <a:p>
          <a:r>
            <a:rPr lang="ru-RU" dirty="0" smtClean="0"/>
            <a:t>Прикрепленное население</a:t>
          </a:r>
          <a:endParaRPr lang="ru-RU" dirty="0"/>
        </a:p>
      </dgm:t>
    </dgm:pt>
    <dgm:pt modelId="{73C1EA8F-CD0C-4DE5-90C5-132F466A4664}" type="parTrans" cxnId="{E4236DCD-36B3-4867-8E8F-DB5132C79F39}">
      <dgm:prSet/>
      <dgm:spPr/>
      <dgm:t>
        <a:bodyPr/>
        <a:lstStyle/>
        <a:p>
          <a:endParaRPr lang="ru-RU"/>
        </a:p>
      </dgm:t>
    </dgm:pt>
    <dgm:pt modelId="{ED853105-5A5D-49A4-9AF4-5AA705A17377}" type="sibTrans" cxnId="{E4236DCD-36B3-4867-8E8F-DB5132C79F39}">
      <dgm:prSet/>
      <dgm:spPr/>
      <dgm:t>
        <a:bodyPr/>
        <a:lstStyle/>
        <a:p>
          <a:endParaRPr lang="ru-RU" dirty="0"/>
        </a:p>
      </dgm:t>
    </dgm:pt>
    <dgm:pt modelId="{18010F99-9196-4FF3-9A58-C3F54FBDF54D}">
      <dgm:prSet phldrT="[Текст]"/>
      <dgm:spPr/>
      <dgm:t>
        <a:bodyPr/>
        <a:lstStyle/>
        <a:p>
          <a:r>
            <a:rPr lang="ru-RU" dirty="0" smtClean="0"/>
            <a:t>Формирование участков</a:t>
          </a:r>
          <a:endParaRPr lang="ru-RU" dirty="0"/>
        </a:p>
      </dgm:t>
    </dgm:pt>
    <dgm:pt modelId="{83293697-18FE-4083-9012-95D2C7A6EDA3}" type="parTrans" cxnId="{D38908E1-920D-4EF0-B732-B24B652A9B69}">
      <dgm:prSet/>
      <dgm:spPr/>
      <dgm:t>
        <a:bodyPr/>
        <a:lstStyle/>
        <a:p>
          <a:endParaRPr lang="ru-RU"/>
        </a:p>
      </dgm:t>
    </dgm:pt>
    <dgm:pt modelId="{9EB5DE49-4C83-4607-91BC-C20BB5F62BBC}" type="sibTrans" cxnId="{D38908E1-920D-4EF0-B732-B24B652A9B69}">
      <dgm:prSet/>
      <dgm:spPr/>
      <dgm:t>
        <a:bodyPr/>
        <a:lstStyle/>
        <a:p>
          <a:endParaRPr lang="ru-RU" dirty="0"/>
        </a:p>
      </dgm:t>
    </dgm:pt>
    <dgm:pt modelId="{D7D2CB89-17CC-43D3-9088-6287787EDFFB}">
      <dgm:prSet phldrT="[Текст]"/>
      <dgm:spPr/>
      <dgm:t>
        <a:bodyPr/>
        <a:lstStyle/>
        <a:p>
          <a:r>
            <a:rPr lang="ru-RU" dirty="0" smtClean="0"/>
            <a:t>Формирование штатного расписания</a:t>
          </a:r>
          <a:endParaRPr lang="ru-RU" dirty="0"/>
        </a:p>
      </dgm:t>
    </dgm:pt>
    <dgm:pt modelId="{F3CE573B-1A27-4ECF-8457-D4BA3CF2A873}" type="parTrans" cxnId="{64DAC1E3-E092-4115-B646-E4FD4FDC27AC}">
      <dgm:prSet/>
      <dgm:spPr/>
      <dgm:t>
        <a:bodyPr/>
        <a:lstStyle/>
        <a:p>
          <a:endParaRPr lang="ru-RU"/>
        </a:p>
      </dgm:t>
    </dgm:pt>
    <dgm:pt modelId="{0A1E7459-9AF7-479F-B2C1-6E17BF204DD0}" type="sibTrans" cxnId="{64DAC1E3-E092-4115-B646-E4FD4FDC27AC}">
      <dgm:prSet/>
      <dgm:spPr/>
      <dgm:t>
        <a:bodyPr/>
        <a:lstStyle/>
        <a:p>
          <a:endParaRPr lang="ru-RU"/>
        </a:p>
      </dgm:t>
    </dgm:pt>
    <dgm:pt modelId="{21762779-0AC2-4837-9A36-B589BC56F7EC}" type="pres">
      <dgm:prSet presAssocID="{4BF68293-02BD-4573-9692-9B46A8B2D6F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DDCCE3-5C8D-4165-A317-27BFE23E5B35}" type="pres">
      <dgm:prSet presAssocID="{4BF68293-02BD-4573-9692-9B46A8B2D6F3}" presName="dummyMaxCanvas" presStyleCnt="0">
        <dgm:presLayoutVars/>
      </dgm:prSet>
      <dgm:spPr/>
    </dgm:pt>
    <dgm:pt modelId="{D375E131-C4E7-443E-91B0-BB9F69995738}" type="pres">
      <dgm:prSet presAssocID="{4BF68293-02BD-4573-9692-9B46A8B2D6F3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CDDB59-CEA9-4564-A82F-82903F52CE75}" type="pres">
      <dgm:prSet presAssocID="{4BF68293-02BD-4573-9692-9B46A8B2D6F3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9A451B-48F9-4220-81B2-41DC3AA80FD5}" type="pres">
      <dgm:prSet presAssocID="{4BF68293-02BD-4573-9692-9B46A8B2D6F3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ACE334-B35E-41F3-B239-46140E3E2EF0}" type="pres">
      <dgm:prSet presAssocID="{4BF68293-02BD-4573-9692-9B46A8B2D6F3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70257-A110-4EED-9040-7EA8F187D689}" type="pres">
      <dgm:prSet presAssocID="{4BF68293-02BD-4573-9692-9B46A8B2D6F3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8F85B-002A-4B0F-9B12-8C9CA4F43AB6}" type="pres">
      <dgm:prSet presAssocID="{4BF68293-02BD-4573-9692-9B46A8B2D6F3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C1C32E-7674-473D-A4AB-216E32CAB74C}" type="pres">
      <dgm:prSet presAssocID="{4BF68293-02BD-4573-9692-9B46A8B2D6F3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C65894-2565-46A9-8E58-9C19621ED54F}" type="pres">
      <dgm:prSet presAssocID="{4BF68293-02BD-4573-9692-9B46A8B2D6F3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C68D90-525B-4A45-96D8-C44C47AAE6E4}" type="presOf" srcId="{9EB5DE49-4C83-4607-91BC-C20BB5F62BBC}" destId="{3B270257-A110-4EED-9040-7EA8F187D689}" srcOrd="0" destOrd="0" presId="urn:microsoft.com/office/officeart/2005/8/layout/vProcess5"/>
    <dgm:cxn modelId="{025B799D-5CB4-4755-A52B-9233AEFDC2EC}" type="presOf" srcId="{04820930-C8C5-44C3-9322-12B2FDAD3C6F}" destId="{9B58F85B-002A-4B0F-9B12-8C9CA4F43AB6}" srcOrd="1" destOrd="0" presId="urn:microsoft.com/office/officeart/2005/8/layout/vProcess5"/>
    <dgm:cxn modelId="{F49B0236-C592-4C42-8C9E-D5340EEECF25}" type="presOf" srcId="{D7D2CB89-17CC-43D3-9088-6287787EDFFB}" destId="{D19A451B-48F9-4220-81B2-41DC3AA80FD5}" srcOrd="0" destOrd="0" presId="urn:microsoft.com/office/officeart/2005/8/layout/vProcess5"/>
    <dgm:cxn modelId="{D38908E1-920D-4EF0-B732-B24B652A9B69}" srcId="{4BF68293-02BD-4573-9692-9B46A8B2D6F3}" destId="{18010F99-9196-4FF3-9A58-C3F54FBDF54D}" srcOrd="1" destOrd="0" parTransId="{83293697-18FE-4083-9012-95D2C7A6EDA3}" sibTransId="{9EB5DE49-4C83-4607-91BC-C20BB5F62BBC}"/>
    <dgm:cxn modelId="{47E2FC0B-1A77-41FF-A2CA-F15DB6C723B0}" type="presOf" srcId="{4BF68293-02BD-4573-9692-9B46A8B2D6F3}" destId="{21762779-0AC2-4837-9A36-B589BC56F7EC}" srcOrd="0" destOrd="0" presId="urn:microsoft.com/office/officeart/2005/8/layout/vProcess5"/>
    <dgm:cxn modelId="{19655F86-9B16-484F-B9D0-AF02DAECB627}" type="presOf" srcId="{18010F99-9196-4FF3-9A58-C3F54FBDF54D}" destId="{49C1C32E-7674-473D-A4AB-216E32CAB74C}" srcOrd="1" destOrd="0" presId="urn:microsoft.com/office/officeart/2005/8/layout/vProcess5"/>
    <dgm:cxn modelId="{8C7E256F-BF16-46BB-9DA7-24339FB15BF0}" type="presOf" srcId="{ED853105-5A5D-49A4-9AF4-5AA705A17377}" destId="{02ACE334-B35E-41F3-B239-46140E3E2EF0}" srcOrd="0" destOrd="0" presId="urn:microsoft.com/office/officeart/2005/8/layout/vProcess5"/>
    <dgm:cxn modelId="{04A41B62-8615-43D1-94B1-69C5D1259E3B}" type="presOf" srcId="{18010F99-9196-4FF3-9A58-C3F54FBDF54D}" destId="{0FCDDB59-CEA9-4564-A82F-82903F52CE75}" srcOrd="0" destOrd="0" presId="urn:microsoft.com/office/officeart/2005/8/layout/vProcess5"/>
    <dgm:cxn modelId="{E4236DCD-36B3-4867-8E8F-DB5132C79F39}" srcId="{4BF68293-02BD-4573-9692-9B46A8B2D6F3}" destId="{04820930-C8C5-44C3-9322-12B2FDAD3C6F}" srcOrd="0" destOrd="0" parTransId="{73C1EA8F-CD0C-4DE5-90C5-132F466A4664}" sibTransId="{ED853105-5A5D-49A4-9AF4-5AA705A17377}"/>
    <dgm:cxn modelId="{F4098D81-83F4-4E9D-A271-D5D8B0631481}" type="presOf" srcId="{D7D2CB89-17CC-43D3-9088-6287787EDFFB}" destId="{B0C65894-2565-46A9-8E58-9C19621ED54F}" srcOrd="1" destOrd="0" presId="urn:microsoft.com/office/officeart/2005/8/layout/vProcess5"/>
    <dgm:cxn modelId="{A2502108-0165-496C-9229-19517A86DCCD}" type="presOf" srcId="{04820930-C8C5-44C3-9322-12B2FDAD3C6F}" destId="{D375E131-C4E7-443E-91B0-BB9F69995738}" srcOrd="0" destOrd="0" presId="urn:microsoft.com/office/officeart/2005/8/layout/vProcess5"/>
    <dgm:cxn modelId="{64DAC1E3-E092-4115-B646-E4FD4FDC27AC}" srcId="{4BF68293-02BD-4573-9692-9B46A8B2D6F3}" destId="{D7D2CB89-17CC-43D3-9088-6287787EDFFB}" srcOrd="2" destOrd="0" parTransId="{F3CE573B-1A27-4ECF-8457-D4BA3CF2A873}" sibTransId="{0A1E7459-9AF7-479F-B2C1-6E17BF204DD0}"/>
    <dgm:cxn modelId="{49BDF569-E5F9-4793-BE7D-E0CDCFF4CE83}" type="presParOf" srcId="{21762779-0AC2-4837-9A36-B589BC56F7EC}" destId="{39DDCCE3-5C8D-4165-A317-27BFE23E5B35}" srcOrd="0" destOrd="0" presId="urn:microsoft.com/office/officeart/2005/8/layout/vProcess5"/>
    <dgm:cxn modelId="{A7DAB400-610C-4988-8D6D-9414AE33CA9E}" type="presParOf" srcId="{21762779-0AC2-4837-9A36-B589BC56F7EC}" destId="{D375E131-C4E7-443E-91B0-BB9F69995738}" srcOrd="1" destOrd="0" presId="urn:microsoft.com/office/officeart/2005/8/layout/vProcess5"/>
    <dgm:cxn modelId="{990C047C-12C9-4A12-A387-1157F090485E}" type="presParOf" srcId="{21762779-0AC2-4837-9A36-B589BC56F7EC}" destId="{0FCDDB59-CEA9-4564-A82F-82903F52CE75}" srcOrd="2" destOrd="0" presId="urn:microsoft.com/office/officeart/2005/8/layout/vProcess5"/>
    <dgm:cxn modelId="{6B9EF17F-FB64-40A1-A0BD-1E0038E7B9E1}" type="presParOf" srcId="{21762779-0AC2-4837-9A36-B589BC56F7EC}" destId="{D19A451B-48F9-4220-81B2-41DC3AA80FD5}" srcOrd="3" destOrd="0" presId="urn:microsoft.com/office/officeart/2005/8/layout/vProcess5"/>
    <dgm:cxn modelId="{7D1EB55C-82FB-4050-83BC-E0B410DD5A86}" type="presParOf" srcId="{21762779-0AC2-4837-9A36-B589BC56F7EC}" destId="{02ACE334-B35E-41F3-B239-46140E3E2EF0}" srcOrd="4" destOrd="0" presId="urn:microsoft.com/office/officeart/2005/8/layout/vProcess5"/>
    <dgm:cxn modelId="{5F2BEC16-3A2B-4731-8A33-B74697F45C92}" type="presParOf" srcId="{21762779-0AC2-4837-9A36-B589BC56F7EC}" destId="{3B270257-A110-4EED-9040-7EA8F187D689}" srcOrd="5" destOrd="0" presId="urn:microsoft.com/office/officeart/2005/8/layout/vProcess5"/>
    <dgm:cxn modelId="{0CBC54CA-F05D-4A43-A6D5-E9AAF1A0C5BF}" type="presParOf" srcId="{21762779-0AC2-4837-9A36-B589BC56F7EC}" destId="{9B58F85B-002A-4B0F-9B12-8C9CA4F43AB6}" srcOrd="6" destOrd="0" presId="urn:microsoft.com/office/officeart/2005/8/layout/vProcess5"/>
    <dgm:cxn modelId="{7A2FA9D5-911A-4098-B769-8FDE03E0E4AB}" type="presParOf" srcId="{21762779-0AC2-4837-9A36-B589BC56F7EC}" destId="{49C1C32E-7674-473D-A4AB-216E32CAB74C}" srcOrd="7" destOrd="0" presId="urn:microsoft.com/office/officeart/2005/8/layout/vProcess5"/>
    <dgm:cxn modelId="{CD3505FA-ECE6-44C4-9647-6EAC4169B8A7}" type="presParOf" srcId="{21762779-0AC2-4837-9A36-B589BC56F7EC}" destId="{B0C65894-2565-46A9-8E58-9C19621ED54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75E131-C4E7-443E-91B0-BB9F69995738}">
      <dsp:nvSpPr>
        <dsp:cNvPr id="0" name=""/>
        <dsp:cNvSpPr/>
      </dsp:nvSpPr>
      <dsp:spPr>
        <a:xfrm>
          <a:off x="0" y="0"/>
          <a:ext cx="5222692" cy="10200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Прикрепленное население</a:t>
          </a:r>
          <a:endParaRPr lang="ru-RU" sz="2700" kern="1200" dirty="0"/>
        </a:p>
      </dsp:txBody>
      <dsp:txXfrm>
        <a:off x="29876" y="29876"/>
        <a:ext cx="4121983" cy="960293"/>
      </dsp:txXfrm>
    </dsp:sp>
    <dsp:sp modelId="{0FCDDB59-CEA9-4564-A82F-82903F52CE75}">
      <dsp:nvSpPr>
        <dsp:cNvPr id="0" name=""/>
        <dsp:cNvSpPr/>
      </dsp:nvSpPr>
      <dsp:spPr>
        <a:xfrm>
          <a:off x="460825" y="1190053"/>
          <a:ext cx="5222692" cy="1020045"/>
        </a:xfrm>
        <a:prstGeom prst="roundRect">
          <a:avLst>
            <a:gd name="adj" fmla="val 10000"/>
          </a:avLst>
        </a:prstGeom>
        <a:solidFill>
          <a:schemeClr val="accent2">
            <a:hueOff val="-4271743"/>
            <a:satOff val="12481"/>
            <a:lumOff val="-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Формирование участков</a:t>
          </a:r>
          <a:endParaRPr lang="ru-RU" sz="2700" kern="1200" dirty="0"/>
        </a:p>
      </dsp:txBody>
      <dsp:txXfrm>
        <a:off x="490701" y="1219929"/>
        <a:ext cx="4039084" cy="960293"/>
      </dsp:txXfrm>
    </dsp:sp>
    <dsp:sp modelId="{D19A451B-48F9-4220-81B2-41DC3AA80FD5}">
      <dsp:nvSpPr>
        <dsp:cNvPr id="0" name=""/>
        <dsp:cNvSpPr/>
      </dsp:nvSpPr>
      <dsp:spPr>
        <a:xfrm>
          <a:off x="921651" y="2380106"/>
          <a:ext cx="5222692" cy="1020045"/>
        </a:xfrm>
        <a:prstGeom prst="roundRect">
          <a:avLst>
            <a:gd name="adj" fmla="val 10000"/>
          </a:avLst>
        </a:prstGeom>
        <a:solidFill>
          <a:schemeClr val="accent2">
            <a:hueOff val="-8543487"/>
            <a:satOff val="24962"/>
            <a:lumOff val="-470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Формирование штатного расписания</a:t>
          </a:r>
          <a:endParaRPr lang="ru-RU" sz="2700" kern="1200" dirty="0"/>
        </a:p>
      </dsp:txBody>
      <dsp:txXfrm>
        <a:off x="951527" y="2409982"/>
        <a:ext cx="4039084" cy="960293"/>
      </dsp:txXfrm>
    </dsp:sp>
    <dsp:sp modelId="{02ACE334-B35E-41F3-B239-46140E3E2EF0}">
      <dsp:nvSpPr>
        <dsp:cNvPr id="0" name=""/>
        <dsp:cNvSpPr/>
      </dsp:nvSpPr>
      <dsp:spPr>
        <a:xfrm>
          <a:off x="4559662" y="773534"/>
          <a:ext cx="663029" cy="66302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/>
        </a:p>
      </dsp:txBody>
      <dsp:txXfrm>
        <a:off x="4708844" y="773534"/>
        <a:ext cx="364665" cy="498929"/>
      </dsp:txXfrm>
    </dsp:sp>
    <dsp:sp modelId="{3B270257-A110-4EED-9040-7EA8F187D689}">
      <dsp:nvSpPr>
        <dsp:cNvPr id="0" name=""/>
        <dsp:cNvSpPr/>
      </dsp:nvSpPr>
      <dsp:spPr>
        <a:xfrm>
          <a:off x="5020488" y="1956787"/>
          <a:ext cx="663029" cy="66302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578433"/>
            <a:satOff val="21636"/>
            <a:lumOff val="-767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-8578433"/>
              <a:satOff val="21636"/>
              <a:lumOff val="-7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/>
        </a:p>
      </dsp:txBody>
      <dsp:txXfrm>
        <a:off x="5169670" y="1956787"/>
        <a:ext cx="364665" cy="4989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366F8-5B7A-4CB3-A0B9-0D8FD26F3CB7}" type="datetimeFigureOut">
              <a:rPr lang="ru-RU" smtClean="0"/>
              <a:t>24.04.2019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64F98-01AD-4BAF-B0E5-2D7A40B21B3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6709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Ну и зачастую складывается впечатление,</a:t>
            </a:r>
            <a:r>
              <a:rPr lang="ru-RU" baseline="0" dirty="0" smtClean="0"/>
              <a:t> что главные врачи не интересуются и не смотрят какая отчетная информация подается Вами.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4F98-01AD-4BAF-B0E5-2D7A40B21B3C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6033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Все без исключения ФАПы и ФП в Иркутской</a:t>
            </a:r>
            <a:r>
              <a:rPr lang="ru-RU" baseline="0" dirty="0" smtClean="0"/>
              <a:t> области расположены в сельской местности. Окончательный алгоритм сбора информации будет сформирован ближе к сдаче очередного годового отчета.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4F98-01AD-4BAF-B0E5-2D7A40B21B3C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2351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4F98-01AD-4BAF-B0E5-2D7A40B21B3C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4579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Зачастую очень и необъяснимая большая разница с данными формы №14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4F98-01AD-4BAF-B0E5-2D7A40B21B3C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2886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Данные таблицы 2516 являются частью данных таблицы 2510.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4F98-01AD-4BAF-B0E5-2D7A40B21B3C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28865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4F98-01AD-4BAF-B0E5-2D7A40B21B3C}" type="slidenum">
              <a:rPr lang="ru-RU" smtClean="0"/>
              <a:t>34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1844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pPr eaLnBrk="1" latinLnBrk="0" hangingPunct="1"/>
            <a:fld id="{02494477-B9F2-45EB-A12D-296AF970D2FB}" type="datetime1">
              <a:rPr lang="en-US" smtClean="0"/>
              <a:t>4/24/2019</a:t>
            </a:fld>
            <a:endParaRPr lang="en-US" sz="1600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0608119-4022-4CA3-AF82-F51358C0F0BC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EA7C8D44-3667-46F6-9772-CC52308E2A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pPr eaLnBrk="1" latinLnBrk="0" hangingPunct="1"/>
            <a:fld id="{465943B2-C3D8-439B-9F06-B34B02D8952B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3D7255BD-8CBD-418C-BA6E-EF0D2BBBFF03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3A533BED-7A1A-4285-A170-DA7E7CC3DD4D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A6F0B87-A104-4BA0-993E-451987742EF4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C881E04-A6DF-46D5-861A-90E63923003A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A2E5FD40-70DF-4EEE-97C7-06E8FE95DFE1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E8DC43F-ED9A-4F54-B7F8-7DBD88250DE4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3C99071A-CF10-460B-BCA2-F4102A5CE1D6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1226E28-ED0A-4449-9053-764227817901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EC6BB04B-B141-4000-8CF8-FC6ECFD5E4CE}" type="datetime1">
              <a:rPr lang="en-US" smtClean="0"/>
              <a:t>4/24/2019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l" eaLnBrk="1" latinLnBrk="0" hangingPunct="1"/>
            <a:fld id="{EA7C8D44-3667-46F6-9772-CC52308E2A7F}" type="slidenum">
              <a:rPr kumimoji="0" lang="en-US" smtClean="0"/>
              <a:pPr algn="l" eaLnBrk="1" latinLnBrk="0" hangingPunct="1"/>
              <a:t>‹#›</a:t>
            </a:fld>
            <a:endParaRPr kumimoji="0" lang="en-US" sz="1600" dirty="0">
              <a:solidFill>
                <a:schemeClr val="tx2"/>
              </a:solidFill>
            </a:endParaRPr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Форма 30 за 2018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МИАЦИО 2018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929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23728" y="1988840"/>
            <a:ext cx="4608512" cy="2304256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Организационные</a:t>
            </a:r>
          </a:p>
          <a:p>
            <a:r>
              <a:rPr lang="ru-RU" sz="3600" dirty="0" smtClean="0"/>
              <a:t>Методические</a:t>
            </a:r>
          </a:p>
          <a:p>
            <a:r>
              <a:rPr lang="ru-RU" sz="3600" dirty="0" smtClean="0"/>
              <a:t>Технические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9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Организационные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Структурные показатели:</a:t>
            </a:r>
          </a:p>
          <a:p>
            <a:pPr lvl="1"/>
            <a:r>
              <a:rPr lang="ru-RU" dirty="0" smtClean="0"/>
              <a:t>Подразделения</a:t>
            </a:r>
          </a:p>
          <a:p>
            <a:pPr lvl="1"/>
            <a:r>
              <a:rPr lang="ru-RU" dirty="0" smtClean="0"/>
              <a:t>Кадровое обеспечение</a:t>
            </a:r>
          </a:p>
          <a:p>
            <a:pPr lvl="1"/>
            <a:r>
              <a:rPr lang="ru-RU" dirty="0" smtClean="0"/>
              <a:t>Оборудование</a:t>
            </a:r>
          </a:p>
          <a:p>
            <a:pPr lvl="1"/>
            <a:r>
              <a:rPr lang="ru-RU" dirty="0" smtClean="0"/>
              <a:t>Техническое состояние зданий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3940198"/>
            <a:ext cx="5688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Должны быть заполнены и согласованы </a:t>
            </a:r>
            <a:r>
              <a:rPr lang="ru-RU" sz="2800" b="1" dirty="0" smtClean="0">
                <a:solidFill>
                  <a:srgbClr val="FF0000"/>
                </a:solidFill>
              </a:rPr>
              <a:t>ДО НАЧАЛА </a:t>
            </a:r>
            <a:r>
              <a:rPr lang="ru-RU" sz="2800" dirty="0" smtClean="0"/>
              <a:t>приема отчетов!</a:t>
            </a:r>
            <a:endParaRPr lang="ru-RU" sz="2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42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Организационные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Приема отчетов в Министерстве здравоохранения и в МИАЦИО по графику происходил в один и тот же день.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43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Организационные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Предоставление формы на бумажном носителе:</a:t>
            </a:r>
          </a:p>
          <a:p>
            <a:pPr lvl="1"/>
            <a:r>
              <a:rPr lang="ru-RU" dirty="0" smtClean="0"/>
              <a:t>Печать с двух сторон листа! </a:t>
            </a:r>
          </a:p>
          <a:p>
            <a:pPr lvl="1"/>
            <a:r>
              <a:rPr lang="ru-RU" dirty="0" smtClean="0"/>
              <a:t>Пустые разделы формы распечатывать не нужно!</a:t>
            </a:r>
          </a:p>
          <a:p>
            <a:pPr lvl="1"/>
            <a:r>
              <a:rPr lang="ru-RU" dirty="0" smtClean="0"/>
              <a:t>Документ должен быть подписан главным врачом и заверен печатью медицинской организации.</a:t>
            </a:r>
          </a:p>
          <a:p>
            <a:pPr lvl="1"/>
            <a:r>
              <a:rPr lang="ru-RU" dirty="0" smtClean="0"/>
              <a:t>Документ должен быть </a:t>
            </a:r>
            <a:r>
              <a:rPr lang="ru-RU" b="1" dirty="0" smtClean="0">
                <a:solidFill>
                  <a:srgbClr val="FF0000"/>
                </a:solidFill>
              </a:rPr>
              <a:t>ПРОШИТ</a:t>
            </a:r>
            <a:r>
              <a:rPr lang="ru-RU" dirty="0" smtClean="0"/>
              <a:t>, заклеен, заверен печатью и подписью ответственного специалиста.</a:t>
            </a:r>
          </a:p>
          <a:p>
            <a:pPr lvl="1"/>
            <a:endParaRPr lang="ru-RU" dirty="0" smtClean="0"/>
          </a:p>
          <a:p>
            <a:pPr lvl="1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4077072"/>
            <a:ext cx="7416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Должно быть </a:t>
            </a:r>
            <a:r>
              <a:rPr lang="ru-RU" b="1" dirty="0" smtClean="0">
                <a:solidFill>
                  <a:srgbClr val="FF0000"/>
                </a:solidFill>
              </a:rPr>
              <a:t>ПОЛНОЕ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соответствие электронной и бумажной версии документа! Не допускается «перепечатывание» документа или его разделов после внесения исправлений в электронные версии документов.  </a:t>
            </a:r>
          </a:p>
          <a:p>
            <a:r>
              <a:rPr lang="ru-RU" dirty="0" smtClean="0"/>
              <a:t>При сдаче отчета все коррективы вносятся параллельно в базу данных и отражаются в виде правок на бумажном носителе. </a:t>
            </a:r>
          </a:p>
          <a:p>
            <a:r>
              <a:rPr lang="ru-RU" dirty="0" smtClean="0"/>
              <a:t>Коррекция на бумажном носителе – «старая» цифра перечеркивается, рядом ручкой с синей пастой пишется «новая» цифра.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46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Организационные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Предоставление формы на бумажном </a:t>
            </a:r>
            <a:r>
              <a:rPr lang="ru-RU" dirty="0" smtClean="0"/>
              <a:t>носителе:</a:t>
            </a:r>
          </a:p>
          <a:p>
            <a:pPr lvl="1"/>
            <a:r>
              <a:rPr lang="ru-RU" dirty="0" smtClean="0"/>
              <a:t>Учитывая, что разделы формы №30 согласуются в нескольких отделах Министерства здравоохранения и в ряде служб, допускается распечатка отдельных разделов документа.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1600" y="3140968"/>
            <a:ext cx="7632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 этом, каждый из отдельных разделов документа, должен быть подготовлен в соответствии с требованиями изложенными в предыдущем слайде. В том числе, в обязательном порядке:</a:t>
            </a:r>
          </a:p>
          <a:p>
            <a:pPr marL="342900" indent="-342900">
              <a:buAutoNum type="arabicPeriod"/>
            </a:pPr>
            <a:r>
              <a:rPr lang="ru-RU" dirty="0" smtClean="0"/>
              <a:t>Прошит, заверен.</a:t>
            </a:r>
          </a:p>
          <a:p>
            <a:pPr marL="342900" indent="-342900">
              <a:buAutoNum type="arabicPeriod"/>
            </a:pPr>
            <a:r>
              <a:rPr lang="ru-RU" dirty="0" smtClean="0"/>
              <a:t>Иметь титульный лист и последнюю страницу формы с подписью главного врача и заверенный печатью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331640" y="4869160"/>
            <a:ext cx="59766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Все отдельно распечатанные и согласованные разделы формы №30 сдаются в МИАЦИО  вместе с основной формой.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Специалист, согласующий раздел, заверяет </a:t>
            </a:r>
            <a:r>
              <a:rPr lang="ru-RU" b="1" dirty="0" smtClean="0">
                <a:solidFill>
                  <a:srgbClr val="FF0000"/>
                </a:solidFill>
              </a:rPr>
              <a:t>ВСЕ</a:t>
            </a:r>
            <a:r>
              <a:rPr lang="ru-RU" dirty="0" smtClean="0">
                <a:solidFill>
                  <a:srgbClr val="0070C0"/>
                </a:solidFill>
              </a:rPr>
              <a:t> страницы документа.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8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организационные проблемы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Отсутствие взаимодействия между разными отделами внутри одной медицинской организации</a:t>
            </a:r>
          </a:p>
          <a:p>
            <a:r>
              <a:rPr lang="ru-RU" dirty="0" smtClean="0"/>
              <a:t>Несоблюдение сроков подготовки и сдачи отчетов</a:t>
            </a:r>
          </a:p>
          <a:p>
            <a:r>
              <a:rPr lang="ru-RU" dirty="0" smtClean="0"/>
              <a:t>Не подготавливается и не согласовывается информация, которую можно заполнить до начала приема отчетов по графику 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4005064"/>
            <a:ext cx="63367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 качестве примеров: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B0F0"/>
                </a:solidFill>
              </a:rPr>
              <a:t>«Экономисты» предоставляют одну информацию и согласовывают ее Минздраве. «Кадровики» – другую. Потом и те и другие по отдельности и с разной периодичностью пытаются все это сдать в МИАЦИО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B0F0"/>
                </a:solidFill>
              </a:rPr>
              <a:t>Подсчет «правильного» количества фельдшерско-акушерских пунктов происходит при очной сдаче отчета (!)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B0F0"/>
                </a:solidFill>
              </a:rPr>
              <a:t>…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15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Форма 301 (30-село)</a:t>
            </a:r>
          </a:p>
          <a:p>
            <a:pPr lvl="1"/>
            <a:r>
              <a:rPr lang="ru-RU" dirty="0" smtClean="0"/>
              <a:t>В следующем отчетном периоде (2019) дополнительный разрез по селу заполнятся не будет. Форма будет сводится автоматически по признаку расположения медицинской организации или ее подразделения в городской/сельской местности</a:t>
            </a:r>
          </a:p>
          <a:p>
            <a:pPr lvl="1"/>
            <a:r>
              <a:rPr lang="ru-RU" dirty="0" smtClean="0"/>
              <a:t>Исключения: районные или городские больницы и их подразделения расположенные в городах или поселениях городского типа, </a:t>
            </a:r>
            <a:r>
              <a:rPr lang="ru-RU" b="1" dirty="0" smtClean="0">
                <a:solidFill>
                  <a:srgbClr val="0070C0"/>
                </a:solidFill>
              </a:rPr>
              <a:t>ИМЕЮЩИЕ В СВОЕМ СОСТАВЕ ФАПы</a:t>
            </a:r>
            <a:r>
              <a:rPr lang="ru-RU" dirty="0" smtClean="0"/>
              <a:t>. В этом случае в разрезе по селу (форма 301) необходимо будет заполнить т. 1100, 1102, 2101, 8000 по этим ФАПам.  </a:t>
            </a:r>
          </a:p>
          <a:p>
            <a:pPr lvl="1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55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т. 1001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436096" y="2888554"/>
            <a:ext cx="2088232" cy="6124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3546882"/>
            <a:ext cx="78045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Наличие поликлиники (с. 90), детской поликлиники (с. 13) – в обязательном порядке показывают </a:t>
            </a:r>
            <a:r>
              <a:rPr lang="ru-RU" b="1" dirty="0" smtClean="0">
                <a:solidFill>
                  <a:srgbClr val="0070C0"/>
                </a:solidFill>
              </a:rPr>
              <a:t>все районные больницы и городские больницы при условии оказания первичной медико-санитарной помощи в соответствующей возрастной группе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Структурные изменения должны быть основаны на утвержденной Минздравом </a:t>
            </a:r>
            <a:r>
              <a:rPr lang="ru-RU" b="1" dirty="0" smtClean="0">
                <a:solidFill>
                  <a:srgbClr val="0070C0"/>
                </a:solidFill>
              </a:rPr>
              <a:t>структуре медицинской организации и действующем штатном расписании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5" r="7306"/>
          <a:stretch/>
        </p:blipFill>
        <p:spPr bwMode="auto">
          <a:xfrm>
            <a:off x="424872" y="1844824"/>
            <a:ext cx="8312727" cy="121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5" r="7306" b="50000"/>
          <a:stretch/>
        </p:blipFill>
        <p:spPr bwMode="auto">
          <a:xfrm>
            <a:off x="424872" y="2948434"/>
            <a:ext cx="831272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3" r="7265" b="50000"/>
          <a:stretch/>
        </p:blipFill>
        <p:spPr bwMode="auto">
          <a:xfrm>
            <a:off x="424872" y="3236466"/>
            <a:ext cx="831272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96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т. 1003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40"/>
          <a:stretch/>
        </p:blipFill>
        <p:spPr bwMode="auto">
          <a:xfrm>
            <a:off x="467543" y="1700808"/>
            <a:ext cx="802062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88024" y="4005064"/>
            <a:ext cx="208823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4725144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Наличие выездной работы (учет ведется в соответствующем мониторинге), подразумевает наличие как минимум одной мобильной медицинской бригады.</a:t>
            </a:r>
          </a:p>
          <a:p>
            <a:r>
              <a:rPr lang="ru-RU" dirty="0" smtClean="0"/>
              <a:t>Соответственно должны быть заполнены данные по посещениям в строке 15 таблицы 2105. 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14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Кадровое обеспечение тт. 1100-1109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2555502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Аттестация медицинских работников!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75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Кадровое обеспечение тт. 1100-1109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971600" y="1668383"/>
            <a:ext cx="6696744" cy="15132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2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ЗДРАВООХРАНЕНИЯ РОССИЙСКОЙ ФЕДЕРАЦИИ</a:t>
            </a:r>
          </a:p>
          <a:p>
            <a:pPr algn="just" eaLnBrk="1" hangingPunct="1">
              <a:defRPr/>
            </a:pPr>
            <a:r>
              <a:rPr lang="ru-RU" altLang="ru-RU" sz="12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defRPr/>
            </a:pPr>
            <a:r>
              <a:rPr lang="ru-RU" altLang="ru-RU" sz="12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</a:t>
            </a:r>
          </a:p>
          <a:p>
            <a:pPr algn="ctr" eaLnBrk="1" hangingPunct="1">
              <a:defRPr/>
            </a:pPr>
            <a:r>
              <a:rPr lang="ru-RU" altLang="ru-RU" sz="12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18 июля 2018 г. N 16-5/10/2-4709</a:t>
            </a:r>
            <a:r>
              <a:rPr lang="ru-RU" altLang="ru-RU" sz="1200" b="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…..</a:t>
            </a:r>
          </a:p>
          <a:p>
            <a:pPr algn="just" eaLnBrk="1" hangingPunct="1">
              <a:spcBef>
                <a:spcPts val="1000"/>
              </a:spcBef>
              <a:defRPr/>
            </a:pPr>
            <a:r>
              <a:rPr lang="ru-RU" altLang="ru-RU" sz="1200" b="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проведения аккредитации специалистов регламентируется приказом Минздрава России от 02.06.2016 N 334н "Об утверждении положения об аккредитации специалиста" (далее - Положение)….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9552" y="3212976"/>
            <a:ext cx="828092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«Врач-стоматолог» </a:t>
            </a:r>
            <a:r>
              <a:rPr lang="ru-RU" altLang="ru-RU" sz="1400" b="0" i="0" dirty="0">
                <a:cs typeface="Times New Roman" pitchFamily="18" charset="0"/>
              </a:rPr>
              <a:t>(</a:t>
            </a:r>
            <a:r>
              <a:rPr lang="ru-RU" altLang="ru-RU" sz="1200" b="0" i="0" dirty="0">
                <a:cs typeface="Times New Roman" pitchFamily="18" charset="0"/>
              </a:rPr>
              <a:t>специальность «Стоматология общей практики</a:t>
            </a:r>
            <a:r>
              <a:rPr lang="ru-RU" altLang="ru-RU" sz="1200" b="0" i="0" dirty="0" smtClean="0">
                <a:cs typeface="Times New Roman" pitchFamily="18" charset="0"/>
              </a:rPr>
              <a:t>») </a:t>
            </a:r>
            <a:endParaRPr lang="ru-RU" altLang="ru-RU" sz="1200" b="0" i="0" dirty="0">
              <a:cs typeface="Times New Roman" pitchFamily="18" charset="0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«Врач-терапевт участковый» </a:t>
            </a:r>
            <a:r>
              <a:rPr lang="ru-RU" altLang="ru-RU" sz="1200" b="0" i="0" dirty="0">
                <a:cs typeface="Times New Roman" pitchFamily="18" charset="0"/>
              </a:rPr>
              <a:t>(специальность «Лечебное дело</a:t>
            </a:r>
            <a:r>
              <a:rPr lang="ru-RU" altLang="ru-RU" sz="1200" b="0" i="0" dirty="0" smtClean="0">
                <a:cs typeface="Times New Roman" pitchFamily="18" charset="0"/>
              </a:rPr>
              <a:t>»)</a:t>
            </a:r>
            <a:endParaRPr lang="ru-RU" altLang="ru-RU" sz="1200" b="0" i="0" dirty="0">
              <a:cs typeface="Times New Roman" pitchFamily="18" charset="0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«Врач-педиатр участковый» </a:t>
            </a:r>
            <a:r>
              <a:rPr lang="ru-RU" altLang="ru-RU" sz="1200" b="0" i="0" dirty="0">
                <a:cs typeface="Times New Roman" pitchFamily="18" charset="0"/>
              </a:rPr>
              <a:t>(специальность «Педиатрия»)</a:t>
            </a:r>
            <a:r>
              <a:rPr lang="ru-RU" altLang="ru-RU" sz="1200" i="0" dirty="0">
                <a:solidFill>
                  <a:schemeClr val="tx2"/>
                </a:solidFill>
                <a:cs typeface="Times New Roman" pitchFamily="18" charset="0"/>
              </a:rPr>
              <a:t> </a:t>
            </a: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«Врач клинической лабораторной диагностики» </a:t>
            </a:r>
            <a:r>
              <a:rPr lang="ru-RU" altLang="ru-RU" sz="1600" b="0" i="0" dirty="0">
                <a:cs typeface="Times New Roman" pitchFamily="18" charset="0"/>
              </a:rPr>
              <a:t>(</a:t>
            </a:r>
            <a:r>
              <a:rPr lang="ru-RU" altLang="ru-RU" sz="1200" b="0" i="0" dirty="0">
                <a:cs typeface="Times New Roman" pitchFamily="18" charset="0"/>
              </a:rPr>
              <a:t>специальность «Медицинская биохимия</a:t>
            </a:r>
            <a:r>
              <a:rPr lang="ru-RU" altLang="ru-RU" sz="1200" b="0" i="0" dirty="0" smtClean="0">
                <a:cs typeface="Times New Roman" pitchFamily="18" charset="0"/>
              </a:rPr>
              <a:t>»)</a:t>
            </a:r>
            <a:endParaRPr lang="ru-RU" altLang="ru-RU" sz="1200" i="0" dirty="0">
              <a:solidFill>
                <a:schemeClr val="tx2"/>
              </a:solidFill>
              <a:cs typeface="Times New Roman" pitchFamily="18" charset="0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«Врач функциональной диагностики» </a:t>
            </a:r>
            <a:r>
              <a:rPr lang="ru-RU" altLang="ru-RU" sz="1200" b="0" i="0" dirty="0">
                <a:cs typeface="Times New Roman" pitchFamily="18" charset="0"/>
              </a:rPr>
              <a:t>(специальность Медицинская биофизика</a:t>
            </a:r>
            <a:r>
              <a:rPr lang="ru-RU" altLang="ru-RU" sz="1200" b="0" i="0" dirty="0" smtClean="0">
                <a:cs typeface="Times New Roman" pitchFamily="18" charset="0"/>
              </a:rPr>
              <a:t>»)</a:t>
            </a:r>
            <a:endParaRPr lang="ru-RU" altLang="ru-RU" sz="1200" b="0" i="0" dirty="0">
              <a:cs typeface="Times New Roman" pitchFamily="18" charset="0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«Врач-статистик» </a:t>
            </a:r>
            <a:r>
              <a:rPr lang="ru-RU" altLang="ru-RU" sz="1200" b="0" i="0" dirty="0">
                <a:cs typeface="Times New Roman" pitchFamily="18" charset="0"/>
              </a:rPr>
              <a:t>(специальность «Медицинская кибернетика</a:t>
            </a:r>
            <a:r>
              <a:rPr lang="ru-RU" altLang="ru-RU" sz="1200" b="0" i="0" dirty="0" smtClean="0">
                <a:cs typeface="Times New Roman" pitchFamily="18" charset="0"/>
              </a:rPr>
              <a:t>») </a:t>
            </a:r>
            <a:endParaRPr lang="ru-RU" altLang="ru-RU" sz="1200" b="0" i="0" dirty="0">
              <a:cs typeface="Times New Roman" pitchFamily="18" charset="0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«Врач-эпидемиолог» и «Врач по общей гигиене» </a:t>
            </a:r>
            <a:r>
              <a:rPr lang="ru-RU" altLang="ru-RU" sz="1200" b="0" i="0" dirty="0">
                <a:cs typeface="Times New Roman" pitchFamily="18" charset="0"/>
              </a:rPr>
              <a:t>(специальность «Медико-профилактическое дело»)</a:t>
            </a:r>
            <a:r>
              <a:rPr lang="ru-RU" altLang="ru-RU" sz="1200" i="0" dirty="0">
                <a:solidFill>
                  <a:schemeClr val="tx2"/>
                </a:solidFill>
                <a:cs typeface="Times New Roman" pitchFamily="18" charset="0"/>
              </a:rPr>
              <a:t> </a:t>
            </a: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ru-RU" altLang="ru-RU" sz="1600" i="0" dirty="0">
                <a:solidFill>
                  <a:srgbClr val="0070C0"/>
                </a:solidFill>
                <a:cs typeface="Times New Roman" pitchFamily="18" charset="0"/>
              </a:rPr>
              <a:t>«Провизор» и «Провизор-технолог</a:t>
            </a:r>
            <a:r>
              <a:rPr lang="ru-RU" altLang="ru-RU" sz="1600" i="0" dirty="0" smtClean="0">
                <a:solidFill>
                  <a:srgbClr val="0070C0"/>
                </a:solidFill>
                <a:cs typeface="Times New Roman" pitchFamily="18" charset="0"/>
              </a:rPr>
              <a:t>» </a:t>
            </a:r>
            <a:r>
              <a:rPr lang="ru-RU" altLang="ru-RU" sz="1200" b="0" i="0" dirty="0" smtClean="0">
                <a:cs typeface="Times New Roman" pitchFamily="18" charset="0"/>
              </a:rPr>
              <a:t>(</a:t>
            </a:r>
            <a:r>
              <a:rPr lang="ru-RU" altLang="ru-RU" sz="1200" b="0" i="0" dirty="0">
                <a:cs typeface="Times New Roman" pitchFamily="18" charset="0"/>
              </a:rPr>
              <a:t>специальность «Фармация»)</a:t>
            </a:r>
          </a:p>
        </p:txBody>
      </p:sp>
    </p:spTree>
    <p:extLst>
      <p:ext uri="{BB962C8B-B14F-4D97-AF65-F5344CB8AC3E}">
        <p14:creationId xmlns:p14="http://schemas.microsoft.com/office/powerpoint/2010/main" val="115213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Кадровое обеспечение тт. 1100-1109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720691"/>
            <a:ext cx="8280920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«Фельдшер</a:t>
            </a:r>
            <a:r>
              <a:rPr lang="ru-RU" sz="1400" b="1" dirty="0" smtClean="0">
                <a:solidFill>
                  <a:srgbClr val="0070C0"/>
                </a:solidFill>
              </a:rPr>
              <a:t>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«Лечебное дело</a:t>
            </a:r>
            <a:r>
              <a:rPr lang="ru-RU" sz="1200" dirty="0" smtClean="0"/>
              <a:t>»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«Медицинская сестра», «Медицинская сестра участковая», «Медицинская сестра патронажная», «Медицинская сестра приемного отделения», «Медицинская сестра палатная (постовая)», «Медицинская сестра перевязочной», «Медицинская сестра процедурной», «Медицинская сестра </a:t>
            </a:r>
            <a:r>
              <a:rPr lang="ru-RU" sz="1400" b="1" dirty="0" smtClean="0">
                <a:solidFill>
                  <a:srgbClr val="0070C0"/>
                </a:solidFill>
              </a:rPr>
              <a:t>стерилизационной»</a:t>
            </a:r>
            <a:endParaRPr lang="ru-RU" sz="1400" b="1" dirty="0">
              <a:solidFill>
                <a:srgbClr val="0070C0"/>
              </a:solidFill>
            </a:endParaRP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«Сестринское дело</a:t>
            </a:r>
            <a:r>
              <a:rPr lang="ru-RU" sz="1200" dirty="0" smtClean="0"/>
              <a:t>»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«Фармацевт</a:t>
            </a:r>
            <a:r>
              <a:rPr lang="ru-RU" sz="1400" b="1" dirty="0" smtClean="0">
                <a:solidFill>
                  <a:srgbClr val="0070C0"/>
                </a:solidFill>
              </a:rPr>
              <a:t>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«Фармация</a:t>
            </a:r>
            <a:r>
              <a:rPr lang="ru-RU" sz="1200" dirty="0" smtClean="0"/>
              <a:t>» 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«Акушерка»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«Акушерское дело</a:t>
            </a:r>
            <a:r>
              <a:rPr lang="ru-RU" sz="1200" dirty="0" smtClean="0"/>
              <a:t>» 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«Медицинская сестра по массажу/медицинский брат по массажу</a:t>
            </a:r>
            <a:r>
              <a:rPr lang="ru-RU" sz="1400" b="1" dirty="0" smtClean="0">
                <a:solidFill>
                  <a:srgbClr val="0070C0"/>
                </a:solidFill>
              </a:rPr>
              <a:t>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«Медицинский массаж</a:t>
            </a:r>
            <a:r>
              <a:rPr lang="ru-RU" sz="1200" dirty="0" smtClean="0"/>
              <a:t>»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«Зубной техник»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«Стоматология ортопедическая</a:t>
            </a:r>
            <a:r>
              <a:rPr lang="ru-RU" sz="1200" dirty="0" smtClean="0"/>
              <a:t>»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«Медицинский технолог», «Медицинский лабораторный техник (фельдшер-лаборант)» и «Лаборант»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«Лабораторная </a:t>
            </a:r>
            <a:r>
              <a:rPr lang="ru-RU" sz="1200" dirty="0" smtClean="0"/>
              <a:t>диагностика»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«Гигиенист стоматологический»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«Стоматология  профилактическая</a:t>
            </a:r>
            <a:r>
              <a:rPr lang="ru-RU" sz="1200" dirty="0" smtClean="0"/>
              <a:t>»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«Медицинский </a:t>
            </a:r>
            <a:r>
              <a:rPr lang="ru-RU" sz="1400" b="1" dirty="0" smtClean="0">
                <a:solidFill>
                  <a:srgbClr val="0070C0"/>
                </a:solidFill>
              </a:rPr>
              <a:t>оптик-оптометрист»</a:t>
            </a:r>
            <a:endParaRPr lang="ru-RU" sz="1400" b="1" dirty="0">
              <a:solidFill>
                <a:srgbClr val="0070C0"/>
              </a:solidFill>
            </a:endParaRP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</a:t>
            </a:r>
            <a:r>
              <a:rPr lang="ru-RU" sz="1200" dirty="0"/>
              <a:t>«Медицинская оптика</a:t>
            </a:r>
            <a:r>
              <a:rPr lang="ru-RU" sz="1200" dirty="0" smtClean="0"/>
              <a:t>»</a:t>
            </a:r>
            <a:endParaRPr lang="ru-RU" sz="1200" dirty="0"/>
          </a:p>
          <a:p>
            <a:pPr>
              <a:lnSpc>
                <a:spcPts val="1500"/>
              </a:lnSpc>
            </a:pPr>
            <a:r>
              <a:rPr lang="ru-RU" sz="1400" b="1" dirty="0">
                <a:solidFill>
                  <a:srgbClr val="0070C0"/>
                </a:solidFill>
              </a:rPr>
              <a:t>«Помощник врача по эпидемиологии» и «Помощник врача по гигиене</a:t>
            </a:r>
            <a:r>
              <a:rPr lang="ru-RU" sz="1400" b="1" dirty="0" smtClean="0">
                <a:solidFill>
                  <a:srgbClr val="0070C0"/>
                </a:solidFill>
              </a:rPr>
              <a:t>»</a:t>
            </a:r>
          </a:p>
          <a:p>
            <a:pPr>
              <a:lnSpc>
                <a:spcPts val="1500"/>
              </a:lnSpc>
            </a:pPr>
            <a:r>
              <a:rPr lang="ru-RU" sz="1200" dirty="0" smtClean="0"/>
              <a:t>специальность «Медико-профилактическое дело»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16790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Нарушения по аккредитации (51 из 157)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674482"/>
              </p:ext>
            </p:extLst>
          </p:nvPr>
        </p:nvGraphicFramePr>
        <p:xfrm>
          <a:off x="539552" y="1295517"/>
          <a:ext cx="7776864" cy="49675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3899"/>
                <a:gridCol w="1727470"/>
                <a:gridCol w="4823407"/>
                <a:gridCol w="792088"/>
              </a:tblGrid>
              <a:tr h="44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Должность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Медицинская организация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Кол-во, чел.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Бактериологи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ГАУЗ «Иркутская городская клиническая больница № 9»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Лаборанты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ОГБУЗ «Иркутская областная клиническая туберкулезная больница»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553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Педиатры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ОГАУЗ «Иркутская городская детская поликлиника № 1»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553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ОГБУЗ «Иркутская городская детская поликлиника № 6»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125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ОГБУЗ «Братская детская городская больница»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Врачи приемного отделения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ОГАУЗ «Братская городская больница №5»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Стажеры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ГБУЗ Иркутская ордена «Знак Почета» областная клиническая больница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125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Терапевты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ОГБУЗ «Иркутская городская больница № 7»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553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ГБУЗ «Областной кожно-венерологический диспансер»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78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Провизоры </a:t>
                      </a:r>
                      <a:r>
                        <a:rPr lang="ru-RU" sz="1100" dirty="0">
                          <a:effectLst/>
                        </a:rPr>
                        <a:t>(специальность «фармацевтическая технология»)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ГБУЗ Иркутская ордена «Знак Почета» областная клиническая больница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495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Нарушения по аккредитации </a:t>
            </a:r>
            <a:r>
              <a:rPr lang="ru-RU" dirty="0"/>
              <a:t>(51 из 157)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400649"/>
              </p:ext>
            </p:extLst>
          </p:nvPr>
        </p:nvGraphicFramePr>
        <p:xfrm>
          <a:off x="539552" y="1313709"/>
          <a:ext cx="8064896" cy="47075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9969"/>
                <a:gridCol w="1791450"/>
                <a:gridCol w="4743357"/>
                <a:gridCol w="1080120"/>
              </a:tblGrid>
              <a:tr h="375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Должность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Медицинская организация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Кол-во, чел.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5877"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8.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Медицинские сестры </a:t>
                      </a:r>
                      <a:r>
                        <a:rPr lang="ru-RU" sz="1050" dirty="0">
                          <a:effectLst/>
                        </a:rPr>
                        <a:t>(специальность «сестринское дело в педиатрии»)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ОГАУЗ «Иркутская городская клиническая больница № 8»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«Иркутская городская поликлиника № 15»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ОГАУЗ «Братская городская больница №3»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«Братская детская городская больница»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«Слюдянская районная больница»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«Тайшетская районная больница»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407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9.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Анестезисты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ОГАУЗ «Ангарская городская больница скорой медицинской помощи»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ОГАУЗ «Братская городская больница №1»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4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М/с врачей общей практики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«Областная больница №2»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11.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М/с операционные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ОГАУЗ «Ангарская городская детская больница №1»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«Братская детская городская больница»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59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М/с по функциональной диагностике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«Областная больница №2»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13.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Прочий персонал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ГБУЗ «Областная детская туберкулезная больница»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87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ОГБУЗ «Иркутский областной хоспис»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689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45"/>
          <a:stretch/>
        </p:blipFill>
        <p:spPr bwMode="auto">
          <a:xfrm>
            <a:off x="1547664" y="404663"/>
            <a:ext cx="6120680" cy="60403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123728" y="4509120"/>
            <a:ext cx="554461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66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Кадровое обеспечение тт. 1100-1109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27584" y="1628800"/>
            <a:ext cx="6586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Организация участковой службы (!)</a:t>
            </a:r>
            <a:endParaRPr lang="ru-RU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334462506"/>
              </p:ext>
            </p:extLst>
          </p:nvPr>
        </p:nvGraphicFramePr>
        <p:xfrm>
          <a:off x="1307976" y="2348880"/>
          <a:ext cx="6144344" cy="3400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трелка вверх 6"/>
          <p:cNvSpPr/>
          <p:nvPr/>
        </p:nvSpPr>
        <p:spPr>
          <a:xfrm>
            <a:off x="4660420" y="4437112"/>
            <a:ext cx="432048" cy="432048"/>
          </a:xfrm>
          <a:prstGeom prst="up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444396" y="4365104"/>
            <a:ext cx="864096" cy="5760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4572000" y="4365104"/>
            <a:ext cx="736492" cy="50405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321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Кадровое обеспечение тт. 1100-1109</a:t>
            </a:r>
          </a:p>
          <a:p>
            <a:pPr lvl="1"/>
            <a:r>
              <a:rPr lang="ru-RU" dirty="0" smtClean="0"/>
              <a:t>Не допускается наличие сверхкомплектных участков (максимум +200 человек на одном участке)</a:t>
            </a:r>
          </a:p>
          <a:p>
            <a:pPr lvl="1"/>
            <a:r>
              <a:rPr lang="ru-RU" dirty="0" smtClean="0"/>
              <a:t>Не допускается превышение количества штатных должностей врачей участковой службы над количеством соответствующих участков</a:t>
            </a:r>
          </a:p>
          <a:p>
            <a:pPr lvl="1"/>
            <a:r>
              <a:rPr lang="ru-RU" dirty="0" smtClean="0"/>
              <a:t>Не допускается введение в штатное расписание должностей врачей участковых и ВОП при отсутствии участков!</a:t>
            </a:r>
          </a:p>
          <a:p>
            <a:pPr lvl="1"/>
            <a:endParaRPr lang="ru-RU" dirty="0" smtClean="0"/>
          </a:p>
          <a:p>
            <a:pPr lvl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27584" y="5517232"/>
            <a:ext cx="6586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Организация участковой службы (!)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5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Скорая медицинская помощь</a:t>
            </a:r>
          </a:p>
          <a:p>
            <a:pPr lvl="1"/>
            <a:r>
              <a:rPr lang="ru-RU" dirty="0" smtClean="0"/>
              <a:t>т. 2120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2856"/>
            <a:ext cx="8766820" cy="3503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Левая фигурная скобка 5"/>
          <p:cNvSpPr/>
          <p:nvPr/>
        </p:nvSpPr>
        <p:spPr>
          <a:xfrm rot="16200000">
            <a:off x="4391980" y="2359796"/>
            <a:ext cx="288032" cy="2376264"/>
          </a:xfrm>
          <a:prstGeom prst="leftBrace">
            <a:avLst>
              <a:gd name="adj1" fmla="val 41402"/>
              <a:gd name="adj2" fmla="val 43988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347864" y="3619936"/>
            <a:ext cx="234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Сумма не равна гр.3 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3223892"/>
            <a:ext cx="720080" cy="9721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153500" y="3223892"/>
            <a:ext cx="720080" cy="9721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3347864" y="4196000"/>
            <a:ext cx="4896544" cy="15372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771800" y="4196000"/>
            <a:ext cx="0" cy="15372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899592" y="5661248"/>
            <a:ext cx="2736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Разница между количеством вызовов и количеством лиц в гр. 10 оказалась больше!</a:t>
            </a:r>
            <a:endParaRPr lang="ru-RU" sz="1400" dirty="0">
              <a:solidFill>
                <a:srgbClr val="FF0000"/>
              </a:solidFill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H="1">
            <a:off x="7164288" y="4196000"/>
            <a:ext cx="1080120" cy="15372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716016" y="5661248"/>
            <a:ext cx="35283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Количество госпитализированных в целом должно соотносится с данными таблицы 2000 формы 14 по субъекту!</a:t>
            </a:r>
            <a:endParaRPr lang="ru-RU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79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Скорая медицинская помощь</a:t>
            </a:r>
          </a:p>
          <a:p>
            <a:pPr lvl="1"/>
            <a:r>
              <a:rPr lang="ru-RU" dirty="0" smtClean="0"/>
              <a:t>Т. 2200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24"/>
          <a:stretch/>
        </p:blipFill>
        <p:spPr bwMode="auto">
          <a:xfrm>
            <a:off x="395536" y="2060848"/>
            <a:ext cx="8037264" cy="366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652120" y="2204864"/>
            <a:ext cx="1296144" cy="2520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5589240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Контроль графы 4: </a:t>
            </a:r>
            <a:r>
              <a:rPr lang="ru-RU" sz="2000" b="1" dirty="0" smtClean="0">
                <a:solidFill>
                  <a:srgbClr val="0070C0"/>
                </a:solidFill>
              </a:rPr>
              <a:t>гр.3 / 4 </a:t>
            </a:r>
            <a:r>
              <a:rPr lang="en-US" sz="2000" b="1" dirty="0" smtClean="0">
                <a:solidFill>
                  <a:srgbClr val="0070C0"/>
                </a:solidFill>
              </a:rPr>
              <a:t>&gt;= </a:t>
            </a:r>
            <a:r>
              <a:rPr lang="ru-RU" sz="2000" b="1" dirty="0" smtClean="0">
                <a:solidFill>
                  <a:srgbClr val="0070C0"/>
                </a:solidFill>
              </a:rPr>
              <a:t>гр. 4 *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5877272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C00000"/>
                </a:solidFill>
              </a:rPr>
              <a:t>* - Это максимально возможное количество круглосуточных бригад в отдельной медицинской организации в расчете на шестичасовые бригады-смены</a:t>
            </a:r>
            <a:endParaRPr lang="ru-RU" sz="1400" dirty="0">
              <a:solidFill>
                <a:srgbClr val="C00000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3995936" y="4745035"/>
            <a:ext cx="1634403" cy="84420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191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993"/>
          <a:stretch/>
        </p:blipFill>
        <p:spPr bwMode="auto">
          <a:xfrm>
            <a:off x="585984" y="2060848"/>
            <a:ext cx="7730432" cy="36457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985664"/>
          </a:xfrm>
        </p:spPr>
        <p:txBody>
          <a:bodyPr/>
          <a:lstStyle/>
          <a:p>
            <a:r>
              <a:rPr lang="ru-RU" dirty="0"/>
              <a:t>Профилактические осмотры и </a:t>
            </a:r>
            <a:r>
              <a:rPr lang="ru-RU" dirty="0" smtClean="0"/>
              <a:t>диспансеризация</a:t>
            </a:r>
          </a:p>
          <a:p>
            <a:pPr lvl="1"/>
            <a:r>
              <a:rPr lang="ru-RU" dirty="0" smtClean="0"/>
              <a:t>тт. 2510 и 2516 (медосмотры)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3998239"/>
            <a:ext cx="7992888" cy="3668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755576" y="5706613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Разница между строками 6 и 6.2 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7544" y="4725144"/>
            <a:ext cx="7992888" cy="3668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004048" y="583720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Таблица 2516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4337346"/>
            <a:ext cx="78970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минус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2843808" y="4247804"/>
            <a:ext cx="1850428" cy="158939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2987824" y="4923236"/>
            <a:ext cx="1706412" cy="9139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Стрелка вправо 12"/>
          <p:cNvSpPr/>
          <p:nvPr/>
        </p:nvSpPr>
        <p:spPr>
          <a:xfrm>
            <a:off x="3476463" y="5877272"/>
            <a:ext cx="1095537" cy="36004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6588224" y="578610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формируется из таблицы 2510!</a:t>
            </a:r>
            <a:endParaRPr lang="ru-RU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07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10" b="3772"/>
          <a:stretch/>
        </p:blipFill>
        <p:spPr bwMode="auto">
          <a:xfrm>
            <a:off x="171943" y="2174429"/>
            <a:ext cx="8583904" cy="2766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т. </a:t>
            </a:r>
            <a:r>
              <a:rPr lang="ru-RU" dirty="0" smtClean="0"/>
              <a:t>2600 Диспансерное </a:t>
            </a:r>
            <a:r>
              <a:rPr lang="ru-RU" dirty="0"/>
              <a:t>наблюдение инвалидов и </a:t>
            </a:r>
            <a:r>
              <a:rPr lang="ru-RU" dirty="0" smtClean="0"/>
              <a:t>участников ВОВ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84168" y="2174429"/>
            <a:ext cx="1224136" cy="26947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5157192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Контроль графы 4: </a:t>
            </a:r>
            <a:r>
              <a:rPr lang="ru-RU" sz="2000" b="1" dirty="0" smtClean="0">
                <a:solidFill>
                  <a:srgbClr val="0070C0"/>
                </a:solidFill>
              </a:rPr>
              <a:t>стр. 6 </a:t>
            </a:r>
            <a:r>
              <a:rPr lang="en-US" sz="2000" b="1" dirty="0" smtClean="0">
                <a:solidFill>
                  <a:srgbClr val="0070C0"/>
                </a:solidFill>
              </a:rPr>
              <a:t>= </a:t>
            </a:r>
            <a:r>
              <a:rPr lang="ru-RU" sz="2000" b="1" dirty="0" smtClean="0">
                <a:solidFill>
                  <a:srgbClr val="0070C0"/>
                </a:solidFill>
              </a:rPr>
              <a:t>стр. 10 *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5497487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C00000"/>
                </a:solidFill>
              </a:rPr>
              <a:t>* Все участники ВОВ должны быть охвачены комплексными медицинскими осмотрами</a:t>
            </a:r>
            <a:endParaRPr lang="ru-RU" sz="1400" dirty="0">
              <a:solidFill>
                <a:srgbClr val="C00000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4463895" y="4322932"/>
            <a:ext cx="2437475" cy="90626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94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625624"/>
          </a:xfrm>
        </p:spPr>
        <p:txBody>
          <a:bodyPr/>
          <a:lstStyle/>
          <a:p>
            <a:r>
              <a:rPr lang="ru-RU" dirty="0" smtClean="0"/>
              <a:t>тт. 2100 и 2700 Работа врачей-стоматологов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971600" y="2060848"/>
            <a:ext cx="727280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Типичная ошибка: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Все посещения по строка 86-90 в таблице 2100 показаны как </a:t>
            </a:r>
            <a:r>
              <a:rPr lang="ru-RU" sz="2400" b="1" dirty="0" smtClean="0">
                <a:solidFill>
                  <a:srgbClr val="FF0000"/>
                </a:solidFill>
              </a:rPr>
              <a:t>профилактические</a:t>
            </a:r>
            <a:r>
              <a:rPr lang="ru-RU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При этом в таблице 2710 показана лечебная работа – </a:t>
            </a:r>
            <a:r>
              <a:rPr lang="ru-RU" sz="2400" b="1" dirty="0" smtClean="0">
                <a:solidFill>
                  <a:srgbClr val="FF0000"/>
                </a:solidFill>
              </a:rPr>
              <a:t>вылеченные и удаленные зубы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1365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625624"/>
          </a:xfrm>
        </p:spPr>
        <p:txBody>
          <a:bodyPr/>
          <a:lstStyle/>
          <a:p>
            <a:r>
              <a:rPr lang="ru-RU" dirty="0" smtClean="0"/>
              <a:t>т</a:t>
            </a:r>
            <a:r>
              <a:rPr lang="ru-RU" dirty="0"/>
              <a:t>. </a:t>
            </a:r>
            <a:r>
              <a:rPr lang="ru-RU" dirty="0" smtClean="0"/>
              <a:t>3200 Трансфузионная </a:t>
            </a:r>
            <a:r>
              <a:rPr lang="ru-RU" dirty="0"/>
              <a:t>помощь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043608" y="3876724"/>
            <a:ext cx="727280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Типичные ошибки: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Указывается количество доз концентрата вместо литров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Нереальные показатели количества и объемов переливания в расчете на одного пациента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Несоответствие данным конъюнктурного отчета по трансфузиологии</a:t>
            </a:r>
            <a:endParaRPr lang="ru-RU" sz="2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10" b="9213"/>
          <a:stretch/>
        </p:blipFill>
        <p:spPr bwMode="auto">
          <a:xfrm>
            <a:off x="251520" y="1988840"/>
            <a:ext cx="8496944" cy="157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308304" y="1937436"/>
            <a:ext cx="1296144" cy="1622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974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802088"/>
          </a:xfrm>
        </p:spPr>
        <p:txBody>
          <a:bodyPr>
            <a:normAutofit/>
          </a:bodyPr>
          <a:lstStyle/>
          <a:p>
            <a:r>
              <a:rPr lang="ru-RU" dirty="0" smtClean="0"/>
              <a:t>Работа диагностических отделений и кабинетов</a:t>
            </a:r>
          </a:p>
          <a:p>
            <a:pPr lvl="1"/>
            <a:r>
              <a:rPr lang="ru-RU" dirty="0" smtClean="0"/>
              <a:t>У статистиков </a:t>
            </a:r>
            <a:r>
              <a:rPr lang="ru-RU" dirty="0" smtClean="0"/>
              <a:t>иногда не </a:t>
            </a:r>
            <a:r>
              <a:rPr lang="ru-RU" dirty="0" smtClean="0"/>
              <a:t>хватает компетенции и опыта проверить правильность и корректность заполнения таблиц раздела</a:t>
            </a:r>
          </a:p>
          <a:p>
            <a:pPr lvl="1"/>
            <a:r>
              <a:rPr lang="ru-RU" dirty="0" smtClean="0"/>
              <a:t>У специалистов диагностических </a:t>
            </a:r>
            <a:r>
              <a:rPr lang="ru-RU" dirty="0" smtClean="0"/>
              <a:t>служб иногда нет  </a:t>
            </a:r>
            <a:r>
              <a:rPr lang="ru-RU" dirty="0" smtClean="0"/>
              <a:t>времени </a:t>
            </a:r>
            <a:r>
              <a:rPr lang="ru-RU" dirty="0" smtClean="0"/>
              <a:t>или желания разбираться с заполнением </a:t>
            </a:r>
            <a:r>
              <a:rPr lang="ru-RU" dirty="0" err="1" smtClean="0"/>
              <a:t>статформ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5" name="Стрелка вниз 4"/>
          <p:cNvSpPr/>
          <p:nvPr/>
        </p:nvSpPr>
        <p:spPr>
          <a:xfrm>
            <a:off x="3995936" y="3717032"/>
            <a:ext cx="93610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971600" y="4149080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И как следствие: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Ошибки при «набивании» данных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Ввод тех видов диагностических исследований в строки и графы «Прочие», «Другие», которые явным образом указаны в соответствующих таблицах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609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802088"/>
          </a:xfrm>
        </p:spPr>
        <p:txBody>
          <a:bodyPr>
            <a:normAutofit/>
          </a:bodyPr>
          <a:lstStyle/>
          <a:p>
            <a:r>
              <a:rPr lang="ru-RU" dirty="0" smtClean="0"/>
              <a:t>Работа диагностических отделений и кабинетов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585635" cy="4751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172400" y="2748505"/>
            <a:ext cx="576064" cy="4055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40324" y="5373216"/>
            <a:ext cx="4907740" cy="2027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380312" y="3154040"/>
            <a:ext cx="1368152" cy="93610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Введено в графу 7 вместо 6!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220072" y="5367993"/>
            <a:ext cx="324036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Не нужно показывать эти исследования в графе 10 «Прочих» т. 5125!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287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0" y="1749227"/>
            <a:ext cx="8768988" cy="3912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802088"/>
          </a:xfrm>
        </p:spPr>
        <p:txBody>
          <a:bodyPr>
            <a:normAutofit/>
          </a:bodyPr>
          <a:lstStyle/>
          <a:p>
            <a:r>
              <a:rPr lang="ru-RU" dirty="0" smtClean="0"/>
              <a:t>Техническое состояние зданий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1844824"/>
            <a:ext cx="1080120" cy="36724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77266" y="5589240"/>
            <a:ext cx="2522926" cy="116955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В графах 4 и 6 только комплексные ремонты! Должно быть согласовано в отделе ресурсного обеспечения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1619672" y="2610005"/>
            <a:ext cx="1728192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ДС при поликлинике</a:t>
            </a:r>
            <a:endParaRPr lang="ru-RU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619672" y="3015540"/>
            <a:ext cx="1728192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ДС при стационаре</a:t>
            </a:r>
            <a:endParaRPr lang="ru-RU" sz="12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508104" y="1844824"/>
            <a:ext cx="1224136" cy="36724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H="1" flipV="1">
            <a:off x="3815916" y="5229200"/>
            <a:ext cx="457256" cy="4320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736732" y="5229200"/>
            <a:ext cx="383440" cy="4320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674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802088"/>
          </a:xfrm>
        </p:spPr>
        <p:txBody>
          <a:bodyPr>
            <a:normAutofit/>
          </a:bodyPr>
          <a:lstStyle/>
          <a:p>
            <a:r>
              <a:rPr lang="ru-RU" dirty="0" smtClean="0"/>
              <a:t>т. 8000 Техническое состояние зданий</a:t>
            </a:r>
          </a:p>
          <a:p>
            <a:pPr lvl="1"/>
            <a:r>
              <a:rPr lang="ru-RU" dirty="0" smtClean="0"/>
              <a:t>В строках 1-9 не должны показываться </a:t>
            </a:r>
            <a:r>
              <a:rPr lang="ru-RU" b="1" dirty="0" smtClean="0">
                <a:solidFill>
                  <a:srgbClr val="0070C0"/>
                </a:solidFill>
              </a:rPr>
              <a:t>отдельные кабинеты</a:t>
            </a:r>
            <a:r>
              <a:rPr lang="ru-RU" dirty="0" smtClean="0"/>
              <a:t>, расположенные в зданиях других организаций, даже если имеется договор аренды и лицензия.</a:t>
            </a:r>
          </a:p>
          <a:p>
            <a:pPr lvl="1"/>
            <a:r>
              <a:rPr lang="ru-RU" dirty="0" smtClean="0"/>
              <a:t>Исключения делается только в случае если занимается отдельное крыло или этаж здания.</a:t>
            </a:r>
          </a:p>
          <a:p>
            <a:pPr lvl="1"/>
            <a:r>
              <a:rPr lang="ru-RU" dirty="0" smtClean="0"/>
              <a:t>Для корректного учета таких помещений в таблице будет добавлена строка 10: </a:t>
            </a:r>
            <a:r>
              <a:rPr lang="ru-RU" b="1" dirty="0" smtClean="0">
                <a:solidFill>
                  <a:srgbClr val="0070C0"/>
                </a:solidFill>
              </a:rPr>
              <a:t>«Кроме отдельные кабинеты, занимаемые в других организациях»</a:t>
            </a:r>
            <a:r>
              <a:rPr lang="ru-RU" dirty="0" smtClean="0">
                <a:solidFill>
                  <a:srgbClr val="C00000"/>
                </a:solidFill>
              </a:rPr>
              <a:t>*</a:t>
            </a:r>
            <a:r>
              <a:rPr lang="ru-RU" dirty="0" smtClean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01978" y="5301208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* - Это могут быть общеобразовательные, дошкольные учреждения, другие медицинские организации и т.д.</a:t>
            </a:r>
            <a:endParaRPr lang="ru-RU" sz="1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19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53616"/>
          </a:xfrm>
        </p:spPr>
        <p:txBody>
          <a:bodyPr>
            <a:normAutofit/>
          </a:bodyPr>
          <a:lstStyle/>
          <a:p>
            <a:r>
              <a:rPr lang="ru-RU" dirty="0" smtClean="0"/>
              <a:t>тт. 8001, 8002, 8003 Доступная среда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1640" y="2276872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Строжайший межпериодный контроль!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60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Технические вопросы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Профиль пользователя</a:t>
            </a:r>
            <a:endParaRPr lang="ru-RU" dirty="0"/>
          </a:p>
        </p:txBody>
      </p:sp>
      <p:pic>
        <p:nvPicPr>
          <p:cNvPr id="2050" name="Picture 2" descr="C:\Users\shameev\Documents\Московская область\Инструкция\Рис. 14. Редактирование профиля пользователя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17"/>
          <a:stretch/>
        </p:blipFill>
        <p:spPr bwMode="auto">
          <a:xfrm>
            <a:off x="395536" y="1772815"/>
            <a:ext cx="7992888" cy="449498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3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Технические вопросы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Профиль пользователя</a:t>
            </a:r>
            <a:endParaRPr lang="ru-RU" dirty="0"/>
          </a:p>
        </p:txBody>
      </p:sp>
      <p:pic>
        <p:nvPicPr>
          <p:cNvPr id="3074" name="Picture 2" descr="C:\Users\shameev\Documents\Московская область\Инструкция\Рис. 15. Окно редактирование профиля пользователя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22"/>
          <a:stretch/>
        </p:blipFill>
        <p:spPr bwMode="auto">
          <a:xfrm>
            <a:off x="467544" y="1658865"/>
            <a:ext cx="8280920" cy="465045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75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Технические вопросы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Импорт – экспорт данных</a:t>
            </a:r>
            <a:endParaRPr lang="ru-RU" dirty="0"/>
          </a:p>
        </p:txBody>
      </p:sp>
      <p:pic>
        <p:nvPicPr>
          <p:cNvPr id="4098" name="Picture 2" descr="C:\Users\shameev\Documents\Московская область\Инструкция\Рис. 9. Импорт данных из файла MS Exce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86"/>
          <a:stretch/>
        </p:blipFill>
        <p:spPr bwMode="auto">
          <a:xfrm>
            <a:off x="467544" y="1624731"/>
            <a:ext cx="8280920" cy="466510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36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Технические вопросы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Импорт – экспорт данных</a:t>
            </a:r>
            <a:endParaRPr lang="ru-RU" dirty="0"/>
          </a:p>
        </p:txBody>
      </p:sp>
      <p:pic>
        <p:nvPicPr>
          <p:cNvPr id="5122" name="Picture 2" descr="C:\Users\shameev\Documents\Московская область\Инструкция\Рис. 10. Выбор файла для импорта данных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65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Технические вопросы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Итоговые строки - автосуммирование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8740" b="15648"/>
          <a:stretch/>
        </p:blipFill>
        <p:spPr bwMode="auto">
          <a:xfrm>
            <a:off x="539552" y="1628800"/>
            <a:ext cx="8064896" cy="463722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36096" y="4581128"/>
            <a:ext cx="183704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Итоговые строки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652120" y="4869160"/>
            <a:ext cx="0" cy="3059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724128" y="4869160"/>
            <a:ext cx="0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588057" y="3779748"/>
            <a:ext cx="178414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Итоговые графы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911550" y="3947413"/>
            <a:ext cx="732458" cy="239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003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Технические вопросы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Внешние согласования</a:t>
            </a:r>
          </a:p>
          <a:p>
            <a:r>
              <a:rPr lang="ru-RU" dirty="0" smtClean="0"/>
              <a:t>Запросы на «возвращение на доработку»</a:t>
            </a:r>
          </a:p>
          <a:p>
            <a:r>
              <a:rPr lang="ru-RU" dirty="0" smtClean="0"/>
              <a:t>Заполнение состава строк «прочие» и «другие» будет включено непосредственно в формы ввода документов в виде вложенной таблицы с соответствующими контролями</a:t>
            </a:r>
          </a:p>
          <a:p>
            <a:r>
              <a:rPr lang="ru-RU" dirty="0" smtClean="0"/>
              <a:t>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11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Общие вопросы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Какое ПО и системы учета используются в работе для получения и сведения данных?</a:t>
            </a:r>
          </a:p>
          <a:p>
            <a:r>
              <a:rPr lang="ru-RU" dirty="0" smtClean="0"/>
              <a:t>Имеются ли возможности для автоматического сведения данных в рамках медицинской организации данных собранных отдельно по обособленным подразделениям?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467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forum.miac-io.ru</a:t>
            </a:r>
            <a:endParaRPr lang="ru-RU" dirty="0" smtClean="0"/>
          </a:p>
          <a:p>
            <a:pPr lvl="1"/>
            <a:r>
              <a:rPr lang="ru-RU" sz="1800" dirty="0" smtClean="0"/>
              <a:t>Медицинская </a:t>
            </a:r>
            <a:r>
              <a:rPr lang="ru-RU" sz="1800" dirty="0"/>
              <a:t>статистика » Годовые отчеты » 2018 </a:t>
            </a:r>
            <a:r>
              <a:rPr lang="ru-RU" sz="1800" dirty="0" smtClean="0"/>
              <a:t>год »</a:t>
            </a:r>
            <a:r>
              <a:rPr lang="en-US" sz="1800" dirty="0" smtClean="0"/>
              <a:t> </a:t>
            </a:r>
            <a:r>
              <a:rPr lang="ru-RU" sz="1800" dirty="0"/>
              <a:t>Совещание (ВКС) 22-24 апреля 2019 года</a:t>
            </a:r>
            <a:endParaRPr lang="en-US" sz="1800" dirty="0" smtClean="0"/>
          </a:p>
          <a:p>
            <a:r>
              <a:rPr lang="ru-RU" dirty="0"/>
              <a:t>т</a:t>
            </a:r>
            <a:r>
              <a:rPr lang="ru-RU" dirty="0" smtClean="0"/>
              <a:t>. 8(3952) 280-336</a:t>
            </a:r>
          </a:p>
          <a:p>
            <a:r>
              <a:rPr lang="en-US" dirty="0" smtClean="0"/>
              <a:t>shameev@miac-io.ru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954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3281</TotalTime>
  <Words>1852</Words>
  <Application>Microsoft Office PowerPoint</Application>
  <PresentationFormat>Экран (4:3)</PresentationFormat>
  <Paragraphs>337</Paragraphs>
  <Slides>37</Slides>
  <Notes>6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Начальная</vt:lpstr>
      <vt:lpstr>Форма 30 за 2018 год</vt:lpstr>
      <vt:lpstr>Вопросы</vt:lpstr>
      <vt:lpstr>Организационные вопросы</vt:lpstr>
      <vt:lpstr>Организационные вопросы</vt:lpstr>
      <vt:lpstr>Организационные вопросы</vt:lpstr>
      <vt:lpstr>Организационные вопросы</vt:lpstr>
      <vt:lpstr>Основные организационные проблемы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Нарушения по аккредитации (51 из 157)</vt:lpstr>
      <vt:lpstr>Нарушения по аккредитации (51 из 157)</vt:lpstr>
      <vt:lpstr>Презентация PowerPoint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Методические вопросы</vt:lpstr>
      <vt:lpstr>Технические вопросы</vt:lpstr>
      <vt:lpstr>Технические вопросы</vt:lpstr>
      <vt:lpstr>Технические вопросы</vt:lpstr>
      <vt:lpstr>Технические вопросы</vt:lpstr>
      <vt:lpstr>Технические вопросы</vt:lpstr>
      <vt:lpstr>Технические вопросы</vt:lpstr>
      <vt:lpstr>Общие вопросы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Форма 30 за 2018 год</dc:title>
  <dc:creator>А</dc:creator>
  <cp:lastModifiedBy>А</cp:lastModifiedBy>
  <cp:revision>96</cp:revision>
  <dcterms:created xsi:type="dcterms:W3CDTF">2019-04-12T00:51:51Z</dcterms:created>
  <dcterms:modified xsi:type="dcterms:W3CDTF">2019-04-24T02:16:26Z</dcterms:modified>
</cp:coreProperties>
</file>