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slides/slide85.xml" ContentType="application/vnd.openxmlformats-officedocument.presentationml.slide+xml"/>
  <Override PartName="/ppt/slides/slide86.xml" ContentType="application/vnd.openxmlformats-officedocument.presentationml.slide+xml"/>
  <Override PartName="/ppt/slides/slide87.xml" ContentType="application/vnd.openxmlformats-officedocument.presentationml.slide+xml"/>
  <Override PartName="/ppt/slides/slide88.xml" ContentType="application/vnd.openxmlformats-officedocument.presentationml.slide+xml"/>
  <Override PartName="/ppt/slides/slide89.xml" ContentType="application/vnd.openxmlformats-officedocument.presentationml.slide+xml"/>
  <Override PartName="/ppt/slides/slide90.xml" ContentType="application/vnd.openxmlformats-officedocument.presentationml.slide+xml"/>
  <Override PartName="/ppt/slides/slide91.xml" ContentType="application/vnd.openxmlformats-officedocument.presentationml.slide+xml"/>
  <Override PartName="/ppt/slides/slide92.xml" ContentType="application/vnd.openxmlformats-officedocument.presentationml.slide+xml"/>
  <Override PartName="/ppt/slides/slide93.xml" ContentType="application/vnd.openxmlformats-officedocument.presentationml.slide+xml"/>
  <Override PartName="/ppt/slides/slide9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96"/>
  </p:notesMasterIdLst>
  <p:sldIdLst>
    <p:sldId id="265" r:id="rId2"/>
    <p:sldId id="259" r:id="rId3"/>
    <p:sldId id="260" r:id="rId4"/>
    <p:sldId id="261" r:id="rId5"/>
    <p:sldId id="262" r:id="rId6"/>
    <p:sldId id="264" r:id="rId7"/>
    <p:sldId id="377" r:id="rId8"/>
    <p:sldId id="293" r:id="rId9"/>
    <p:sldId id="376" r:id="rId10"/>
    <p:sldId id="263" r:id="rId11"/>
    <p:sldId id="411" r:id="rId12"/>
    <p:sldId id="412" r:id="rId13"/>
    <p:sldId id="372" r:id="rId14"/>
    <p:sldId id="374" r:id="rId15"/>
    <p:sldId id="373" r:id="rId16"/>
    <p:sldId id="378" r:id="rId17"/>
    <p:sldId id="309" r:id="rId18"/>
    <p:sldId id="310" r:id="rId19"/>
    <p:sldId id="360" r:id="rId20"/>
    <p:sldId id="361" r:id="rId21"/>
    <p:sldId id="362" r:id="rId22"/>
    <p:sldId id="258" r:id="rId23"/>
    <p:sldId id="364" r:id="rId24"/>
    <p:sldId id="365" r:id="rId25"/>
    <p:sldId id="379" r:id="rId26"/>
    <p:sldId id="383" r:id="rId27"/>
    <p:sldId id="270" r:id="rId28"/>
    <p:sldId id="311" r:id="rId29"/>
    <p:sldId id="312" r:id="rId30"/>
    <p:sldId id="313" r:id="rId31"/>
    <p:sldId id="267" r:id="rId32"/>
    <p:sldId id="268" r:id="rId33"/>
    <p:sldId id="354" r:id="rId34"/>
    <p:sldId id="353" r:id="rId35"/>
    <p:sldId id="399" r:id="rId36"/>
    <p:sldId id="400" r:id="rId37"/>
    <p:sldId id="269" r:id="rId38"/>
    <p:sldId id="397" r:id="rId39"/>
    <p:sldId id="272" r:id="rId40"/>
    <p:sldId id="273" r:id="rId41"/>
    <p:sldId id="275" r:id="rId42"/>
    <p:sldId id="404" r:id="rId43"/>
    <p:sldId id="274" r:id="rId44"/>
    <p:sldId id="277" r:id="rId45"/>
    <p:sldId id="280" r:id="rId46"/>
    <p:sldId id="281" r:id="rId47"/>
    <p:sldId id="288" r:id="rId48"/>
    <p:sldId id="283" r:id="rId49"/>
    <p:sldId id="284" r:id="rId50"/>
    <p:sldId id="285" r:id="rId51"/>
    <p:sldId id="287" r:id="rId52"/>
    <p:sldId id="286" r:id="rId53"/>
    <p:sldId id="393" r:id="rId54"/>
    <p:sldId id="289" r:id="rId55"/>
    <p:sldId id="290" r:id="rId56"/>
    <p:sldId id="291" r:id="rId57"/>
    <p:sldId id="292" r:id="rId58"/>
    <p:sldId id="388" r:id="rId59"/>
    <p:sldId id="391" r:id="rId60"/>
    <p:sldId id="296" r:id="rId61"/>
    <p:sldId id="370" r:id="rId62"/>
    <p:sldId id="297" r:id="rId63"/>
    <p:sldId id="298" r:id="rId64"/>
    <p:sldId id="299" r:id="rId65"/>
    <p:sldId id="300" r:id="rId66"/>
    <p:sldId id="301" r:id="rId67"/>
    <p:sldId id="302" r:id="rId68"/>
    <p:sldId id="303" r:id="rId69"/>
    <p:sldId id="304" r:id="rId70"/>
    <p:sldId id="305" r:id="rId71"/>
    <p:sldId id="306" r:id="rId72"/>
    <p:sldId id="314" r:id="rId73"/>
    <p:sldId id="315" r:id="rId74"/>
    <p:sldId id="316" r:id="rId75"/>
    <p:sldId id="317" r:id="rId76"/>
    <p:sldId id="318" r:id="rId77"/>
    <p:sldId id="319" r:id="rId78"/>
    <p:sldId id="320" r:id="rId79"/>
    <p:sldId id="321" r:id="rId80"/>
    <p:sldId id="322" r:id="rId81"/>
    <p:sldId id="371" r:id="rId82"/>
    <p:sldId id="323" r:id="rId83"/>
    <p:sldId id="324" r:id="rId84"/>
    <p:sldId id="325" r:id="rId85"/>
    <p:sldId id="326" r:id="rId86"/>
    <p:sldId id="327" r:id="rId87"/>
    <p:sldId id="328" r:id="rId88"/>
    <p:sldId id="329" r:id="rId89"/>
    <p:sldId id="330" r:id="rId90"/>
    <p:sldId id="331" r:id="rId91"/>
    <p:sldId id="401" r:id="rId92"/>
    <p:sldId id="402" r:id="rId93"/>
    <p:sldId id="332" r:id="rId94"/>
    <p:sldId id="307" r:id="rId95"/>
  </p:sldIdLst>
  <p:sldSz cx="9144000" cy="6858000" type="screen4x3"/>
  <p:notesSz cx="6858000" cy="9144000"/>
  <p:defaultTextStyle>
    <a:defPPr>
      <a:defRPr lang="ko-KR"/>
    </a:defPPr>
    <a:lvl1pPr algn="l" rtl="0" eaLnBrk="0" fontAlgn="base" hangingPunct="0">
      <a:spcBef>
        <a:spcPct val="0"/>
      </a:spcBef>
      <a:spcAft>
        <a:spcPct val="0"/>
      </a:spcAft>
      <a:defRPr kumimoji="1" sz="1000" b="1" kern="1200">
        <a:solidFill>
          <a:srgbClr val="DAFBFE"/>
        </a:solidFill>
        <a:latin typeface="-윤고딕140" pitchFamily="18" charset="-127"/>
        <a:ea typeface="-윤고딕140" pitchFamily="18" charset="-127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umimoji="1" sz="1000" b="1" kern="1200">
        <a:solidFill>
          <a:srgbClr val="DAFBFE"/>
        </a:solidFill>
        <a:latin typeface="-윤고딕140" pitchFamily="18" charset="-127"/>
        <a:ea typeface="-윤고딕140" pitchFamily="18" charset="-127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umimoji="1" sz="1000" b="1" kern="1200">
        <a:solidFill>
          <a:srgbClr val="DAFBFE"/>
        </a:solidFill>
        <a:latin typeface="-윤고딕140" pitchFamily="18" charset="-127"/>
        <a:ea typeface="-윤고딕140" pitchFamily="18" charset="-127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umimoji="1" sz="1000" b="1" kern="1200">
        <a:solidFill>
          <a:srgbClr val="DAFBFE"/>
        </a:solidFill>
        <a:latin typeface="-윤고딕140" pitchFamily="18" charset="-127"/>
        <a:ea typeface="-윤고딕140" pitchFamily="18" charset="-127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umimoji="1" sz="1000" b="1" kern="1200">
        <a:solidFill>
          <a:srgbClr val="DAFBFE"/>
        </a:solidFill>
        <a:latin typeface="-윤고딕140" pitchFamily="18" charset="-127"/>
        <a:ea typeface="-윤고딕140" pitchFamily="18" charset="-127"/>
        <a:cs typeface="+mn-cs"/>
      </a:defRPr>
    </a:lvl5pPr>
    <a:lvl6pPr marL="2286000" algn="l" defTabSz="914400" rtl="0" eaLnBrk="1" latinLnBrk="0" hangingPunct="1">
      <a:defRPr kumimoji="1" sz="1000" b="1" kern="1200">
        <a:solidFill>
          <a:srgbClr val="DAFBFE"/>
        </a:solidFill>
        <a:latin typeface="-윤고딕140" pitchFamily="18" charset="-127"/>
        <a:ea typeface="-윤고딕140" pitchFamily="18" charset="-127"/>
        <a:cs typeface="+mn-cs"/>
      </a:defRPr>
    </a:lvl6pPr>
    <a:lvl7pPr marL="2743200" algn="l" defTabSz="914400" rtl="0" eaLnBrk="1" latinLnBrk="0" hangingPunct="1">
      <a:defRPr kumimoji="1" sz="1000" b="1" kern="1200">
        <a:solidFill>
          <a:srgbClr val="DAFBFE"/>
        </a:solidFill>
        <a:latin typeface="-윤고딕140" pitchFamily="18" charset="-127"/>
        <a:ea typeface="-윤고딕140" pitchFamily="18" charset="-127"/>
        <a:cs typeface="+mn-cs"/>
      </a:defRPr>
    </a:lvl7pPr>
    <a:lvl8pPr marL="3200400" algn="l" defTabSz="914400" rtl="0" eaLnBrk="1" latinLnBrk="0" hangingPunct="1">
      <a:defRPr kumimoji="1" sz="1000" b="1" kern="1200">
        <a:solidFill>
          <a:srgbClr val="DAFBFE"/>
        </a:solidFill>
        <a:latin typeface="-윤고딕140" pitchFamily="18" charset="-127"/>
        <a:ea typeface="-윤고딕140" pitchFamily="18" charset="-127"/>
        <a:cs typeface="+mn-cs"/>
      </a:defRPr>
    </a:lvl8pPr>
    <a:lvl9pPr marL="3657600" algn="l" defTabSz="914400" rtl="0" eaLnBrk="1" latinLnBrk="0" hangingPunct="1">
      <a:defRPr kumimoji="1" sz="1000" b="1" kern="1200">
        <a:solidFill>
          <a:srgbClr val="DAFBFE"/>
        </a:solidFill>
        <a:latin typeface="-윤고딕140" pitchFamily="18" charset="-127"/>
        <a:ea typeface="-윤고딕140" pitchFamily="18" charset="-127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  <a:srgbClr val="000099"/>
    <a:srgbClr val="DDDDDD"/>
    <a:srgbClr val="FFCC00"/>
    <a:srgbClr val="CC0000"/>
    <a:srgbClr val="FF3300"/>
    <a:srgbClr val="E8E8E8"/>
    <a:srgbClr val="EAEAE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500" autoAdjust="0"/>
    <p:restoredTop sz="94660"/>
  </p:normalViewPr>
  <p:slideViewPr>
    <p:cSldViewPr>
      <p:cViewPr>
        <p:scale>
          <a:sx n="103" d="100"/>
          <a:sy n="103" d="100"/>
        </p:scale>
        <p:origin x="-1164" y="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76" Type="http://schemas.openxmlformats.org/officeDocument/2006/relationships/slide" Target="slides/slide75.xml"/><Relationship Id="rId84" Type="http://schemas.openxmlformats.org/officeDocument/2006/relationships/slide" Target="slides/slide83.xml"/><Relationship Id="rId89" Type="http://schemas.openxmlformats.org/officeDocument/2006/relationships/slide" Target="slides/slide88.xml"/><Relationship Id="rId97" Type="http://schemas.openxmlformats.org/officeDocument/2006/relationships/presProps" Target="presProps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92" Type="http://schemas.openxmlformats.org/officeDocument/2006/relationships/slide" Target="slides/slide9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slide" Target="slides/slide73.xml"/><Relationship Id="rId79" Type="http://schemas.openxmlformats.org/officeDocument/2006/relationships/slide" Target="slides/slide78.xml"/><Relationship Id="rId87" Type="http://schemas.openxmlformats.org/officeDocument/2006/relationships/slide" Target="slides/slide86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82" Type="http://schemas.openxmlformats.org/officeDocument/2006/relationships/slide" Target="slides/slide81.xml"/><Relationship Id="rId90" Type="http://schemas.openxmlformats.org/officeDocument/2006/relationships/slide" Target="slides/slide89.xml"/><Relationship Id="rId95" Type="http://schemas.openxmlformats.org/officeDocument/2006/relationships/slide" Target="slides/slide94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slide" Target="slides/slide76.xml"/><Relationship Id="rId100" Type="http://schemas.openxmlformats.org/officeDocument/2006/relationships/tableStyles" Target="tableStyle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80" Type="http://schemas.openxmlformats.org/officeDocument/2006/relationships/slide" Target="slides/slide79.xml"/><Relationship Id="rId85" Type="http://schemas.openxmlformats.org/officeDocument/2006/relationships/slide" Target="slides/slide84.xml"/><Relationship Id="rId93" Type="http://schemas.openxmlformats.org/officeDocument/2006/relationships/slide" Target="slides/slide92.xml"/><Relationship Id="rId98" Type="http://schemas.openxmlformats.org/officeDocument/2006/relationships/viewProps" Target="viewProp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83" Type="http://schemas.openxmlformats.org/officeDocument/2006/relationships/slide" Target="slides/slide82.xml"/><Relationship Id="rId88" Type="http://schemas.openxmlformats.org/officeDocument/2006/relationships/slide" Target="slides/slide87.xml"/><Relationship Id="rId91" Type="http://schemas.openxmlformats.org/officeDocument/2006/relationships/slide" Target="slides/slide90.xml"/><Relationship Id="rId96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81" Type="http://schemas.openxmlformats.org/officeDocument/2006/relationships/slide" Target="slides/slide80.xml"/><Relationship Id="rId86" Type="http://schemas.openxmlformats.org/officeDocument/2006/relationships/slide" Target="slides/slide85.xml"/><Relationship Id="rId94" Type="http://schemas.openxmlformats.org/officeDocument/2006/relationships/slide" Target="slides/slide93.xml"/><Relationship Id="rId9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E541B526-451F-4BA3-8E31-29AAB9E401CD}" type="datetimeFigureOut">
              <a:rPr lang="ru-RU"/>
              <a:pPr>
                <a:defRPr/>
              </a:pPr>
              <a:t>14.12.2018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ru-RU" noProof="0" smtClean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2447516C-1039-41EF-A8F3-F9938A15B855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839434327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2771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altLang="ru-RU" smtClean="0">
              <a:ea typeface="맑은 고딕" pitchFamily="34" charset="-127"/>
            </a:endParaRPr>
          </a:p>
        </p:txBody>
      </p:sp>
      <p:sp>
        <p:nvSpPr>
          <p:cNvPr id="32772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1pPr>
            <a:lvl2pPr marL="742950" indent="-28575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2pPr>
            <a:lvl3pPr marL="11430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3pPr>
            <a:lvl4pPr marL="16002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4pPr>
            <a:lvl5pPr marL="20574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9pPr>
          </a:lstStyle>
          <a:p>
            <a:fld id="{5B38A988-8417-40E3-872C-ADD0E11AA6B1}" type="slidenum">
              <a:rPr lang="ru-RU" altLang="ru-RU" sz="1200"/>
              <a:pPr/>
              <a:t>29</a:t>
            </a:fld>
            <a:endParaRPr lang="ru-RU" altLang="ru-RU" sz="120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8131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altLang="ru-RU" smtClean="0">
              <a:ea typeface="맑은 고딕" pitchFamily="34" charset="-127"/>
            </a:endParaRPr>
          </a:p>
        </p:txBody>
      </p:sp>
      <p:sp>
        <p:nvSpPr>
          <p:cNvPr id="48132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1pPr>
            <a:lvl2pPr marL="742950" indent="-28575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2pPr>
            <a:lvl3pPr marL="11430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3pPr>
            <a:lvl4pPr marL="16002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4pPr>
            <a:lvl5pPr marL="20574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9pPr>
          </a:lstStyle>
          <a:p>
            <a:fld id="{11CAB14E-6C8D-44D2-A94D-B63EB3DF2798}" type="slidenum">
              <a:rPr lang="ru-RU" altLang="ru-RU" sz="1200"/>
              <a:pPr/>
              <a:t>43</a:t>
            </a:fld>
            <a:endParaRPr lang="ru-RU" altLang="ru-RU" sz="120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2156253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746929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  <p:extLst>
      <p:ext uri="{BB962C8B-B14F-4D97-AF65-F5344CB8AC3E}">
        <p14:creationId xmlns:p14="http://schemas.microsoft.com/office/powerpoint/2010/main" val="402557788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080586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3253320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970141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04495490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  <p:extLst>
      <p:ext uri="{BB962C8B-B14F-4D97-AF65-F5344CB8AC3E}">
        <p14:creationId xmlns:p14="http://schemas.microsoft.com/office/powerpoint/2010/main" val="2047652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  <p:extLst>
      <p:ext uri="{BB962C8B-B14F-4D97-AF65-F5344CB8AC3E}">
        <p14:creationId xmlns:p14="http://schemas.microsoft.com/office/powerpoint/2010/main" val="69116646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1010660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3520277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6" name="Group 94"/>
          <p:cNvGrpSpPr>
            <a:grpSpLocks/>
          </p:cNvGrpSpPr>
          <p:nvPr userDrawn="1"/>
        </p:nvGrpSpPr>
        <p:grpSpPr bwMode="auto">
          <a:xfrm>
            <a:off x="6623050" y="0"/>
            <a:ext cx="2520950" cy="449263"/>
            <a:chOff x="4172" y="164"/>
            <a:chExt cx="1588" cy="283"/>
          </a:xfrm>
        </p:grpSpPr>
        <p:sp>
          <p:nvSpPr>
            <p:cNvPr id="1028" name="Text Box 95"/>
            <p:cNvSpPr txBox="1">
              <a:spLocks noChangeArrowheads="1"/>
            </p:cNvSpPr>
            <p:nvPr/>
          </p:nvSpPr>
          <p:spPr bwMode="auto">
            <a:xfrm>
              <a:off x="4172" y="164"/>
              <a:ext cx="1406" cy="164"/>
            </a:xfrm>
            <a:prstGeom prst="rect">
              <a:avLst/>
            </a:prstGeom>
            <a:noFill/>
            <a:ln>
              <a:noFill/>
            </a:ln>
            <a:extLst/>
          </p:spPr>
          <p:txBody>
            <a:bodyPr>
              <a:spAutoFit/>
            </a:bodyPr>
            <a:lstStyle>
              <a:lvl1pPr latinLnBrk="1">
                <a:defRPr kumimoji="1" sz="1000" b="1">
                  <a:solidFill>
                    <a:srgbClr val="DAFBFE"/>
                  </a:solidFill>
                  <a:latin typeface="-윤고딕140" pitchFamily="18" charset="-127"/>
                  <a:ea typeface="-윤고딕140" pitchFamily="18" charset="-127"/>
                </a:defRPr>
              </a:lvl1pPr>
              <a:lvl2pPr marL="742950" indent="-285750" latinLnBrk="1">
                <a:defRPr kumimoji="1" sz="1000" b="1">
                  <a:solidFill>
                    <a:srgbClr val="DAFBFE"/>
                  </a:solidFill>
                  <a:latin typeface="-윤고딕140" pitchFamily="18" charset="-127"/>
                  <a:ea typeface="-윤고딕140" pitchFamily="18" charset="-127"/>
                </a:defRPr>
              </a:lvl2pPr>
              <a:lvl3pPr marL="1143000" indent="-228600" latinLnBrk="1">
                <a:defRPr kumimoji="1" sz="1000" b="1">
                  <a:solidFill>
                    <a:srgbClr val="DAFBFE"/>
                  </a:solidFill>
                  <a:latin typeface="-윤고딕140" pitchFamily="18" charset="-127"/>
                  <a:ea typeface="-윤고딕140" pitchFamily="18" charset="-127"/>
                </a:defRPr>
              </a:lvl3pPr>
              <a:lvl4pPr marL="1600200" indent="-228600" latinLnBrk="1">
                <a:defRPr kumimoji="1" sz="1000" b="1">
                  <a:solidFill>
                    <a:srgbClr val="DAFBFE"/>
                  </a:solidFill>
                  <a:latin typeface="-윤고딕140" pitchFamily="18" charset="-127"/>
                  <a:ea typeface="-윤고딕140" pitchFamily="18" charset="-127"/>
                </a:defRPr>
              </a:lvl4pPr>
              <a:lvl5pPr marL="2057400" indent="-228600" latinLnBrk="1">
                <a:defRPr kumimoji="1" sz="1000" b="1">
                  <a:solidFill>
                    <a:srgbClr val="DAFBFE"/>
                  </a:solidFill>
                  <a:latin typeface="-윤고딕140" pitchFamily="18" charset="-127"/>
                  <a:ea typeface="-윤고딕140" pitchFamily="18" charset="-127"/>
                </a:defRPr>
              </a:lvl5pPr>
              <a:lvl6pPr marL="2514600" indent="-228600" eaLnBrk="0" fontAlgn="base" latinLnBrk="1" hangingPunct="0">
                <a:spcBef>
                  <a:spcPct val="0"/>
                </a:spcBef>
                <a:spcAft>
                  <a:spcPct val="0"/>
                </a:spcAft>
                <a:defRPr kumimoji="1" sz="1000" b="1">
                  <a:solidFill>
                    <a:srgbClr val="DAFBFE"/>
                  </a:solidFill>
                  <a:latin typeface="-윤고딕140" pitchFamily="18" charset="-127"/>
                  <a:ea typeface="-윤고딕140" pitchFamily="18" charset="-127"/>
                </a:defRPr>
              </a:lvl6pPr>
              <a:lvl7pPr marL="2971800" indent="-228600" eaLnBrk="0" fontAlgn="base" latinLnBrk="1" hangingPunct="0">
                <a:spcBef>
                  <a:spcPct val="0"/>
                </a:spcBef>
                <a:spcAft>
                  <a:spcPct val="0"/>
                </a:spcAft>
                <a:defRPr kumimoji="1" sz="1000" b="1">
                  <a:solidFill>
                    <a:srgbClr val="DAFBFE"/>
                  </a:solidFill>
                  <a:latin typeface="-윤고딕140" pitchFamily="18" charset="-127"/>
                  <a:ea typeface="-윤고딕140" pitchFamily="18" charset="-127"/>
                </a:defRPr>
              </a:lvl7pPr>
              <a:lvl8pPr marL="3429000" indent="-228600" eaLnBrk="0" fontAlgn="base" latinLnBrk="1" hangingPunct="0">
                <a:spcBef>
                  <a:spcPct val="0"/>
                </a:spcBef>
                <a:spcAft>
                  <a:spcPct val="0"/>
                </a:spcAft>
                <a:defRPr kumimoji="1" sz="1000" b="1">
                  <a:solidFill>
                    <a:srgbClr val="DAFBFE"/>
                  </a:solidFill>
                  <a:latin typeface="-윤고딕140" pitchFamily="18" charset="-127"/>
                  <a:ea typeface="-윤고딕140" pitchFamily="18" charset="-127"/>
                </a:defRPr>
              </a:lvl8pPr>
              <a:lvl9pPr marL="3886200" indent="-228600" eaLnBrk="0" fontAlgn="base" latinLnBrk="1" hangingPunct="0">
                <a:spcBef>
                  <a:spcPct val="0"/>
                </a:spcBef>
                <a:spcAft>
                  <a:spcPct val="0"/>
                </a:spcAft>
                <a:defRPr kumimoji="1" sz="1000" b="1">
                  <a:solidFill>
                    <a:srgbClr val="DAFBFE"/>
                  </a:solidFill>
                  <a:latin typeface="-윤고딕140" pitchFamily="18" charset="-127"/>
                  <a:ea typeface="-윤고딕140" pitchFamily="18" charset="-127"/>
                </a:defRPr>
              </a:lvl9pPr>
            </a:lstStyle>
            <a:p>
              <a:pPr eaLnBrk="1" hangingPunct="1">
                <a:defRPr/>
              </a:pPr>
              <a:r>
                <a:rPr lang="en-US" altLang="ko-KR" sz="1100" b="0" smtClean="0">
                  <a:solidFill>
                    <a:schemeClr val="bg1"/>
                  </a:solidFill>
                  <a:latin typeface="Arial Black" panose="020B0A04020102020204" pitchFamily="34" charset="0"/>
                  <a:ea typeface="굴림" charset="-127"/>
                </a:rPr>
                <a:t>POWER POINT TEMPLATE</a:t>
              </a:r>
            </a:p>
          </p:txBody>
        </p:sp>
        <p:sp>
          <p:nvSpPr>
            <p:cNvPr id="1029" name="Rectangle 96"/>
            <p:cNvSpPr>
              <a:spLocks noChangeArrowheads="1"/>
            </p:cNvSpPr>
            <p:nvPr/>
          </p:nvSpPr>
          <p:spPr bwMode="auto">
            <a:xfrm>
              <a:off x="4172" y="255"/>
              <a:ext cx="1588" cy="192"/>
            </a:xfrm>
            <a:prstGeom prst="rect">
              <a:avLst/>
            </a:prstGeom>
            <a:noFill/>
            <a:ln>
              <a:noFill/>
            </a:ln>
            <a:extLst/>
          </p:spPr>
          <p:txBody>
            <a:bodyPr>
              <a:spAutoFit/>
            </a:bodyPr>
            <a:lstStyle>
              <a:lvl1pPr latinLnBrk="1">
                <a:defRPr kumimoji="1" sz="1000" b="1">
                  <a:solidFill>
                    <a:srgbClr val="DAFBFE"/>
                  </a:solidFill>
                  <a:latin typeface="-윤고딕140" pitchFamily="18" charset="-127"/>
                  <a:ea typeface="-윤고딕140" pitchFamily="18" charset="-127"/>
                </a:defRPr>
              </a:lvl1pPr>
              <a:lvl2pPr marL="742950" indent="-285750" latinLnBrk="1">
                <a:defRPr kumimoji="1" sz="1000" b="1">
                  <a:solidFill>
                    <a:srgbClr val="DAFBFE"/>
                  </a:solidFill>
                  <a:latin typeface="-윤고딕140" pitchFamily="18" charset="-127"/>
                  <a:ea typeface="-윤고딕140" pitchFamily="18" charset="-127"/>
                </a:defRPr>
              </a:lvl2pPr>
              <a:lvl3pPr marL="1143000" indent="-228600" latinLnBrk="1">
                <a:defRPr kumimoji="1" sz="1000" b="1">
                  <a:solidFill>
                    <a:srgbClr val="DAFBFE"/>
                  </a:solidFill>
                  <a:latin typeface="-윤고딕140" pitchFamily="18" charset="-127"/>
                  <a:ea typeface="-윤고딕140" pitchFamily="18" charset="-127"/>
                </a:defRPr>
              </a:lvl3pPr>
              <a:lvl4pPr marL="1600200" indent="-228600" latinLnBrk="1">
                <a:defRPr kumimoji="1" sz="1000" b="1">
                  <a:solidFill>
                    <a:srgbClr val="DAFBFE"/>
                  </a:solidFill>
                  <a:latin typeface="-윤고딕140" pitchFamily="18" charset="-127"/>
                  <a:ea typeface="-윤고딕140" pitchFamily="18" charset="-127"/>
                </a:defRPr>
              </a:lvl4pPr>
              <a:lvl5pPr marL="2057400" indent="-228600" latinLnBrk="1">
                <a:defRPr kumimoji="1" sz="1000" b="1">
                  <a:solidFill>
                    <a:srgbClr val="DAFBFE"/>
                  </a:solidFill>
                  <a:latin typeface="-윤고딕140" pitchFamily="18" charset="-127"/>
                  <a:ea typeface="-윤고딕140" pitchFamily="18" charset="-127"/>
                </a:defRPr>
              </a:lvl5pPr>
              <a:lvl6pPr marL="2514600" indent="-228600" eaLnBrk="0" fontAlgn="base" latinLnBrk="1" hangingPunct="0">
                <a:spcBef>
                  <a:spcPct val="0"/>
                </a:spcBef>
                <a:spcAft>
                  <a:spcPct val="0"/>
                </a:spcAft>
                <a:defRPr kumimoji="1" sz="1000" b="1">
                  <a:solidFill>
                    <a:srgbClr val="DAFBFE"/>
                  </a:solidFill>
                  <a:latin typeface="-윤고딕140" pitchFamily="18" charset="-127"/>
                  <a:ea typeface="-윤고딕140" pitchFamily="18" charset="-127"/>
                </a:defRPr>
              </a:lvl6pPr>
              <a:lvl7pPr marL="2971800" indent="-228600" eaLnBrk="0" fontAlgn="base" latinLnBrk="1" hangingPunct="0">
                <a:spcBef>
                  <a:spcPct val="0"/>
                </a:spcBef>
                <a:spcAft>
                  <a:spcPct val="0"/>
                </a:spcAft>
                <a:defRPr kumimoji="1" sz="1000" b="1">
                  <a:solidFill>
                    <a:srgbClr val="DAFBFE"/>
                  </a:solidFill>
                  <a:latin typeface="-윤고딕140" pitchFamily="18" charset="-127"/>
                  <a:ea typeface="-윤고딕140" pitchFamily="18" charset="-127"/>
                </a:defRPr>
              </a:lvl7pPr>
              <a:lvl8pPr marL="3429000" indent="-228600" eaLnBrk="0" fontAlgn="base" latinLnBrk="1" hangingPunct="0">
                <a:spcBef>
                  <a:spcPct val="0"/>
                </a:spcBef>
                <a:spcAft>
                  <a:spcPct val="0"/>
                </a:spcAft>
                <a:defRPr kumimoji="1" sz="1000" b="1">
                  <a:solidFill>
                    <a:srgbClr val="DAFBFE"/>
                  </a:solidFill>
                  <a:latin typeface="-윤고딕140" pitchFamily="18" charset="-127"/>
                  <a:ea typeface="-윤고딕140" pitchFamily="18" charset="-127"/>
                </a:defRPr>
              </a:lvl8pPr>
              <a:lvl9pPr marL="3886200" indent="-228600" eaLnBrk="0" fontAlgn="base" latinLnBrk="1" hangingPunct="0">
                <a:spcBef>
                  <a:spcPct val="0"/>
                </a:spcBef>
                <a:spcAft>
                  <a:spcPct val="0"/>
                </a:spcAft>
                <a:defRPr kumimoji="1" sz="1000" b="1">
                  <a:solidFill>
                    <a:srgbClr val="DAFBFE"/>
                  </a:solidFill>
                  <a:latin typeface="-윤고딕140" pitchFamily="18" charset="-127"/>
                  <a:ea typeface="-윤고딕140" pitchFamily="18" charset="-127"/>
                </a:defRPr>
              </a:lvl9pPr>
            </a:lstStyle>
            <a:p>
              <a:pPr eaLnBrk="1" hangingPunct="1">
                <a:defRPr/>
              </a:pPr>
              <a:r>
                <a:rPr lang="en-US" altLang="ko-KR" sz="700" b="0" smtClean="0">
                  <a:solidFill>
                    <a:schemeClr val="bg1"/>
                  </a:solidFill>
                  <a:latin typeface="돋움" pitchFamily="50" charset="-127"/>
                  <a:ea typeface="돋움" pitchFamily="50" charset="-127"/>
                </a:rPr>
                <a:t>Company's new low-cost and easy-to-use Web-site </a:t>
              </a:r>
            </a:p>
            <a:p>
              <a:pPr eaLnBrk="1" hangingPunct="1">
                <a:defRPr/>
              </a:pPr>
              <a:r>
                <a:rPr lang="en-US" altLang="ko-KR" sz="700" b="0" smtClean="0">
                  <a:solidFill>
                    <a:schemeClr val="bg1"/>
                  </a:solidFill>
                  <a:latin typeface="돋움" pitchFamily="50" charset="-127"/>
                  <a:ea typeface="돋움" pitchFamily="50" charset="-127"/>
                </a:rPr>
                <a:t>design tool will help entrepreneurs spiff up their online.</a:t>
              </a:r>
            </a:p>
          </p:txBody>
        </p:sp>
      </p:grpSp>
      <p:sp>
        <p:nvSpPr>
          <p:cNvPr id="1027" name="Rectangle 105"/>
          <p:cNvSpPr>
            <a:spLocks noChangeArrowheads="1"/>
          </p:cNvSpPr>
          <p:nvPr userDrawn="1"/>
        </p:nvSpPr>
        <p:spPr bwMode="auto">
          <a:xfrm>
            <a:off x="0" y="333375"/>
            <a:ext cx="9144000" cy="95250"/>
          </a:xfrm>
          <a:prstGeom prst="rect">
            <a:avLst/>
          </a:prstGeom>
          <a:gradFill rotWithShape="1">
            <a:gsLst>
              <a:gs pos="0">
                <a:srgbClr val="FFCC00"/>
              </a:gs>
              <a:gs pos="100000">
                <a:srgbClr val="FF9900"/>
              </a:gs>
            </a:gsLst>
            <a:lin ang="0" scaled="1"/>
          </a:gradFill>
          <a:ln>
            <a:noFill/>
          </a:ln>
          <a:extLst/>
        </p:spPr>
        <p:txBody>
          <a:bodyPr anchor="ctr">
            <a:spAutoFit/>
          </a:bodyPr>
          <a:lstStyle>
            <a:lvl1pPr latinLnBrk="1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1pPr>
            <a:lvl2pPr marL="742950" indent="-285750" latinLnBrk="1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2pPr>
            <a:lvl3pPr marL="1143000" indent="-228600" latinLnBrk="1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3pPr>
            <a:lvl4pPr marL="1600200" indent="-228600" latinLnBrk="1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4pPr>
            <a:lvl5pPr marL="2057400" indent="-228600" latinLnBrk="1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5pPr>
            <a:lvl6pPr marL="2514600" indent="-228600" eaLnBrk="0" fontAlgn="base" latinLnBrk="1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6pPr>
            <a:lvl7pPr marL="2971800" indent="-228600" eaLnBrk="0" fontAlgn="base" latinLnBrk="1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7pPr>
            <a:lvl8pPr marL="3429000" indent="-228600" eaLnBrk="0" fontAlgn="base" latinLnBrk="1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8pPr>
            <a:lvl9pPr marL="3886200" indent="-228600" eaLnBrk="0" fontAlgn="base" latinLnBrk="1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9pPr>
          </a:lstStyle>
          <a:p>
            <a:pPr eaLnBrk="1" hangingPunct="1">
              <a:defRPr/>
            </a:pPr>
            <a:endParaRPr lang="ru-RU" altLang="ru-RU" smtClean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latinLnBrk="1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latinLnBrk="1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charset="-127"/>
          <a:ea typeface="굴림" charset="-127"/>
        </a:defRPr>
      </a:lvl2pPr>
      <a:lvl3pPr algn="ctr" rtl="0" eaLnBrk="0" fontAlgn="base" latinLnBrk="1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charset="-127"/>
          <a:ea typeface="굴림" charset="-127"/>
        </a:defRPr>
      </a:lvl3pPr>
      <a:lvl4pPr algn="ctr" rtl="0" eaLnBrk="0" fontAlgn="base" latinLnBrk="1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charset="-127"/>
          <a:ea typeface="굴림" charset="-127"/>
        </a:defRPr>
      </a:lvl4pPr>
      <a:lvl5pPr algn="ctr" rtl="0" eaLnBrk="0" fontAlgn="base" latinLnBrk="1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charset="-127"/>
          <a:ea typeface="굴림" charset="-127"/>
        </a:defRPr>
      </a:lvl5pPr>
      <a:lvl6pPr marL="457200"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charset="-127"/>
          <a:ea typeface="굴림" charset="-127"/>
        </a:defRPr>
      </a:lvl6pPr>
      <a:lvl7pPr marL="914400"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charset="-127"/>
          <a:ea typeface="굴림" charset="-127"/>
        </a:defRPr>
      </a:lvl7pPr>
      <a:lvl8pPr marL="1371600"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charset="-127"/>
          <a:ea typeface="굴림" charset="-127"/>
        </a:defRPr>
      </a:lvl8pPr>
      <a:lvl9pPr marL="1828800"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charset="-127"/>
          <a:ea typeface="굴림" charset="-127"/>
        </a:defRPr>
      </a:lvl9pPr>
    </p:titleStyle>
    <p:bodyStyle>
      <a:lvl1pPr marL="342900" indent="-342900" algn="l" rtl="0" eaLnBrk="0" fontAlgn="base" latinLnBrk="1" hangingPunct="0">
        <a:spcBef>
          <a:spcPct val="20000"/>
        </a:spcBef>
        <a:spcAft>
          <a:spcPct val="0"/>
        </a:spcAft>
        <a:buChar char="•"/>
        <a:defRPr kumimoji="1"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latinLnBrk="1" hangingPunct="0">
        <a:spcBef>
          <a:spcPct val="20000"/>
        </a:spcBef>
        <a:spcAft>
          <a:spcPct val="0"/>
        </a:spcAft>
        <a:buChar char="–"/>
        <a:defRPr kumimoji="1"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latinLnBrk="1" hangingPunct="0">
        <a:spcBef>
          <a:spcPct val="20000"/>
        </a:spcBef>
        <a:spcAft>
          <a:spcPct val="0"/>
        </a:spcAft>
        <a:buChar char="•"/>
        <a:defRPr kumimoji="1"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latinLnBrk="1" hangingPunct="0">
        <a:spcBef>
          <a:spcPct val="20000"/>
        </a:spcBef>
        <a:spcAft>
          <a:spcPct val="0"/>
        </a:spcAft>
        <a:buChar char="–"/>
        <a:defRPr kumimoji="1"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latinLnBrk="1" hangingPunct="0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3"/>
          <p:cNvSpPr>
            <a:spLocks noChangeArrowheads="1"/>
          </p:cNvSpPr>
          <p:nvPr/>
        </p:nvSpPr>
        <p:spPr bwMode="auto">
          <a:xfrm>
            <a:off x="858838" y="260350"/>
            <a:ext cx="2374900" cy="24606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1pPr>
            <a:lvl2pPr marL="742950" indent="-28575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2pPr>
            <a:lvl3pPr marL="11430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3pPr>
            <a:lvl4pPr marL="16002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4pPr>
            <a:lvl5pPr marL="20574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9pPr>
          </a:lstStyle>
          <a:p>
            <a:pPr eaLnBrk="1" latinLnBrk="1" hangingPunct="1"/>
            <a:r>
              <a:rPr lang="ru-RU" altLang="ko-KR">
                <a:solidFill>
                  <a:srgbClr val="C00000"/>
                </a:solidFill>
                <a:latin typeface="Times New Roman" pitchFamily="18" charset="0"/>
                <a:ea typeface="돋움" pitchFamily="50" charset="-128"/>
                <a:cs typeface="Times New Roman" pitchFamily="18" charset="0"/>
              </a:rPr>
              <a:t>ФГБУ ЦНИИОИЗ Минздрава России</a:t>
            </a:r>
          </a:p>
        </p:txBody>
      </p:sp>
      <p:sp>
        <p:nvSpPr>
          <p:cNvPr id="3075" name="Прямоугольник 3"/>
          <p:cNvSpPr>
            <a:spLocks noChangeArrowheads="1"/>
          </p:cNvSpPr>
          <p:nvPr/>
        </p:nvSpPr>
        <p:spPr bwMode="auto">
          <a:xfrm>
            <a:off x="1763713" y="981075"/>
            <a:ext cx="5903912" cy="3046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1pPr>
            <a:lvl2pPr marL="742950" indent="-28575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2pPr>
            <a:lvl3pPr marL="11430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3pPr>
            <a:lvl4pPr marL="16002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4pPr>
            <a:lvl5pPr marL="20574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9pPr>
          </a:lstStyle>
          <a:p>
            <a:pPr algn="ctr" eaLnBrk="1" latinLnBrk="1" hangingPunct="1"/>
            <a:endParaRPr lang="ru-RU" altLang="ru-RU" sz="3600">
              <a:solidFill>
                <a:srgbClr val="0000CC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 eaLnBrk="1" latinLnBrk="1" hangingPunct="1"/>
            <a:endParaRPr lang="ru-RU" altLang="ru-RU" sz="3600">
              <a:solidFill>
                <a:srgbClr val="0000CC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 eaLnBrk="1" latinLnBrk="1" hangingPunct="1"/>
            <a:r>
              <a:rPr lang="ru-RU" altLang="ru-RU" sz="400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СВЕДЕНИЯ О </a:t>
            </a:r>
          </a:p>
          <a:p>
            <a:pPr algn="ctr" eaLnBrk="1" latinLnBrk="1" hangingPunct="1"/>
            <a:r>
              <a:rPr lang="ru-RU" altLang="ru-RU" sz="400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ЗАБОЛЕВАЕМОСТИ</a:t>
            </a:r>
            <a:r>
              <a:rPr lang="ru-RU" altLang="ru-RU" sz="40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altLang="ru-RU" sz="40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altLang="ru-RU" sz="4000">
              <a:solidFill>
                <a:schemeClr val="tx1"/>
              </a:solidFill>
            </a:endParaRPr>
          </a:p>
        </p:txBody>
      </p:sp>
      <p:sp>
        <p:nvSpPr>
          <p:cNvPr id="3076" name="Прямоугольник 4"/>
          <p:cNvSpPr>
            <a:spLocks noChangeArrowheads="1"/>
          </p:cNvSpPr>
          <p:nvPr/>
        </p:nvSpPr>
        <p:spPr bwMode="auto">
          <a:xfrm>
            <a:off x="5580063" y="2276475"/>
            <a:ext cx="3024187" cy="2924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1pPr>
            <a:lvl2pPr marL="742950" indent="-28575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2pPr>
            <a:lvl3pPr marL="11430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3pPr>
            <a:lvl4pPr marL="16002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4pPr>
            <a:lvl5pPr marL="20574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9pPr>
          </a:lstStyle>
          <a:p>
            <a:pPr eaLnBrk="1" latinLnBrk="1" hangingPunct="1"/>
            <a:r>
              <a:rPr lang="ru-RU" altLang="ru-RU" i="1">
                <a:latin typeface="Times New Roman" pitchFamily="18" charset="0"/>
                <a:cs typeface="Times New Roman" pitchFamily="18" charset="0"/>
              </a:rPr>
              <a:t> </a:t>
            </a:r>
            <a:br>
              <a:rPr lang="ru-RU" altLang="ru-RU" i="1">
                <a:latin typeface="Times New Roman" pitchFamily="18" charset="0"/>
                <a:cs typeface="Times New Roman" pitchFamily="18" charset="0"/>
              </a:rPr>
            </a:br>
            <a:r>
              <a:rPr lang="ru-RU" altLang="ru-RU" i="1">
                <a:latin typeface="Times New Roman" pitchFamily="18" charset="0"/>
                <a:cs typeface="Times New Roman" pitchFamily="18" charset="0"/>
              </a:rPr>
              <a:t>                                            </a:t>
            </a:r>
          </a:p>
          <a:p>
            <a:pPr eaLnBrk="1" latinLnBrk="1" hangingPunct="1"/>
            <a:endParaRPr lang="ru-RU" altLang="ru-RU" i="1">
              <a:latin typeface="Times New Roman" pitchFamily="18" charset="0"/>
              <a:cs typeface="Times New Roman" pitchFamily="18" charset="0"/>
            </a:endParaRPr>
          </a:p>
          <a:p>
            <a:pPr eaLnBrk="1" latinLnBrk="1" hangingPunct="1"/>
            <a:endParaRPr lang="ru-RU" altLang="ru-RU" i="1">
              <a:latin typeface="Times New Roman" pitchFamily="18" charset="0"/>
              <a:cs typeface="Times New Roman" pitchFamily="18" charset="0"/>
            </a:endParaRPr>
          </a:p>
          <a:p>
            <a:pPr algn="r" eaLnBrk="1" latinLnBrk="1" hangingPunct="1"/>
            <a:r>
              <a:rPr lang="ru-RU" altLang="ru-RU" i="1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algn="r" eaLnBrk="1" latinLnBrk="1" hangingPunct="1"/>
            <a:endParaRPr lang="ru-RU" altLang="ru-RU" i="1">
              <a:latin typeface="Times New Roman" pitchFamily="18" charset="0"/>
              <a:cs typeface="Times New Roman" pitchFamily="18" charset="0"/>
            </a:endParaRPr>
          </a:p>
          <a:p>
            <a:pPr algn="r" eaLnBrk="1" latinLnBrk="1" hangingPunct="1"/>
            <a:endParaRPr lang="ru-RU" altLang="ru-RU" i="1">
              <a:latin typeface="Times New Roman" pitchFamily="18" charset="0"/>
              <a:cs typeface="Times New Roman" pitchFamily="18" charset="0"/>
            </a:endParaRPr>
          </a:p>
          <a:p>
            <a:pPr algn="r" eaLnBrk="1" latinLnBrk="1" hangingPunct="1"/>
            <a:endParaRPr lang="ru-RU" altLang="ru-RU" i="1">
              <a:latin typeface="Times New Roman" pitchFamily="18" charset="0"/>
              <a:cs typeface="Times New Roman" pitchFamily="18" charset="0"/>
            </a:endParaRPr>
          </a:p>
          <a:p>
            <a:pPr algn="r" eaLnBrk="1" latinLnBrk="1" hangingPunct="1"/>
            <a:endParaRPr lang="ru-RU" altLang="ru-RU" i="1">
              <a:latin typeface="Times New Roman" pitchFamily="18" charset="0"/>
              <a:cs typeface="Times New Roman" pitchFamily="18" charset="0"/>
            </a:endParaRPr>
          </a:p>
          <a:p>
            <a:pPr algn="r" eaLnBrk="1" latinLnBrk="1" hangingPunct="1"/>
            <a:r>
              <a:rPr lang="ru-RU" altLang="ru-RU" i="1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algn="ctr" eaLnBrk="1" latinLnBrk="1" hangingPunct="1"/>
            <a:endParaRPr lang="ru-RU" altLang="ru-RU" sz="280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 eaLnBrk="1" latinLnBrk="1" hangingPunct="1"/>
            <a:r>
              <a:rPr lang="ru-RU" altLang="ru-RU" sz="28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Юрий Иванович                                         Оськов </a:t>
            </a:r>
            <a:endParaRPr lang="ru-RU" altLang="ru-RU" sz="2800">
              <a:solidFill>
                <a:schemeClr val="tx1"/>
              </a:solidFill>
            </a:endParaRPr>
          </a:p>
        </p:txBody>
      </p:sp>
      <p:sp>
        <p:nvSpPr>
          <p:cNvPr id="3077" name="Прямоугольник 5"/>
          <p:cNvSpPr>
            <a:spLocks noChangeArrowheads="1"/>
          </p:cNvSpPr>
          <p:nvPr/>
        </p:nvSpPr>
        <p:spPr bwMode="auto">
          <a:xfrm>
            <a:off x="2286000" y="3228975"/>
            <a:ext cx="4572000" cy="3200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1pPr>
            <a:lvl2pPr marL="742950" indent="-28575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2pPr>
            <a:lvl3pPr marL="11430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3pPr>
            <a:lvl4pPr marL="16002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4pPr>
            <a:lvl5pPr marL="20574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9pPr>
          </a:lstStyle>
          <a:p>
            <a:pPr eaLnBrk="1" latinLnBrk="1" hangingPunct="1"/>
            <a:endParaRPr lang="ru-RU" altLang="ru-RU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1" latinLnBrk="1" hangingPunct="1"/>
            <a:endParaRPr lang="ru-RU" altLang="ru-RU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1" latinLnBrk="1" hangingPunct="1"/>
            <a:endParaRPr lang="ru-RU" altLang="ru-RU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1" latinLnBrk="1" hangingPunct="1"/>
            <a:endParaRPr lang="ru-RU" altLang="ru-RU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1" latinLnBrk="1" hangingPunct="1"/>
            <a:endParaRPr lang="ru-RU" altLang="ru-RU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1" latinLnBrk="1" hangingPunct="1"/>
            <a:endParaRPr lang="ru-RU" altLang="ru-RU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1" latinLnBrk="1" hangingPunct="1"/>
            <a:endParaRPr lang="ru-RU" altLang="ru-RU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1" latinLnBrk="1" hangingPunct="1"/>
            <a:endParaRPr lang="ru-RU" altLang="ru-RU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1" latinLnBrk="1" hangingPunct="1"/>
            <a:endParaRPr lang="ru-RU" altLang="ru-RU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1" latinLnBrk="1" hangingPunct="1"/>
            <a:endParaRPr lang="ru-RU" altLang="ru-RU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1" latinLnBrk="1" hangingPunct="1"/>
            <a:endParaRPr lang="ru-RU" altLang="ru-RU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1" latinLnBrk="1" hangingPunct="1"/>
            <a:endParaRPr lang="ru-RU" altLang="ru-RU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1" latinLnBrk="1" hangingPunct="1"/>
            <a:endParaRPr lang="ru-RU" altLang="ru-RU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1" latinLnBrk="1" hangingPunct="1"/>
            <a:endParaRPr lang="ru-RU" altLang="ru-RU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1" latinLnBrk="1" hangingPunct="1"/>
            <a:endParaRPr lang="ru-RU" altLang="ru-RU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1" latinLnBrk="1" hangingPunct="1"/>
            <a:endParaRPr lang="ru-RU" altLang="ru-RU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1" latinLnBrk="1" hangingPunct="1"/>
            <a:endParaRPr lang="ru-RU" altLang="ru-RU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 eaLnBrk="1" latinLnBrk="1" hangingPunct="1"/>
            <a:r>
              <a:rPr lang="ru-RU" altLang="ru-RU" sz="1600" b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14 декабря 2018 года </a:t>
            </a:r>
          </a:p>
          <a:p>
            <a:pPr algn="ctr" eaLnBrk="1" latinLnBrk="1" hangingPunct="1"/>
            <a:r>
              <a:rPr lang="ru-RU" altLang="ru-RU" sz="1600" b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г.Москва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ext Box 2"/>
          <p:cNvSpPr txBox="1">
            <a:spLocks noChangeArrowheads="1"/>
          </p:cNvSpPr>
          <p:nvPr/>
        </p:nvSpPr>
        <p:spPr bwMode="auto">
          <a:xfrm>
            <a:off x="855663" y="260350"/>
            <a:ext cx="2374900" cy="24606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1pPr>
            <a:lvl2pPr marL="742950" indent="-28575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2pPr>
            <a:lvl3pPr marL="11430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3pPr>
            <a:lvl4pPr marL="16002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4pPr>
            <a:lvl5pPr marL="20574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9pPr>
          </a:lstStyle>
          <a:p>
            <a:pPr eaLnBrk="1" latinLnBrk="1" hangingPunct="1"/>
            <a:r>
              <a:rPr lang="ru-RU" altLang="ko-KR">
                <a:solidFill>
                  <a:srgbClr val="C00000"/>
                </a:solidFill>
                <a:latin typeface="Times New Roman" pitchFamily="18" charset="0"/>
                <a:ea typeface="돋움" pitchFamily="50" charset="-128"/>
                <a:cs typeface="Times New Roman" pitchFamily="18" charset="0"/>
              </a:rPr>
              <a:t>ФГБУ ЦНИИОИЗ Минздрава России</a:t>
            </a:r>
          </a:p>
        </p:txBody>
      </p:sp>
      <p:sp>
        <p:nvSpPr>
          <p:cNvPr id="4099" name="Прямоугольник 20"/>
          <p:cNvSpPr>
            <a:spLocks noChangeArrowheads="1"/>
          </p:cNvSpPr>
          <p:nvPr/>
        </p:nvSpPr>
        <p:spPr bwMode="auto">
          <a:xfrm>
            <a:off x="900113" y="1557338"/>
            <a:ext cx="7775575" cy="3600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1pPr>
            <a:lvl2pPr marL="742950" indent="-28575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2pPr>
            <a:lvl3pPr marL="11430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3pPr>
            <a:lvl4pPr marL="16002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4pPr>
            <a:lvl5pPr marL="20574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9pPr>
          </a:lstStyle>
          <a:p>
            <a:pPr algn="ctr" eaLnBrk="1" latinLnBrk="1" hangingPunct="1"/>
            <a:endParaRPr lang="ru-RU" altLang="ru-RU" sz="3200" i="1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 eaLnBrk="1" latinLnBrk="1" hangingPunct="1"/>
            <a:r>
              <a:rPr lang="ru-RU" altLang="ru-RU" sz="3200" i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СВЕДЕНИЯ О ЧИСЛЕ ЗАБОЛЕВАНИЙ, ЗАРЕГИСТРИРОВАННЫХ У                   ПАЦИЕНТОВ, ПРОЖИВАЮЩИХ          В РАЙОНЕ ОБСЛУЖИВАНИЯ                МЕДИЦИНСКОЙ ОРГАНИЗАЦИИ </a:t>
            </a:r>
            <a:r>
              <a:rPr lang="ru-RU" altLang="ru-RU" sz="9600" i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altLang="ru-RU" sz="9600" i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altLang="ru-RU" sz="3600" i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за  2018 год</a:t>
            </a:r>
            <a:endParaRPr lang="ru-RU" altLang="ru-RU" sz="320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100" name="Прямоугольник 21"/>
          <p:cNvSpPr>
            <a:spLocks noChangeArrowheads="1"/>
          </p:cNvSpPr>
          <p:nvPr/>
        </p:nvSpPr>
        <p:spPr bwMode="auto">
          <a:xfrm>
            <a:off x="1331913" y="620713"/>
            <a:ext cx="6769100" cy="1292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1pPr>
            <a:lvl2pPr marL="742950" indent="-28575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2pPr>
            <a:lvl3pPr marL="11430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3pPr>
            <a:lvl4pPr marL="16002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4pPr>
            <a:lvl5pPr marL="20574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9pPr>
          </a:lstStyle>
          <a:p>
            <a:pPr algn="ctr" eaLnBrk="1" latinLnBrk="1" hangingPunct="1"/>
            <a:endParaRPr lang="ru-RU" altLang="ru-RU" sz="120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 eaLnBrk="1" latinLnBrk="1" hangingPunct="1"/>
            <a:endParaRPr lang="ru-RU" altLang="ru-RU" sz="120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 eaLnBrk="1" latinLnBrk="1" hangingPunct="1"/>
            <a:r>
              <a:rPr lang="ru-RU" altLang="ru-RU" sz="18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ФЕДЕРАЛЬНОЕ </a:t>
            </a:r>
            <a:r>
              <a:rPr lang="en-US" altLang="ru-RU" sz="18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</a:t>
            </a:r>
            <a:r>
              <a:rPr lang="ru-RU" altLang="ru-RU" sz="18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ТАТИСТИЧЕСКОЕ НАБЛЮДЕНИЕ</a:t>
            </a:r>
            <a:br>
              <a:rPr lang="ru-RU" altLang="ru-RU" sz="18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altLang="ru-RU" sz="18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altLang="ru-RU" sz="18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altLang="ru-RU" sz="18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Форма №12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ext Box 2"/>
          <p:cNvSpPr txBox="1">
            <a:spLocks noChangeArrowheads="1"/>
          </p:cNvSpPr>
          <p:nvPr/>
        </p:nvSpPr>
        <p:spPr bwMode="auto">
          <a:xfrm>
            <a:off x="855663" y="260350"/>
            <a:ext cx="2374900" cy="24606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1pPr>
            <a:lvl2pPr marL="742950" indent="-28575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2pPr>
            <a:lvl3pPr marL="11430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3pPr>
            <a:lvl4pPr marL="16002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4pPr>
            <a:lvl5pPr marL="20574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9pPr>
          </a:lstStyle>
          <a:p>
            <a:pPr eaLnBrk="1" latinLnBrk="1" hangingPunct="1"/>
            <a:r>
              <a:rPr lang="ru-RU" altLang="ko-KR">
                <a:solidFill>
                  <a:srgbClr val="C00000"/>
                </a:solidFill>
                <a:latin typeface="Times New Roman" pitchFamily="18" charset="0"/>
                <a:ea typeface="돋움" pitchFamily="50" charset="-128"/>
                <a:cs typeface="Times New Roman" pitchFamily="18" charset="0"/>
              </a:rPr>
              <a:t>ФГБУ ЦНИИОИЗ Минздрава России</a:t>
            </a:r>
          </a:p>
        </p:txBody>
      </p:sp>
      <p:sp>
        <p:nvSpPr>
          <p:cNvPr id="5123" name="Прямоугольник 31"/>
          <p:cNvSpPr>
            <a:spLocks noChangeArrowheads="1"/>
          </p:cNvSpPr>
          <p:nvPr/>
        </p:nvSpPr>
        <p:spPr bwMode="auto">
          <a:xfrm>
            <a:off x="468313" y="836613"/>
            <a:ext cx="8280400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1pPr>
            <a:lvl2pPr marL="742950" indent="-28575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2pPr>
            <a:lvl3pPr marL="11430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3pPr>
            <a:lvl4pPr marL="16002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4pPr>
            <a:lvl5pPr marL="20574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9pPr>
          </a:lstStyle>
          <a:p>
            <a:pPr algn="just" eaLnBrk="1" latinLnBrk="1" hangingPunct="1"/>
            <a:endParaRPr lang="ru-RU" altLang="ru-RU" sz="240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 eaLnBrk="1" latinLnBrk="1" hangingPunct="1"/>
            <a:endParaRPr lang="ru-RU" altLang="ru-RU" sz="240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 eaLnBrk="1" latinLnBrk="1" hangingPunct="1"/>
            <a:r>
              <a:rPr lang="ru-RU" altLang="ru-RU" sz="24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 </a:t>
            </a:r>
            <a:endParaRPr lang="ru-RU" altLang="ru-RU">
              <a:solidFill>
                <a:schemeClr val="tx1"/>
              </a:solidFill>
            </a:endParaRPr>
          </a:p>
        </p:txBody>
      </p:sp>
      <p:sp>
        <p:nvSpPr>
          <p:cNvPr id="5124" name="Прямоугольник 3"/>
          <p:cNvSpPr>
            <a:spLocks noChangeArrowheads="1"/>
          </p:cNvSpPr>
          <p:nvPr/>
        </p:nvSpPr>
        <p:spPr bwMode="auto">
          <a:xfrm>
            <a:off x="395288" y="908050"/>
            <a:ext cx="8353425" cy="6278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1pPr>
            <a:lvl2pPr marL="742950" indent="-28575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2pPr>
            <a:lvl3pPr marL="11430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3pPr>
            <a:lvl4pPr marL="16002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4pPr>
            <a:lvl5pPr marL="20574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9pPr>
          </a:lstStyle>
          <a:p>
            <a:pPr algn="just" eaLnBrk="1" latinLnBrk="1" hangingPunct="1"/>
            <a:r>
              <a:rPr lang="ru-RU" altLang="ru-RU" sz="2200" b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      </a:t>
            </a:r>
            <a:r>
              <a:rPr lang="ru-RU" altLang="ru-RU" sz="2400" b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Форма федерального статистического наблюдения  № 12 «Сведения о числе заболеваний, зарегистрированных  у  паци-ентов, проживающих в районе обслуживания медицинской </a:t>
            </a:r>
            <a:br>
              <a:rPr lang="ru-RU" altLang="ru-RU" sz="2400" b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altLang="ru-RU" sz="2400" b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организации», составляется всеми медицинскими организаци-ями, входящие в номенклатуру медицинских организаций, </a:t>
            </a:r>
            <a:br>
              <a:rPr lang="ru-RU" altLang="ru-RU" sz="2400" b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altLang="ru-RU" sz="2400" b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оказывающие  медицинскую  помощь  в  амбулаторных  усло-вия (приказ Минздрава  России  от 6  августа  2013 г.  № 529н «Об утверждении номенклатуры медицинских организаций», </a:t>
            </a:r>
            <a:br>
              <a:rPr lang="ru-RU" altLang="ru-RU" sz="2400" b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altLang="ru-RU" sz="2400" b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зарегистрирован Министерством юстиции Российской </a:t>
            </a:r>
            <a:br>
              <a:rPr lang="ru-RU" altLang="ru-RU" sz="2400" b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altLang="ru-RU" sz="2400" b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Федерации 13.09.2013 № 29950), в соответствии с приказом от 21 июля 2016 года № 355 «Об утверждении статистического </a:t>
            </a:r>
            <a:br>
              <a:rPr lang="ru-RU" altLang="ru-RU" sz="2400" b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altLang="ru-RU" sz="2400" b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инструментария для организации Министерством </a:t>
            </a:r>
            <a:br>
              <a:rPr lang="ru-RU" altLang="ru-RU" sz="2400" b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altLang="ru-RU" sz="2400" b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здравоохранения Российской Федерации федерального статис-тического  наблюдения  в  сфере охраны здоровья» Федераль-ной службы государственной статистики.</a:t>
            </a:r>
          </a:p>
          <a:p>
            <a:pPr algn="just" eaLnBrk="1" latinLnBrk="1" hangingPunct="1"/>
            <a:r>
              <a:rPr lang="ru-RU" altLang="ru-RU" sz="22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altLang="ru-RU" sz="20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altLang="ru-RU" sz="20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altLang="ru-RU" sz="200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ext Box 8"/>
          <p:cNvSpPr txBox="1">
            <a:spLocks noChangeArrowheads="1"/>
          </p:cNvSpPr>
          <p:nvPr/>
        </p:nvSpPr>
        <p:spPr bwMode="auto">
          <a:xfrm>
            <a:off x="855663" y="260350"/>
            <a:ext cx="2374900" cy="24606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1pPr>
            <a:lvl2pPr marL="742950" indent="-28575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2pPr>
            <a:lvl3pPr marL="11430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3pPr>
            <a:lvl4pPr marL="16002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4pPr>
            <a:lvl5pPr marL="20574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9pPr>
          </a:lstStyle>
          <a:p>
            <a:pPr eaLnBrk="1" latinLnBrk="1" hangingPunct="1"/>
            <a:r>
              <a:rPr lang="ru-RU" altLang="ko-KR">
                <a:solidFill>
                  <a:srgbClr val="C00000"/>
                </a:solidFill>
                <a:latin typeface="Times New Roman" pitchFamily="18" charset="0"/>
                <a:ea typeface="돋움" pitchFamily="50" charset="-128"/>
                <a:cs typeface="Times New Roman" pitchFamily="18" charset="0"/>
              </a:rPr>
              <a:t>ФГБУ ЦНИИОИЗ Минздрава России</a:t>
            </a:r>
          </a:p>
        </p:txBody>
      </p:sp>
      <p:sp>
        <p:nvSpPr>
          <p:cNvPr id="6147" name="Прямоугольник 97"/>
          <p:cNvSpPr>
            <a:spLocks noChangeArrowheads="1"/>
          </p:cNvSpPr>
          <p:nvPr/>
        </p:nvSpPr>
        <p:spPr bwMode="auto">
          <a:xfrm>
            <a:off x="395288" y="692150"/>
            <a:ext cx="8497887" cy="1570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1pPr>
            <a:lvl2pPr marL="742950" indent="-28575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2pPr>
            <a:lvl3pPr marL="11430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3pPr>
            <a:lvl4pPr marL="16002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4pPr>
            <a:lvl5pPr marL="20574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9pPr>
          </a:lstStyle>
          <a:p>
            <a:pPr eaLnBrk="1" latinLnBrk="1" hangingPunct="1"/>
            <a:endParaRPr lang="ru-RU" altLang="ru-RU" sz="240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1" latinLnBrk="1" hangingPunct="1"/>
            <a:endParaRPr lang="ru-RU" altLang="ru-RU" sz="240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1" latinLnBrk="1" hangingPunct="1"/>
            <a:r>
              <a:rPr lang="ru-RU" altLang="ru-RU" sz="24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   </a:t>
            </a:r>
          </a:p>
          <a:p>
            <a:pPr eaLnBrk="1" latinLnBrk="1" hangingPunct="1"/>
            <a:r>
              <a:rPr lang="ru-RU" altLang="ru-RU" sz="24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  </a:t>
            </a:r>
          </a:p>
        </p:txBody>
      </p:sp>
      <p:sp>
        <p:nvSpPr>
          <p:cNvPr id="6148" name="Прямоугольник 3"/>
          <p:cNvSpPr>
            <a:spLocks noChangeArrowheads="1"/>
          </p:cNvSpPr>
          <p:nvPr/>
        </p:nvSpPr>
        <p:spPr bwMode="auto">
          <a:xfrm>
            <a:off x="468313" y="836613"/>
            <a:ext cx="8207375" cy="4422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1pPr>
            <a:lvl2pPr marL="742950" indent="-28575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2pPr>
            <a:lvl3pPr marL="11430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3pPr>
            <a:lvl4pPr marL="16002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4pPr>
            <a:lvl5pPr marL="20574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9pPr>
          </a:lstStyle>
          <a:p>
            <a:pPr eaLnBrk="1" latinLnBrk="1" hangingPunct="1"/>
            <a:r>
              <a:rPr lang="ru-RU" altLang="ru-RU" sz="24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</a:t>
            </a:r>
          </a:p>
          <a:p>
            <a:pPr eaLnBrk="1" latinLnBrk="1" hangingPunct="1"/>
            <a:endParaRPr lang="ru-RU" altLang="ru-RU" sz="2400" b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1" latinLnBrk="1" hangingPunct="1"/>
            <a:r>
              <a:rPr lang="ru-RU" altLang="ru-RU" sz="2400" b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 </a:t>
            </a:r>
            <a:r>
              <a:rPr lang="ru-RU" altLang="ru-RU" sz="2800" b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Организация, имеющая в своем составе подразде-ления,  оказывающие медицинскую помощь в амбу-латорных условиях и ведущая только консультатив-ный прием, составляет форму по соответствующим строкам лишь в том случае, если в данной организа-ции у пациентов  не только выявляются  эти заболе-вания, но  и осуществляется их лечение,  а также  и диспансерное наблюдение за пациентами.</a:t>
            </a:r>
            <a:endParaRPr lang="ru-RU" altLang="ru-RU" sz="2800" b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ext Box 3"/>
          <p:cNvSpPr txBox="1">
            <a:spLocks noChangeArrowheads="1"/>
          </p:cNvSpPr>
          <p:nvPr/>
        </p:nvSpPr>
        <p:spPr bwMode="auto">
          <a:xfrm>
            <a:off x="855663" y="260350"/>
            <a:ext cx="2374900" cy="24606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1pPr>
            <a:lvl2pPr marL="742950" indent="-28575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2pPr>
            <a:lvl3pPr marL="11430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3pPr>
            <a:lvl4pPr marL="16002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4pPr>
            <a:lvl5pPr marL="20574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9pPr>
          </a:lstStyle>
          <a:p>
            <a:pPr eaLnBrk="1" latinLnBrk="1" hangingPunct="1"/>
            <a:r>
              <a:rPr lang="ru-RU" altLang="ko-KR">
                <a:solidFill>
                  <a:srgbClr val="C00000"/>
                </a:solidFill>
                <a:latin typeface="Times New Roman" pitchFamily="18" charset="0"/>
                <a:ea typeface="돋움" pitchFamily="50" charset="-128"/>
                <a:cs typeface="Times New Roman" pitchFamily="18" charset="0"/>
              </a:rPr>
              <a:t>ФГБУ ЦНИИОИЗ Минздрава России</a:t>
            </a:r>
          </a:p>
        </p:txBody>
      </p:sp>
      <p:sp>
        <p:nvSpPr>
          <p:cNvPr id="7171" name="Прямоугольник 32"/>
          <p:cNvSpPr>
            <a:spLocks noChangeArrowheads="1"/>
          </p:cNvSpPr>
          <p:nvPr/>
        </p:nvSpPr>
        <p:spPr bwMode="auto">
          <a:xfrm>
            <a:off x="468313" y="692150"/>
            <a:ext cx="8424862" cy="1938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1pPr>
            <a:lvl2pPr marL="742950" indent="-28575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2pPr>
            <a:lvl3pPr marL="11430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3pPr>
            <a:lvl4pPr marL="16002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4pPr>
            <a:lvl5pPr marL="20574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9pPr>
          </a:lstStyle>
          <a:p>
            <a:pPr eaLnBrk="1" latinLnBrk="1" hangingPunct="1"/>
            <a:endParaRPr lang="ru-RU" altLang="ru-RU" sz="240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1" latinLnBrk="1" hangingPunct="1"/>
            <a:endParaRPr lang="ru-RU" altLang="ru-RU" sz="240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1" latinLnBrk="1" hangingPunct="1"/>
            <a:endParaRPr lang="ru-RU" altLang="ru-RU" sz="240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1" latinLnBrk="1" hangingPunct="1"/>
            <a:endParaRPr lang="ru-RU" altLang="ru-RU" sz="240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1" latinLnBrk="1" hangingPunct="1"/>
            <a:r>
              <a:rPr lang="ru-RU" altLang="ru-RU" sz="24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  </a:t>
            </a:r>
            <a:endParaRPr lang="en-US" altLang="ru-RU" sz="240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172" name="Прямоугольник 3"/>
          <p:cNvSpPr>
            <a:spLocks noChangeArrowheads="1"/>
          </p:cNvSpPr>
          <p:nvPr/>
        </p:nvSpPr>
        <p:spPr bwMode="auto">
          <a:xfrm>
            <a:off x="611188" y="1989138"/>
            <a:ext cx="8064500" cy="1938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1pPr>
            <a:lvl2pPr marL="742950" indent="-28575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2pPr>
            <a:lvl3pPr marL="11430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3pPr>
            <a:lvl4pPr marL="16002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4pPr>
            <a:lvl5pPr marL="20574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9pPr>
          </a:lstStyle>
          <a:p>
            <a:pPr eaLnBrk="1" latinLnBrk="1" hangingPunct="1"/>
            <a:endParaRPr lang="ru-RU" altLang="ru-RU" sz="2400" b="0">
              <a:solidFill>
                <a:schemeClr val="tx1"/>
              </a:solidFill>
              <a:latin typeface="Times New Roman" pitchFamily="18" charset="0"/>
            </a:endParaRPr>
          </a:p>
          <a:p>
            <a:pPr eaLnBrk="1" latinLnBrk="1" hangingPunct="1"/>
            <a:r>
              <a:rPr lang="ru-RU" altLang="ru-RU" sz="2400" b="0">
                <a:solidFill>
                  <a:schemeClr val="tx1"/>
                </a:solidFill>
                <a:latin typeface="Times New Roman" pitchFamily="18" charset="0"/>
              </a:rPr>
              <a:t>     В данный  отчет  включаются сведения   об  общем числе зарегистрированных в данном учреждении у пациентов  за-болеваний и о больных с заболеваниями, по поводу которых осуществляется диспансеризация.</a:t>
            </a:r>
            <a:endParaRPr lang="ru-RU" altLang="ru-RU" sz="2400" b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6"/>
          <p:cNvSpPr>
            <a:spLocks noChangeArrowheads="1"/>
          </p:cNvSpPr>
          <p:nvPr/>
        </p:nvSpPr>
        <p:spPr bwMode="auto">
          <a:xfrm>
            <a:off x="858838" y="260350"/>
            <a:ext cx="2374900" cy="24606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1pPr>
            <a:lvl2pPr marL="742950" indent="-28575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2pPr>
            <a:lvl3pPr marL="11430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3pPr>
            <a:lvl4pPr marL="16002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4pPr>
            <a:lvl5pPr marL="20574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9pPr>
          </a:lstStyle>
          <a:p>
            <a:pPr eaLnBrk="1" latinLnBrk="1" hangingPunct="1"/>
            <a:r>
              <a:rPr lang="ru-RU" altLang="ko-KR">
                <a:solidFill>
                  <a:srgbClr val="C00000"/>
                </a:solidFill>
                <a:latin typeface="Times New Roman" pitchFamily="18" charset="0"/>
                <a:ea typeface="돋움" pitchFamily="50" charset="-128"/>
                <a:cs typeface="Times New Roman" pitchFamily="18" charset="0"/>
              </a:rPr>
              <a:t>ФГБУ ЦНИИОИЗ Минздрава России</a:t>
            </a:r>
          </a:p>
        </p:txBody>
      </p:sp>
      <p:sp>
        <p:nvSpPr>
          <p:cNvPr id="8195" name="Прямоугольник 30"/>
          <p:cNvSpPr>
            <a:spLocks noChangeArrowheads="1"/>
          </p:cNvSpPr>
          <p:nvPr/>
        </p:nvSpPr>
        <p:spPr bwMode="auto">
          <a:xfrm>
            <a:off x="971550" y="908050"/>
            <a:ext cx="7561263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1pPr>
            <a:lvl2pPr marL="742950" indent="-28575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2pPr>
            <a:lvl3pPr marL="11430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3pPr>
            <a:lvl4pPr marL="16002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4pPr>
            <a:lvl5pPr marL="20574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9pPr>
          </a:lstStyle>
          <a:p>
            <a:pPr eaLnBrk="1" latinLnBrk="1" hangingPunct="1"/>
            <a:endParaRPr lang="ru-RU" altLang="ru-RU" sz="180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1" latinLnBrk="1" hangingPunct="1"/>
            <a:endParaRPr lang="ru-RU" altLang="ru-RU" sz="180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79388" y="1341438"/>
            <a:ext cx="8713787" cy="3786187"/>
          </a:xfrm>
          <a:prstGeom prst="rect">
            <a:avLst/>
          </a:prstGeom>
        </p:spPr>
        <p:txBody>
          <a:bodyPr>
            <a:spAutoFit/>
          </a:bodyPr>
          <a:lstStyle/>
          <a:p>
            <a:pPr marL="342900" algn="just" eaLnBrk="1" latinLnBrk="1" hangingPunct="1">
              <a:spcBef>
                <a:spcPct val="20000"/>
              </a:spcBef>
              <a:buClr>
                <a:schemeClr val="bg2"/>
              </a:buClr>
              <a:buSzPct val="75000"/>
              <a:defRPr/>
            </a:pPr>
            <a:r>
              <a:rPr lang="ru-RU" sz="2400" b="0" kern="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 форму включают один раз в год сведения об основном, </a:t>
            </a:r>
          </a:p>
          <a:p>
            <a:pPr marL="342900" algn="just" eaLnBrk="1" latinLnBrk="1" hangingPunct="1">
              <a:spcBef>
                <a:spcPct val="20000"/>
              </a:spcBef>
              <a:buClr>
                <a:schemeClr val="bg2"/>
              </a:buClr>
              <a:buSzPct val="75000"/>
              <a:defRPr/>
            </a:pPr>
            <a:r>
              <a:rPr lang="ru-RU" sz="2400" b="0" kern="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фоновом,  конкурирующем  и сопутствующем заболеваниях.</a:t>
            </a:r>
          </a:p>
          <a:p>
            <a:pPr marL="342900" algn="just" eaLnBrk="1" latinLnBrk="1" hangingPunct="1">
              <a:spcBef>
                <a:spcPct val="20000"/>
              </a:spcBef>
              <a:buClr>
                <a:schemeClr val="bg2"/>
              </a:buClr>
              <a:buSzPct val="75000"/>
              <a:buFont typeface="Wingdings" pitchFamily="2" charset="2"/>
              <a:buChar char="n"/>
              <a:defRPr/>
            </a:pPr>
            <a:endParaRPr lang="ru-RU" sz="2400" b="0" kern="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342900" algn="just" eaLnBrk="1" latinLnBrk="1" hangingPunct="1">
              <a:spcBef>
                <a:spcPct val="20000"/>
              </a:spcBef>
              <a:buClr>
                <a:schemeClr val="bg2"/>
              </a:buClr>
              <a:buSzPct val="75000"/>
              <a:defRPr/>
            </a:pPr>
            <a:r>
              <a:rPr lang="ru-RU" sz="2400" b="0" kern="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Сведения об осложнениях  основного  и других заболеваний в форму не включают.</a:t>
            </a:r>
          </a:p>
          <a:p>
            <a:pPr marL="342900" algn="just" eaLnBrk="1" latinLnBrk="1" hangingPunct="1">
              <a:spcBef>
                <a:spcPct val="20000"/>
              </a:spcBef>
              <a:buClr>
                <a:schemeClr val="bg2"/>
              </a:buClr>
              <a:buSzPct val="75000"/>
              <a:buFont typeface="Wingdings" pitchFamily="2" charset="2"/>
              <a:buChar char="n"/>
              <a:defRPr/>
            </a:pPr>
            <a:endParaRPr lang="ru-RU" sz="2400" b="0" kern="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342900" algn="just" eaLnBrk="1" latinLnBrk="1" hangingPunct="1">
              <a:spcBef>
                <a:spcPct val="20000"/>
              </a:spcBef>
              <a:buClr>
                <a:schemeClr val="bg2"/>
              </a:buClr>
              <a:buSzPct val="75000"/>
              <a:defRPr/>
            </a:pPr>
            <a:r>
              <a:rPr lang="ru-RU" sz="2400" b="0" kern="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Пациенты, имеющие  два  и более  заболевания, показываются по   соответствующим   строкам  по   числу   выявленных   и   зарегистрированных  заболеваний.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6"/>
          <p:cNvSpPr>
            <a:spLocks noChangeArrowheads="1"/>
          </p:cNvSpPr>
          <p:nvPr/>
        </p:nvSpPr>
        <p:spPr bwMode="auto">
          <a:xfrm>
            <a:off x="858838" y="260350"/>
            <a:ext cx="2374900" cy="24606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1pPr>
            <a:lvl2pPr marL="742950" indent="-28575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2pPr>
            <a:lvl3pPr marL="11430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3pPr>
            <a:lvl4pPr marL="16002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4pPr>
            <a:lvl5pPr marL="20574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9pPr>
          </a:lstStyle>
          <a:p>
            <a:pPr eaLnBrk="1" latinLnBrk="1" hangingPunct="1"/>
            <a:r>
              <a:rPr lang="ru-RU" altLang="ko-KR">
                <a:solidFill>
                  <a:srgbClr val="C00000"/>
                </a:solidFill>
                <a:latin typeface="Times New Roman" pitchFamily="18" charset="0"/>
                <a:ea typeface="돋움" pitchFamily="50" charset="-128"/>
                <a:cs typeface="Times New Roman" pitchFamily="18" charset="0"/>
              </a:rPr>
              <a:t>ФГБУ ЦНИИОИЗ Минздрава России</a:t>
            </a:r>
          </a:p>
        </p:txBody>
      </p:sp>
      <p:sp>
        <p:nvSpPr>
          <p:cNvPr id="9219" name="Прямоугольник 30"/>
          <p:cNvSpPr>
            <a:spLocks noChangeArrowheads="1"/>
          </p:cNvSpPr>
          <p:nvPr/>
        </p:nvSpPr>
        <p:spPr bwMode="auto">
          <a:xfrm>
            <a:off x="971550" y="908050"/>
            <a:ext cx="7561263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1pPr>
            <a:lvl2pPr marL="742950" indent="-28575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2pPr>
            <a:lvl3pPr marL="11430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3pPr>
            <a:lvl4pPr marL="16002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4pPr>
            <a:lvl5pPr marL="20574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9pPr>
          </a:lstStyle>
          <a:p>
            <a:pPr eaLnBrk="1" latinLnBrk="1" hangingPunct="1"/>
            <a:endParaRPr lang="ru-RU" altLang="ru-RU" sz="180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1" latinLnBrk="1" hangingPunct="1"/>
            <a:endParaRPr lang="ru-RU" altLang="ru-RU" sz="180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611188" y="1341438"/>
            <a:ext cx="8064500" cy="2640012"/>
          </a:xfrm>
          <a:prstGeom prst="rect">
            <a:avLst/>
          </a:prstGeom>
        </p:spPr>
        <p:txBody>
          <a:bodyPr>
            <a:spAutoFit/>
          </a:bodyPr>
          <a:lstStyle/>
          <a:p>
            <a:pPr marL="342900" algn="just" eaLnBrk="1" latinLnBrk="1" hangingPunct="1">
              <a:spcBef>
                <a:spcPct val="20000"/>
              </a:spcBef>
              <a:buClr>
                <a:schemeClr val="bg2"/>
              </a:buClr>
              <a:buSzPct val="75000"/>
              <a:defRPr/>
            </a:pPr>
            <a:endParaRPr lang="ru-RU" sz="3600" b="0" kern="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342900" algn="just" eaLnBrk="1" latinLnBrk="1" hangingPunct="1">
              <a:spcBef>
                <a:spcPct val="20000"/>
              </a:spcBef>
              <a:buClr>
                <a:schemeClr val="bg2"/>
              </a:buClr>
              <a:buSzPct val="75000"/>
              <a:defRPr/>
            </a:pPr>
            <a:r>
              <a:rPr lang="ru-RU" sz="3600" b="0" kern="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Форма 12 заполняется на основании</a:t>
            </a:r>
          </a:p>
          <a:p>
            <a:pPr marL="342900" indent="457200" algn="just" eaLnBrk="1" latinLnBrk="1" hangingPunct="1">
              <a:spcBef>
                <a:spcPct val="20000"/>
              </a:spcBef>
              <a:buClr>
                <a:schemeClr val="bg2"/>
              </a:buClr>
              <a:buSzPct val="75000"/>
              <a:defRPr/>
            </a:pPr>
            <a:r>
              <a:rPr lang="ru-RU" sz="3600" b="0" kern="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первичной учетной медицинской </a:t>
            </a:r>
          </a:p>
          <a:p>
            <a:pPr marL="342900" indent="457200" algn="ctr" eaLnBrk="1" latinLnBrk="1" hangingPunct="1">
              <a:spcBef>
                <a:spcPct val="20000"/>
              </a:spcBef>
              <a:buClr>
                <a:schemeClr val="bg2"/>
              </a:buClr>
              <a:buSzPct val="75000"/>
              <a:defRPr/>
            </a:pPr>
            <a:r>
              <a:rPr lang="ru-RU" sz="3600" b="0" kern="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документации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3"/>
          <p:cNvSpPr>
            <a:spLocks noChangeArrowheads="1"/>
          </p:cNvSpPr>
          <p:nvPr/>
        </p:nvSpPr>
        <p:spPr bwMode="auto">
          <a:xfrm>
            <a:off x="858838" y="260350"/>
            <a:ext cx="2374900" cy="24606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1pPr>
            <a:lvl2pPr marL="742950" indent="-28575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2pPr>
            <a:lvl3pPr marL="11430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3pPr>
            <a:lvl4pPr marL="16002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4pPr>
            <a:lvl5pPr marL="20574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9pPr>
          </a:lstStyle>
          <a:p>
            <a:pPr eaLnBrk="1" latinLnBrk="1" hangingPunct="1"/>
            <a:r>
              <a:rPr lang="ru-RU" altLang="ko-KR">
                <a:solidFill>
                  <a:srgbClr val="C00000"/>
                </a:solidFill>
                <a:latin typeface="Times New Roman" pitchFamily="18" charset="0"/>
                <a:ea typeface="돋움" pitchFamily="50" charset="-128"/>
                <a:cs typeface="Times New Roman" pitchFamily="18" charset="0"/>
              </a:rPr>
              <a:t>ФГБУ ЦНИИОИЗ Минздрава России</a:t>
            </a:r>
          </a:p>
        </p:txBody>
      </p:sp>
      <p:sp>
        <p:nvSpPr>
          <p:cNvPr id="10243" name="Прямоугольник 2"/>
          <p:cNvSpPr>
            <a:spLocks noChangeArrowheads="1"/>
          </p:cNvSpPr>
          <p:nvPr/>
        </p:nvSpPr>
        <p:spPr bwMode="auto">
          <a:xfrm>
            <a:off x="755650" y="1484313"/>
            <a:ext cx="7488238" cy="2678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1pPr>
            <a:lvl2pPr marL="742950" indent="-28575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2pPr>
            <a:lvl3pPr marL="11430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3pPr>
            <a:lvl4pPr marL="16002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4pPr>
            <a:lvl5pPr marL="20574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9pPr>
          </a:lstStyle>
          <a:p>
            <a:pPr algn="ctr" eaLnBrk="1" latinLnBrk="1" hangingPunct="1"/>
            <a:endParaRPr lang="ru-RU" altLang="ru-RU" sz="3600" b="0">
              <a:solidFill>
                <a:srgbClr val="0000CC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 eaLnBrk="1" latinLnBrk="1" hangingPunct="1"/>
            <a:r>
              <a:rPr lang="ru-RU" altLang="ru-RU" sz="3600" b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В форму 12 не включают сведения </a:t>
            </a:r>
          </a:p>
          <a:p>
            <a:pPr algn="ctr" eaLnBrk="1" latinLnBrk="1" hangingPunct="1"/>
            <a:r>
              <a:rPr lang="ru-RU" altLang="ru-RU" sz="3600" b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о заболеваниях с кодами по МКБ-10, </a:t>
            </a:r>
            <a:br>
              <a:rPr lang="ru-RU" altLang="ru-RU" sz="3600" b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altLang="ru-RU" sz="3600" b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отмеченных  звездочкой (*).</a:t>
            </a:r>
            <a:r>
              <a:rPr lang="ru-RU" altLang="ru-RU" sz="2400" b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altLang="ru-RU" sz="2400" b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altLang="ru-RU" sz="2400" b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3"/>
          <p:cNvSpPr>
            <a:spLocks noChangeArrowheads="1"/>
          </p:cNvSpPr>
          <p:nvPr/>
        </p:nvSpPr>
        <p:spPr bwMode="auto">
          <a:xfrm>
            <a:off x="858838" y="260350"/>
            <a:ext cx="2374900" cy="24606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1pPr>
            <a:lvl2pPr marL="742950" indent="-28575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2pPr>
            <a:lvl3pPr marL="11430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3pPr>
            <a:lvl4pPr marL="16002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4pPr>
            <a:lvl5pPr marL="20574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9pPr>
          </a:lstStyle>
          <a:p>
            <a:pPr eaLnBrk="1" latinLnBrk="1" hangingPunct="1"/>
            <a:r>
              <a:rPr lang="ru-RU" altLang="ko-KR">
                <a:solidFill>
                  <a:srgbClr val="C00000"/>
                </a:solidFill>
                <a:latin typeface="Times New Roman" pitchFamily="18" charset="0"/>
                <a:ea typeface="돋움" pitchFamily="50" charset="-128"/>
                <a:cs typeface="Times New Roman" pitchFamily="18" charset="0"/>
              </a:rPr>
              <a:t>ФГБУ ЦНИИОИЗ Минздрава России</a:t>
            </a:r>
          </a:p>
        </p:txBody>
      </p:sp>
      <p:sp>
        <p:nvSpPr>
          <p:cNvPr id="11267" name="Прямоугольник 2"/>
          <p:cNvSpPr>
            <a:spLocks noChangeArrowheads="1"/>
          </p:cNvSpPr>
          <p:nvPr/>
        </p:nvSpPr>
        <p:spPr bwMode="auto">
          <a:xfrm>
            <a:off x="755650" y="1484313"/>
            <a:ext cx="7488238" cy="2308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1pPr>
            <a:lvl2pPr marL="742950" indent="-28575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2pPr>
            <a:lvl3pPr marL="11430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3pPr>
            <a:lvl4pPr marL="16002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4pPr>
            <a:lvl5pPr marL="20574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9pPr>
          </a:lstStyle>
          <a:p>
            <a:pPr algn="ctr" eaLnBrk="1" latinLnBrk="1" hangingPunct="1"/>
            <a:endParaRPr lang="ru-RU" altLang="ru-RU" sz="3600" b="0">
              <a:solidFill>
                <a:srgbClr val="0000CC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 eaLnBrk="1" latinLnBrk="1" hangingPunct="1"/>
            <a:endParaRPr lang="ru-RU" altLang="ru-RU" sz="3600" b="0">
              <a:solidFill>
                <a:srgbClr val="0000CC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 eaLnBrk="1" latinLnBrk="1" hangingPunct="1"/>
            <a:r>
              <a:rPr lang="ru-RU" altLang="ru-RU" sz="3600" b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В форму 12 не включают сведения о подозрении на заболевание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33"/>
          <p:cNvSpPr>
            <a:spLocks noChangeArrowheads="1"/>
          </p:cNvSpPr>
          <p:nvPr/>
        </p:nvSpPr>
        <p:spPr bwMode="auto">
          <a:xfrm>
            <a:off x="858838" y="260350"/>
            <a:ext cx="2374900" cy="24606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1pPr>
            <a:lvl2pPr marL="742950" indent="-28575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2pPr>
            <a:lvl3pPr marL="11430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3pPr>
            <a:lvl4pPr marL="16002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4pPr>
            <a:lvl5pPr marL="20574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9pPr>
          </a:lstStyle>
          <a:p>
            <a:pPr eaLnBrk="1" latinLnBrk="1" hangingPunct="1"/>
            <a:r>
              <a:rPr lang="ru-RU" altLang="ko-KR">
                <a:solidFill>
                  <a:srgbClr val="C00000"/>
                </a:solidFill>
                <a:latin typeface="Times New Roman" pitchFamily="18" charset="0"/>
                <a:ea typeface="돋움" pitchFamily="50" charset="-128"/>
                <a:cs typeface="Times New Roman" pitchFamily="18" charset="0"/>
              </a:rPr>
              <a:t>ФГБУ ЦНИИОИЗ Минздрава России</a:t>
            </a:r>
          </a:p>
        </p:txBody>
      </p:sp>
      <p:sp>
        <p:nvSpPr>
          <p:cNvPr id="12291" name="Прямоугольник 37"/>
          <p:cNvSpPr>
            <a:spLocks noChangeArrowheads="1"/>
          </p:cNvSpPr>
          <p:nvPr/>
        </p:nvSpPr>
        <p:spPr bwMode="auto">
          <a:xfrm>
            <a:off x="539750" y="836613"/>
            <a:ext cx="8353425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1pPr>
            <a:lvl2pPr marL="742950" indent="-28575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2pPr>
            <a:lvl3pPr marL="11430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3pPr>
            <a:lvl4pPr marL="16002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4pPr>
            <a:lvl5pPr marL="20574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9pPr>
          </a:lstStyle>
          <a:p>
            <a:pPr eaLnBrk="1" latinLnBrk="1" hangingPunct="1"/>
            <a:endParaRPr lang="ru-RU" altLang="ru-RU" sz="240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1" latinLnBrk="1" hangingPunct="1"/>
            <a:endParaRPr lang="ru-RU" altLang="ru-RU" sz="240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1" latinLnBrk="1" hangingPunct="1"/>
            <a:endParaRPr lang="ru-RU" altLang="ru-RU" sz="240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684213" y="1557338"/>
            <a:ext cx="7920037" cy="2763837"/>
          </a:xfrm>
          <a:prstGeom prst="rect">
            <a:avLst/>
          </a:prstGeom>
        </p:spPr>
        <p:txBody>
          <a:bodyPr>
            <a:spAutoFit/>
          </a:bodyPr>
          <a:lstStyle/>
          <a:p>
            <a:pPr marL="342900" indent="-342900" algn="ctr" eaLnBrk="1" latinLnBrk="1" hangingPunct="1">
              <a:spcBef>
                <a:spcPct val="20000"/>
              </a:spcBef>
              <a:buClr>
                <a:schemeClr val="bg2"/>
              </a:buClr>
              <a:buSzPct val="75000"/>
              <a:defRPr/>
            </a:pPr>
            <a:r>
              <a:rPr lang="ru-RU" sz="2800" b="0" u="sng" kern="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Форма 12 собирается в двух разрезах:</a:t>
            </a:r>
          </a:p>
          <a:p>
            <a:pPr marL="342900" indent="-342900" algn="ctr" eaLnBrk="1" latinLnBrk="1" hangingPunct="1">
              <a:spcBef>
                <a:spcPct val="20000"/>
              </a:spcBef>
              <a:buClr>
                <a:schemeClr val="bg2"/>
              </a:buClr>
              <a:buSzPct val="75000"/>
              <a:defRPr/>
            </a:pPr>
            <a:endParaRPr lang="ru-RU" sz="2800" b="0" kern="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 eaLnBrk="1" latinLnBrk="1" hangingPunct="1">
              <a:buFont typeface="Wingdings 2" pitchFamily="18" charset="2"/>
              <a:buNone/>
              <a:defRPr/>
            </a:pPr>
            <a:r>
              <a:rPr lang="ru-RU" sz="2800" b="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00 – заболеваемость всего населения субъекта РФ</a:t>
            </a:r>
          </a:p>
          <a:p>
            <a:pPr algn="ctr" eaLnBrk="1" latinLnBrk="1" hangingPunct="1">
              <a:buFont typeface="Wingdings 2" pitchFamily="18" charset="2"/>
              <a:buNone/>
              <a:defRPr/>
            </a:pPr>
            <a:endParaRPr lang="ru-RU" sz="2800" b="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 eaLnBrk="1" latinLnBrk="1" hangingPunct="1">
              <a:buFont typeface="Wingdings 2" pitchFamily="18" charset="2"/>
              <a:buNone/>
              <a:defRPr/>
            </a:pPr>
            <a:r>
              <a:rPr lang="ru-RU" sz="2800" b="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01 – заболеваемость сельского населения </a:t>
            </a:r>
          </a:p>
          <a:p>
            <a:pPr algn="ctr" eaLnBrk="1" latinLnBrk="1" hangingPunct="1">
              <a:buFont typeface="Wingdings 2" pitchFamily="18" charset="2"/>
              <a:buNone/>
              <a:defRPr/>
            </a:pPr>
            <a:r>
              <a:rPr lang="ru-RU" sz="2800" b="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субъекта РФ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628650" y="1325563"/>
            <a:ext cx="7886700" cy="398462"/>
          </a:xfrm>
        </p:spPr>
        <p:txBody>
          <a:bodyPr>
            <a:normAutofit fontScale="90000"/>
          </a:bodyPr>
          <a:lstStyle/>
          <a:p>
            <a:pPr>
              <a:defRPr/>
            </a:pPr>
            <a:r>
              <a:rPr lang="ru-RU" sz="1200" dirty="0"/>
              <a:t> </a:t>
            </a:r>
            <a:r>
              <a:rPr lang="ru-RU" sz="15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ОБЛАСТНЫЕ МЕДИЦИНСКИЕ ОРГАНИЗАЦИИ</a:t>
            </a:r>
            <a:br>
              <a:rPr lang="ru-RU" sz="15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5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(пример - областной кожно-венерологический диспансер)</a:t>
            </a:r>
          </a:p>
        </p:txBody>
      </p:sp>
      <p:sp>
        <p:nvSpPr>
          <p:cNvPr id="13315" name="Объект 4"/>
          <p:cNvSpPr>
            <a:spLocks noGrp="1"/>
          </p:cNvSpPr>
          <p:nvPr>
            <p:ph idx="1"/>
          </p:nvPr>
        </p:nvSpPr>
        <p:spPr bwMode="auto">
          <a:xfrm>
            <a:off x="636588" y="1787525"/>
            <a:ext cx="7886700" cy="376555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FontTx/>
              <a:buNone/>
            </a:pPr>
            <a:endParaRPr lang="ru-RU" altLang="ru-RU" smtClean="0"/>
          </a:p>
        </p:txBody>
      </p:sp>
      <p:sp>
        <p:nvSpPr>
          <p:cNvPr id="6" name="Овал 5"/>
          <p:cNvSpPr/>
          <p:nvPr/>
        </p:nvSpPr>
        <p:spPr>
          <a:xfrm rot="20304425">
            <a:off x="1100138" y="1962150"/>
            <a:ext cx="1458912" cy="688975"/>
          </a:xfrm>
          <a:prstGeom prst="ellips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r>
              <a:rPr lang="ru-RU" sz="750" dirty="0"/>
              <a:t>ОКВД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3946525" y="2047875"/>
            <a:ext cx="1981200" cy="485775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ru-RU" sz="900" dirty="0"/>
          </a:p>
          <a:p>
            <a:pPr algn="ctr">
              <a:defRPr/>
            </a:pPr>
            <a:r>
              <a:rPr lang="ru-RU" sz="750" dirty="0"/>
              <a:t>Врачи-дермато-венерологи сотрудники ОКВД</a:t>
            </a:r>
          </a:p>
          <a:p>
            <a:pPr algn="ctr">
              <a:defRPr/>
            </a:pPr>
            <a:endParaRPr lang="ru-RU" sz="750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792163" y="3562350"/>
            <a:ext cx="2163762" cy="493713"/>
          </a:xfrm>
          <a:prstGeom prst="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r>
              <a:rPr lang="ru-RU" sz="750" dirty="0"/>
              <a:t>Врачи-дермато-венерологи сотрудники поликлиники</a:t>
            </a:r>
          </a:p>
        </p:txBody>
      </p:sp>
      <p:sp>
        <p:nvSpPr>
          <p:cNvPr id="9" name="Овал 8"/>
          <p:cNvSpPr/>
          <p:nvPr/>
        </p:nvSpPr>
        <p:spPr>
          <a:xfrm>
            <a:off x="1025525" y="4560888"/>
            <a:ext cx="1500188" cy="741362"/>
          </a:xfrm>
          <a:prstGeom prst="ellipse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ru-RU" sz="750" dirty="0"/>
          </a:p>
          <a:p>
            <a:pPr algn="ctr">
              <a:defRPr/>
            </a:pPr>
            <a:endParaRPr lang="ru-RU" sz="750" dirty="0"/>
          </a:p>
          <a:p>
            <a:pPr algn="ctr">
              <a:defRPr/>
            </a:pPr>
            <a:r>
              <a:rPr lang="ru-RU" sz="1050" dirty="0"/>
              <a:t>Заболевания кожи</a:t>
            </a:r>
          </a:p>
          <a:p>
            <a:pPr algn="ctr">
              <a:defRPr/>
            </a:pPr>
            <a:endParaRPr lang="ru-RU" sz="750" dirty="0"/>
          </a:p>
        </p:txBody>
      </p:sp>
      <p:sp>
        <p:nvSpPr>
          <p:cNvPr id="10" name="Овал 9"/>
          <p:cNvSpPr/>
          <p:nvPr/>
        </p:nvSpPr>
        <p:spPr>
          <a:xfrm>
            <a:off x="3436938" y="4056063"/>
            <a:ext cx="963612" cy="563562"/>
          </a:xfrm>
          <a:prstGeom prst="ellipse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r>
              <a:rPr lang="ru-RU" sz="1050" dirty="0"/>
              <a:t>ИППП</a:t>
            </a:r>
          </a:p>
        </p:txBody>
      </p:sp>
      <p:sp>
        <p:nvSpPr>
          <p:cNvPr id="11" name="Овал 10"/>
          <p:cNvSpPr/>
          <p:nvPr/>
        </p:nvSpPr>
        <p:spPr>
          <a:xfrm>
            <a:off x="6483350" y="2859088"/>
            <a:ext cx="1409700" cy="847725"/>
          </a:xfrm>
          <a:prstGeom prst="ellipse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r>
              <a:rPr lang="ru-RU" sz="1050" dirty="0"/>
              <a:t>Заболевания кожи</a:t>
            </a:r>
          </a:p>
          <a:p>
            <a:pPr algn="ctr">
              <a:defRPr/>
            </a:pPr>
            <a:r>
              <a:rPr lang="ru-RU" sz="1050" dirty="0"/>
              <a:t>ИППП</a:t>
            </a:r>
          </a:p>
        </p:txBody>
      </p:sp>
      <p:sp>
        <p:nvSpPr>
          <p:cNvPr id="12" name="Прямоугольник 11"/>
          <p:cNvSpPr/>
          <p:nvPr/>
        </p:nvSpPr>
        <p:spPr>
          <a:xfrm>
            <a:off x="8058150" y="4619625"/>
            <a:ext cx="750888" cy="576263"/>
          </a:xfrm>
          <a:prstGeom prst="rect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r>
              <a:rPr lang="ru-RU" sz="1050" dirty="0"/>
              <a:t>Форма 12 районов</a:t>
            </a:r>
          </a:p>
        </p:txBody>
      </p:sp>
      <p:sp>
        <p:nvSpPr>
          <p:cNvPr id="14" name="Прямоугольник 13"/>
          <p:cNvSpPr/>
          <p:nvPr/>
        </p:nvSpPr>
        <p:spPr>
          <a:xfrm>
            <a:off x="5218113" y="4619625"/>
            <a:ext cx="760412" cy="576263"/>
          </a:xfrm>
          <a:prstGeom prst="rect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r>
              <a:rPr lang="ru-RU" sz="1050" dirty="0"/>
              <a:t>Форма 12 районов</a:t>
            </a:r>
          </a:p>
        </p:txBody>
      </p:sp>
      <p:cxnSp>
        <p:nvCxnSpPr>
          <p:cNvPr id="16" name="Прямая со стрелкой 15"/>
          <p:cNvCxnSpPr/>
          <p:nvPr/>
        </p:nvCxnSpPr>
        <p:spPr>
          <a:xfrm>
            <a:off x="2493963" y="2228850"/>
            <a:ext cx="1452562" cy="7938"/>
          </a:xfrm>
          <a:prstGeom prst="straightConnector1">
            <a:avLst/>
          </a:prstGeom>
          <a:ln>
            <a:solidFill>
              <a:schemeClr val="accent2">
                <a:lumMod val="60000"/>
                <a:lumOff val="4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Прямая со стрелкой 19"/>
          <p:cNvCxnSpPr/>
          <p:nvPr/>
        </p:nvCxnSpPr>
        <p:spPr>
          <a:xfrm>
            <a:off x="2238375" y="2471738"/>
            <a:ext cx="1647825" cy="1584325"/>
          </a:xfrm>
          <a:prstGeom prst="straightConnector1">
            <a:avLst/>
          </a:prstGeom>
          <a:ln>
            <a:solidFill>
              <a:srgbClr val="00B0F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Прямая со стрелкой 21"/>
          <p:cNvCxnSpPr>
            <a:endCxn id="9" idx="0"/>
          </p:cNvCxnSpPr>
          <p:nvPr/>
        </p:nvCxnSpPr>
        <p:spPr>
          <a:xfrm>
            <a:off x="1265238" y="4056063"/>
            <a:ext cx="481012" cy="504825"/>
          </a:xfrm>
          <a:prstGeom prst="straightConnector1">
            <a:avLst/>
          </a:prstGeom>
          <a:ln>
            <a:solidFill>
              <a:srgbClr val="00B0F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Прямая со стрелкой 23"/>
          <p:cNvCxnSpPr/>
          <p:nvPr/>
        </p:nvCxnSpPr>
        <p:spPr>
          <a:xfrm flipV="1">
            <a:off x="2387600" y="5018088"/>
            <a:ext cx="2830513" cy="39687"/>
          </a:xfrm>
          <a:prstGeom prst="straightConnector1">
            <a:avLst/>
          </a:prstGeom>
          <a:ln>
            <a:solidFill>
              <a:srgbClr val="00B0F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Прямая со стрелкой 26"/>
          <p:cNvCxnSpPr>
            <a:endCxn id="14" idx="1"/>
          </p:cNvCxnSpPr>
          <p:nvPr/>
        </p:nvCxnSpPr>
        <p:spPr>
          <a:xfrm>
            <a:off x="4335463" y="4454525"/>
            <a:ext cx="882650" cy="454025"/>
          </a:xfrm>
          <a:prstGeom prst="straightConnector1">
            <a:avLst/>
          </a:prstGeom>
          <a:ln>
            <a:solidFill>
              <a:srgbClr val="00B0F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Прямая со стрелкой 30"/>
          <p:cNvCxnSpPr/>
          <p:nvPr/>
        </p:nvCxnSpPr>
        <p:spPr>
          <a:xfrm flipV="1">
            <a:off x="1265238" y="2700338"/>
            <a:ext cx="414337" cy="862012"/>
          </a:xfrm>
          <a:prstGeom prst="straightConnector1">
            <a:avLst/>
          </a:prstGeom>
          <a:ln>
            <a:solidFill>
              <a:srgbClr val="00B0F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Прямая со стрелкой 32"/>
          <p:cNvCxnSpPr/>
          <p:nvPr/>
        </p:nvCxnSpPr>
        <p:spPr>
          <a:xfrm>
            <a:off x="5934075" y="2506663"/>
            <a:ext cx="909638" cy="401637"/>
          </a:xfrm>
          <a:prstGeom prst="straightConnector1">
            <a:avLst/>
          </a:prstGeom>
          <a:ln>
            <a:solidFill>
              <a:schemeClr val="accent2">
                <a:lumMod val="60000"/>
                <a:lumOff val="4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Прямая со стрелкой 34"/>
          <p:cNvCxnSpPr/>
          <p:nvPr/>
        </p:nvCxnSpPr>
        <p:spPr>
          <a:xfrm>
            <a:off x="7543800" y="3619500"/>
            <a:ext cx="693738" cy="1000125"/>
          </a:xfrm>
          <a:prstGeom prst="straightConnector1">
            <a:avLst/>
          </a:prstGeom>
          <a:ln>
            <a:solidFill>
              <a:schemeClr val="accent2">
                <a:lumMod val="60000"/>
                <a:lumOff val="4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Прямоугольник 35"/>
          <p:cNvSpPr/>
          <p:nvPr/>
        </p:nvSpPr>
        <p:spPr>
          <a:xfrm>
            <a:off x="7794625" y="2122488"/>
            <a:ext cx="720725" cy="577850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r>
              <a:rPr lang="ru-RU" sz="1050" dirty="0"/>
              <a:t>Форма 12 субъекта РФ</a:t>
            </a:r>
          </a:p>
        </p:txBody>
      </p:sp>
      <p:cxnSp>
        <p:nvCxnSpPr>
          <p:cNvPr id="38" name="Прямая со стрелкой 37"/>
          <p:cNvCxnSpPr/>
          <p:nvPr/>
        </p:nvCxnSpPr>
        <p:spPr>
          <a:xfrm flipV="1">
            <a:off x="7294563" y="2471738"/>
            <a:ext cx="500062" cy="387350"/>
          </a:xfrm>
          <a:prstGeom prst="straightConnector1">
            <a:avLst/>
          </a:prstGeom>
          <a:ln>
            <a:solidFill>
              <a:schemeClr val="accent2">
                <a:lumMod val="60000"/>
                <a:lumOff val="4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9" name="Прямоугольник 38"/>
          <p:cNvSpPr/>
          <p:nvPr/>
        </p:nvSpPr>
        <p:spPr>
          <a:xfrm>
            <a:off x="6483350" y="5122863"/>
            <a:ext cx="811213" cy="690562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r>
              <a:rPr lang="ru-RU" sz="1050" dirty="0"/>
              <a:t>Форма 12 субъекта РФ</a:t>
            </a:r>
          </a:p>
        </p:txBody>
      </p:sp>
      <p:cxnSp>
        <p:nvCxnSpPr>
          <p:cNvPr id="42" name="Прямая со стрелкой 41"/>
          <p:cNvCxnSpPr>
            <a:endCxn id="39" idx="0"/>
          </p:cNvCxnSpPr>
          <p:nvPr/>
        </p:nvCxnSpPr>
        <p:spPr>
          <a:xfrm>
            <a:off x="5978525" y="4725988"/>
            <a:ext cx="909638" cy="396875"/>
          </a:xfrm>
          <a:prstGeom prst="straightConnector1">
            <a:avLst/>
          </a:prstGeom>
          <a:ln>
            <a:solidFill>
              <a:srgbClr val="00B0F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Прямая со стрелкой 43"/>
          <p:cNvCxnSpPr/>
          <p:nvPr/>
        </p:nvCxnSpPr>
        <p:spPr>
          <a:xfrm>
            <a:off x="5978525" y="4908550"/>
            <a:ext cx="558800" cy="214313"/>
          </a:xfrm>
          <a:prstGeom prst="straightConnector1">
            <a:avLst/>
          </a:prstGeom>
          <a:ln>
            <a:solidFill>
              <a:srgbClr val="00B0F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Прямая со стрелкой 45"/>
          <p:cNvCxnSpPr/>
          <p:nvPr/>
        </p:nvCxnSpPr>
        <p:spPr>
          <a:xfrm>
            <a:off x="5978525" y="5018088"/>
            <a:ext cx="504825" cy="284162"/>
          </a:xfrm>
          <a:prstGeom prst="straightConnector1">
            <a:avLst/>
          </a:prstGeom>
          <a:ln>
            <a:solidFill>
              <a:srgbClr val="00B0F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Прямая со стрелкой 47"/>
          <p:cNvCxnSpPr>
            <a:endCxn id="39" idx="1"/>
          </p:cNvCxnSpPr>
          <p:nvPr/>
        </p:nvCxnSpPr>
        <p:spPr>
          <a:xfrm>
            <a:off x="5786438" y="5202238"/>
            <a:ext cx="696912" cy="265112"/>
          </a:xfrm>
          <a:prstGeom prst="straightConnector1">
            <a:avLst/>
          </a:prstGeom>
          <a:ln>
            <a:solidFill>
              <a:srgbClr val="00B0F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Прямая со стрелкой 49"/>
          <p:cNvCxnSpPr/>
          <p:nvPr/>
        </p:nvCxnSpPr>
        <p:spPr>
          <a:xfrm>
            <a:off x="5324475" y="5202238"/>
            <a:ext cx="1158875" cy="452437"/>
          </a:xfrm>
          <a:prstGeom prst="straightConnector1">
            <a:avLst/>
          </a:prstGeom>
          <a:ln>
            <a:solidFill>
              <a:srgbClr val="00B0F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33"/>
          <p:cNvSpPr>
            <a:spLocks noChangeArrowheads="1"/>
          </p:cNvSpPr>
          <p:nvPr/>
        </p:nvSpPr>
        <p:spPr bwMode="auto">
          <a:xfrm>
            <a:off x="858838" y="260350"/>
            <a:ext cx="2374900" cy="24606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1pPr>
            <a:lvl2pPr marL="742950" indent="-28575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2pPr>
            <a:lvl3pPr marL="11430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3pPr>
            <a:lvl4pPr marL="16002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4pPr>
            <a:lvl5pPr marL="20574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9pPr>
          </a:lstStyle>
          <a:p>
            <a:pPr eaLnBrk="1" latinLnBrk="1" hangingPunct="1"/>
            <a:r>
              <a:rPr lang="ru-RU" altLang="ko-KR">
                <a:solidFill>
                  <a:srgbClr val="C00000"/>
                </a:solidFill>
                <a:latin typeface="Times New Roman" pitchFamily="18" charset="0"/>
                <a:ea typeface="돋움" pitchFamily="50" charset="-128"/>
                <a:cs typeface="Times New Roman" pitchFamily="18" charset="0"/>
              </a:rPr>
              <a:t>ФГБУ ЦНИИОИЗ Минздрава России</a:t>
            </a:r>
          </a:p>
        </p:txBody>
      </p:sp>
      <p:sp>
        <p:nvSpPr>
          <p:cNvPr id="14339" name="Прямоугольник 37"/>
          <p:cNvSpPr>
            <a:spLocks noChangeArrowheads="1"/>
          </p:cNvSpPr>
          <p:nvPr/>
        </p:nvSpPr>
        <p:spPr bwMode="auto">
          <a:xfrm>
            <a:off x="539750" y="836613"/>
            <a:ext cx="8353425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1pPr>
            <a:lvl2pPr marL="742950" indent="-28575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2pPr>
            <a:lvl3pPr marL="11430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3pPr>
            <a:lvl4pPr marL="16002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4pPr>
            <a:lvl5pPr marL="20574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9pPr>
          </a:lstStyle>
          <a:p>
            <a:pPr eaLnBrk="1" latinLnBrk="1" hangingPunct="1"/>
            <a:endParaRPr lang="ru-RU" altLang="ru-RU" sz="240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1" latinLnBrk="1" hangingPunct="1"/>
            <a:endParaRPr lang="ru-RU" altLang="ru-RU" sz="240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1" latinLnBrk="1" hangingPunct="1"/>
            <a:endParaRPr lang="ru-RU" altLang="ru-RU" sz="240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340" name="Прямоугольник 3"/>
          <p:cNvSpPr>
            <a:spLocks noChangeArrowheads="1"/>
          </p:cNvSpPr>
          <p:nvPr/>
        </p:nvSpPr>
        <p:spPr bwMode="auto">
          <a:xfrm>
            <a:off x="684213" y="1557338"/>
            <a:ext cx="8208962" cy="3071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1pPr>
            <a:lvl2pPr marL="742950" indent="-28575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2pPr>
            <a:lvl3pPr marL="11430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3pPr>
            <a:lvl4pPr marL="16002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4pPr>
            <a:lvl5pPr marL="20574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9pPr>
          </a:lstStyle>
          <a:p>
            <a:pPr algn="ctr" eaLnBrk="1" latinLnBrk="1" hangingPunct="1">
              <a:spcBef>
                <a:spcPct val="20000"/>
              </a:spcBef>
              <a:buClr>
                <a:schemeClr val="bg2"/>
              </a:buClr>
              <a:buSzPct val="75000"/>
            </a:pPr>
            <a:endParaRPr lang="ru-RU" altLang="ru-RU" sz="2800" b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 eaLnBrk="1" latinLnBrk="1" hangingPunct="1">
              <a:spcBef>
                <a:spcPct val="20000"/>
              </a:spcBef>
              <a:buClr>
                <a:schemeClr val="bg2"/>
              </a:buClr>
              <a:buSzPct val="75000"/>
            </a:pPr>
            <a:r>
              <a:rPr lang="ru-RU" altLang="ru-RU" sz="3600" b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Для расчета показателей заболеваемости населения района обслуживания </a:t>
            </a:r>
          </a:p>
          <a:p>
            <a:pPr algn="ctr" eaLnBrk="1" latinLnBrk="1" hangingPunct="1">
              <a:spcBef>
                <a:spcPct val="20000"/>
              </a:spcBef>
              <a:buClr>
                <a:schemeClr val="bg2"/>
              </a:buClr>
              <a:buSzPct val="75000"/>
            </a:pPr>
            <a:r>
              <a:rPr lang="ru-RU" altLang="ru-RU" sz="3600" b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необходимо, чтобы  форма 12 была </a:t>
            </a:r>
          </a:p>
          <a:p>
            <a:pPr algn="ctr" eaLnBrk="1" latinLnBrk="1" hangingPunct="1">
              <a:spcBef>
                <a:spcPct val="20000"/>
              </a:spcBef>
              <a:buClr>
                <a:schemeClr val="bg2"/>
              </a:buClr>
              <a:buSzPct val="75000"/>
            </a:pPr>
            <a:r>
              <a:rPr lang="ru-RU" altLang="ru-RU" sz="3600" b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заполнена по всем строкам.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33"/>
          <p:cNvSpPr>
            <a:spLocks noChangeArrowheads="1"/>
          </p:cNvSpPr>
          <p:nvPr/>
        </p:nvSpPr>
        <p:spPr bwMode="auto">
          <a:xfrm>
            <a:off x="858838" y="260350"/>
            <a:ext cx="2374900" cy="24606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1pPr>
            <a:lvl2pPr marL="742950" indent="-28575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2pPr>
            <a:lvl3pPr marL="11430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3pPr>
            <a:lvl4pPr marL="16002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4pPr>
            <a:lvl5pPr marL="20574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9pPr>
          </a:lstStyle>
          <a:p>
            <a:pPr eaLnBrk="1" latinLnBrk="1" hangingPunct="1"/>
            <a:r>
              <a:rPr lang="ru-RU" altLang="ko-KR">
                <a:solidFill>
                  <a:srgbClr val="C00000"/>
                </a:solidFill>
                <a:latin typeface="Times New Roman" pitchFamily="18" charset="0"/>
                <a:ea typeface="돋움" pitchFamily="50" charset="-128"/>
                <a:cs typeface="Times New Roman" pitchFamily="18" charset="0"/>
              </a:rPr>
              <a:t>ФГБУ ЦНИИОИЗ Минздрава России</a:t>
            </a:r>
          </a:p>
        </p:txBody>
      </p:sp>
      <p:sp>
        <p:nvSpPr>
          <p:cNvPr id="15363" name="Прямоугольник 37"/>
          <p:cNvSpPr>
            <a:spLocks noChangeArrowheads="1"/>
          </p:cNvSpPr>
          <p:nvPr/>
        </p:nvSpPr>
        <p:spPr bwMode="auto">
          <a:xfrm>
            <a:off x="539750" y="836613"/>
            <a:ext cx="8353425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1pPr>
            <a:lvl2pPr marL="742950" indent="-28575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2pPr>
            <a:lvl3pPr marL="11430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3pPr>
            <a:lvl4pPr marL="16002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4pPr>
            <a:lvl5pPr marL="20574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9pPr>
          </a:lstStyle>
          <a:p>
            <a:pPr eaLnBrk="1" latinLnBrk="1" hangingPunct="1"/>
            <a:endParaRPr lang="ru-RU" altLang="ru-RU" sz="240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1" latinLnBrk="1" hangingPunct="1"/>
            <a:endParaRPr lang="ru-RU" altLang="ru-RU" sz="240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1" latinLnBrk="1" hangingPunct="1"/>
            <a:endParaRPr lang="ru-RU" altLang="ru-RU" sz="240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364" name="Заголовок 4"/>
          <p:cNvSpPr>
            <a:spLocks noGrp="1"/>
          </p:cNvSpPr>
          <p:nvPr>
            <p:ph type="title"/>
          </p:nvPr>
        </p:nvSpPr>
        <p:spPr bwMode="auto">
          <a:xfrm>
            <a:off x="457200" y="2349500"/>
            <a:ext cx="8229600" cy="27352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ru-RU" altLang="ru-RU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Изменения в форме 12 </a:t>
            </a:r>
            <a:br>
              <a:rPr lang="ru-RU" altLang="ru-RU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altLang="ru-RU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за 2018 год 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33"/>
          <p:cNvSpPr>
            <a:spLocks noChangeArrowheads="1"/>
          </p:cNvSpPr>
          <p:nvPr/>
        </p:nvSpPr>
        <p:spPr bwMode="auto">
          <a:xfrm>
            <a:off x="858838" y="260350"/>
            <a:ext cx="2374900" cy="24606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1pPr>
            <a:lvl2pPr marL="742950" indent="-28575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2pPr>
            <a:lvl3pPr marL="11430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3pPr>
            <a:lvl4pPr marL="16002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4pPr>
            <a:lvl5pPr marL="20574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9pPr>
          </a:lstStyle>
          <a:p>
            <a:pPr eaLnBrk="1" latinLnBrk="1" hangingPunct="1"/>
            <a:r>
              <a:rPr lang="ru-RU" altLang="ko-KR">
                <a:solidFill>
                  <a:srgbClr val="C00000"/>
                </a:solidFill>
                <a:latin typeface="Times New Roman" pitchFamily="18" charset="0"/>
                <a:ea typeface="돋움" pitchFamily="50" charset="-128"/>
                <a:cs typeface="Times New Roman" pitchFamily="18" charset="0"/>
              </a:rPr>
              <a:t>ФГБУ ЦНИИОИЗ Минздрава России</a:t>
            </a:r>
          </a:p>
        </p:txBody>
      </p:sp>
      <p:sp>
        <p:nvSpPr>
          <p:cNvPr id="16387" name="Прямоугольник 37"/>
          <p:cNvSpPr>
            <a:spLocks noChangeArrowheads="1"/>
          </p:cNvSpPr>
          <p:nvPr/>
        </p:nvSpPr>
        <p:spPr bwMode="auto">
          <a:xfrm>
            <a:off x="539750" y="549275"/>
            <a:ext cx="8353425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1pPr>
            <a:lvl2pPr marL="742950" indent="-28575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2pPr>
            <a:lvl3pPr marL="11430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3pPr>
            <a:lvl4pPr marL="16002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4pPr>
            <a:lvl5pPr marL="20574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9pPr>
          </a:lstStyle>
          <a:p>
            <a:pPr eaLnBrk="1" latinLnBrk="1" hangingPunct="1"/>
            <a:endParaRPr lang="ru-RU" altLang="ru-RU" sz="240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1" latinLnBrk="1" hangingPunct="1"/>
            <a:endParaRPr lang="ru-RU" altLang="ru-RU" sz="240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1" latinLnBrk="1" hangingPunct="1"/>
            <a:endParaRPr lang="ru-RU" altLang="ru-RU" sz="240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/>
        </p:nvGraphicFramePr>
        <p:xfrm>
          <a:off x="323850" y="1204913"/>
          <a:ext cx="8640763" cy="3429000"/>
        </p:xfrm>
        <a:graphic>
          <a:graphicData uri="http://schemas.openxmlformats.org/drawingml/2006/table">
            <a:tbl>
              <a:tblPr/>
              <a:tblGrid>
                <a:gridCol w="2304204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659867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785524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499879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642701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  <a:gridCol w="642701">
                  <a:extLst>
                    <a:ext uri="{9D8B030D-6E8A-4147-A177-3AD203B41FA5}">
                      <a16:colId xmlns:a16="http://schemas.microsoft.com/office/drawing/2014/main" xmlns="" val="20005"/>
                    </a:ext>
                  </a:extLst>
                </a:gridCol>
                <a:gridCol w="571290">
                  <a:extLst>
                    <a:ext uri="{9D8B030D-6E8A-4147-A177-3AD203B41FA5}">
                      <a16:colId xmlns:a16="http://schemas.microsoft.com/office/drawing/2014/main" xmlns="" val="20006"/>
                    </a:ext>
                  </a:extLst>
                </a:gridCol>
                <a:gridCol w="499879">
                  <a:extLst>
                    <a:ext uri="{9D8B030D-6E8A-4147-A177-3AD203B41FA5}">
                      <a16:colId xmlns:a16="http://schemas.microsoft.com/office/drawing/2014/main" xmlns="" val="20007"/>
                    </a:ext>
                  </a:extLst>
                </a:gridCol>
                <a:gridCol w="714113">
                  <a:extLst>
                    <a:ext uri="{9D8B030D-6E8A-4147-A177-3AD203B41FA5}">
                      <a16:colId xmlns:a16="http://schemas.microsoft.com/office/drawing/2014/main" xmlns="" val="20008"/>
                    </a:ext>
                  </a:extLst>
                </a:gridCol>
                <a:gridCol w="571290">
                  <a:extLst>
                    <a:ext uri="{9D8B030D-6E8A-4147-A177-3AD203B41FA5}">
                      <a16:colId xmlns:a16="http://schemas.microsoft.com/office/drawing/2014/main" xmlns="" val="20009"/>
                    </a:ext>
                  </a:extLst>
                </a:gridCol>
                <a:gridCol w="749315">
                  <a:extLst>
                    <a:ext uri="{9D8B030D-6E8A-4147-A177-3AD203B41FA5}">
                      <a16:colId xmlns:a16="http://schemas.microsoft.com/office/drawing/2014/main" xmlns="" val="20010"/>
                    </a:ext>
                  </a:extLst>
                </a:gridCol>
              </a:tblGrid>
              <a:tr h="182932">
                <a:tc rowSpan="3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Наименование классов и отдельных болезней</a:t>
                      </a:r>
                    </a:p>
                  </a:txBody>
                  <a:tcPr marL="44648" marR="44648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3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№ строк</a:t>
                      </a:r>
                    </a:p>
                  </a:txBody>
                  <a:tcPr marL="44648" marR="44648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3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Код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ts val="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по МКБ-10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ts val="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пересмотра</a:t>
                      </a:r>
                    </a:p>
                  </a:txBody>
                  <a:tcPr marL="44648" marR="44648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6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Зарегистрировано заболеваний</a:t>
                      </a:r>
                    </a:p>
                  </a:txBody>
                  <a:tcPr marL="44648" marR="44648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rowSpan="3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9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Снято с </a:t>
                      </a:r>
                      <a:r>
                        <a:rPr kumimoji="0" lang="ru-RU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диспан-серного</a:t>
                      </a:r>
                      <a:r>
                        <a:rPr kumimoji="0" lang="ru-RU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kumimoji="0" lang="ru-RU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наблю-дения</a:t>
                      </a:r>
                      <a:r>
                        <a:rPr kumimoji="0" lang="ru-RU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</a:p>
                  </a:txBody>
                  <a:tcPr marL="44648" marR="44648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3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Состоит под </a:t>
                      </a:r>
                      <a:r>
                        <a:rPr kumimoji="0" lang="ru-RU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диспан-серным</a:t>
                      </a:r>
                      <a:r>
                        <a:rPr kumimoji="0" lang="ru-RU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kumimoji="0" lang="ru-RU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наблюде-нием</a:t>
                      </a:r>
                      <a:r>
                        <a:rPr kumimoji="0" lang="ru-RU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на конец отчетного года</a:t>
                      </a:r>
                    </a:p>
                  </a:txBody>
                  <a:tcPr marL="44648" marR="44648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539454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всего</a:t>
                      </a:r>
                    </a:p>
                  </a:txBody>
                  <a:tcPr marL="44648" marR="44648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из них (из гр. 4):</a:t>
                      </a:r>
                    </a:p>
                  </a:txBody>
                  <a:tcPr marL="44648" marR="44648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из заболеваний с впервые в жизни установленным диагнозом (из гр. 9):</a:t>
                      </a:r>
                    </a:p>
                  </a:txBody>
                  <a:tcPr marL="44648" marR="44648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2157817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взято под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ts val="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диспансерное </a:t>
                      </a:r>
                      <a:r>
                        <a:rPr kumimoji="0" lang="ru-RU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наблю</a:t>
                      </a:r>
                      <a:r>
                        <a:rPr kumimoji="0" lang="ru-RU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дение</a:t>
                      </a:r>
                      <a:endParaRPr kumimoji="0" lang="ru-RU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648" marR="44648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 впервые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в жизни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установ</a:t>
                      </a:r>
                      <a:endParaRPr kumimoji="0" lang="ru-RU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ленным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диагно-зом</a:t>
                      </a:r>
                      <a:endParaRPr kumimoji="0" lang="ru-RU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648" marR="44648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взято под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ts val="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диспансер-ное</a:t>
                      </a:r>
                      <a:r>
                        <a:rPr kumimoji="0" lang="ru-RU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kumimoji="0" lang="ru-RU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наблю</a:t>
                      </a:r>
                      <a:r>
                        <a:rPr kumimoji="0" lang="ru-RU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дение</a:t>
                      </a:r>
                      <a:endParaRPr kumimoji="0" lang="ru-RU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648" marR="44648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выявлено при </a:t>
                      </a:r>
                      <a:r>
                        <a:rPr kumimoji="0" lang="ru-RU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проф-осмотре</a:t>
                      </a:r>
                      <a:endParaRPr kumimoji="0" lang="ru-RU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648" marR="44648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выявлено  при  </a:t>
                      </a:r>
                      <a:r>
                        <a:rPr kumimoji="0" lang="ru-RU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диспан</a:t>
                      </a:r>
                      <a:endParaRPr kumimoji="0" lang="ru-RU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серизации</a:t>
                      </a:r>
                      <a:r>
                        <a:rPr kumimoji="0" lang="ru-RU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определенных групп взрослого населения</a:t>
                      </a:r>
                    </a:p>
                  </a:txBody>
                  <a:tcPr marL="44648" marR="44648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54879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</a:p>
                  </a:txBody>
                  <a:tcPr marL="44648" marR="44648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</a:p>
                  </a:txBody>
                  <a:tcPr marL="44648" marR="44648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</a:p>
                  </a:txBody>
                  <a:tcPr marL="44648" marR="44648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</a:p>
                  </a:txBody>
                  <a:tcPr marL="44648" marR="44648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</a:t>
                      </a:r>
                    </a:p>
                  </a:txBody>
                  <a:tcPr marL="44648" marR="44648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648" marR="44648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</a:t>
                      </a:r>
                    </a:p>
                  </a:txBody>
                  <a:tcPr marL="44648" marR="44648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11</a:t>
                      </a:r>
                    </a:p>
                  </a:txBody>
                  <a:tcPr marL="44648" marR="44648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9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12</a:t>
                      </a:r>
                    </a:p>
                  </a:txBody>
                  <a:tcPr marL="44648" marR="44648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9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14</a:t>
                      </a:r>
                    </a:p>
                  </a:txBody>
                  <a:tcPr marL="44648" marR="44648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15</a:t>
                      </a:r>
                    </a:p>
                  </a:txBody>
                  <a:tcPr marL="44648" marR="44648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</a:tbl>
          </a:graphicData>
        </a:graphic>
      </p:graphicFrame>
      <p:sp>
        <p:nvSpPr>
          <p:cNvPr id="16431" name="Текст 7"/>
          <p:cNvSpPr>
            <a:spLocks noGrp="1"/>
          </p:cNvSpPr>
          <p:nvPr>
            <p:ph type="body" idx="1"/>
          </p:nvPr>
        </p:nvSpPr>
        <p:spPr bwMode="auto">
          <a:xfrm>
            <a:off x="722313" y="549275"/>
            <a:ext cx="7772400" cy="719138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algn="ctr"/>
            <a:r>
              <a:rPr lang="ru-RU" altLang="ru-RU" sz="1800" smtClean="0">
                <a:solidFill>
                  <a:srgbClr val="0000FF"/>
                </a:solidFill>
              </a:rPr>
              <a:t>В таблицы 1000, 2000, 3000, 4000 добавлена строка</a:t>
            </a:r>
          </a:p>
          <a:p>
            <a:endParaRPr lang="ru-RU" altLang="ru-RU" sz="1400" smtClean="0"/>
          </a:p>
        </p:txBody>
      </p:sp>
      <p:graphicFrame>
        <p:nvGraphicFramePr>
          <p:cNvPr id="9" name="Таблица 8"/>
          <p:cNvGraphicFramePr>
            <a:graphicFrameLocks noGrp="1"/>
          </p:cNvGraphicFramePr>
          <p:nvPr/>
        </p:nvGraphicFramePr>
        <p:xfrm>
          <a:off x="323850" y="4652963"/>
          <a:ext cx="8640763" cy="2012950"/>
        </p:xfrm>
        <a:graphic>
          <a:graphicData uri="http://schemas.openxmlformats.org/drawingml/2006/table">
            <a:tbl>
              <a:tblPr/>
              <a:tblGrid>
                <a:gridCol w="2447925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504825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790575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504825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647700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  <a:gridCol w="647700">
                  <a:extLst>
                    <a:ext uri="{9D8B030D-6E8A-4147-A177-3AD203B41FA5}">
                      <a16:colId xmlns:a16="http://schemas.microsoft.com/office/drawing/2014/main" xmlns="" val="20005"/>
                    </a:ext>
                  </a:extLst>
                </a:gridCol>
                <a:gridCol w="576263">
                  <a:extLst>
                    <a:ext uri="{9D8B030D-6E8A-4147-A177-3AD203B41FA5}">
                      <a16:colId xmlns:a16="http://schemas.microsoft.com/office/drawing/2014/main" xmlns="" val="20006"/>
                    </a:ext>
                  </a:extLst>
                </a:gridCol>
                <a:gridCol w="504825">
                  <a:extLst>
                    <a:ext uri="{9D8B030D-6E8A-4147-A177-3AD203B41FA5}">
                      <a16:colId xmlns:a16="http://schemas.microsoft.com/office/drawing/2014/main" xmlns="" val="20007"/>
                    </a:ext>
                  </a:extLst>
                </a:gridCol>
                <a:gridCol w="719137">
                  <a:extLst>
                    <a:ext uri="{9D8B030D-6E8A-4147-A177-3AD203B41FA5}">
                      <a16:colId xmlns:a16="http://schemas.microsoft.com/office/drawing/2014/main" xmlns="" val="20008"/>
                    </a:ext>
                  </a:extLst>
                </a:gridCol>
                <a:gridCol w="576263">
                  <a:extLst>
                    <a:ext uri="{9D8B030D-6E8A-4147-A177-3AD203B41FA5}">
                      <a16:colId xmlns:a16="http://schemas.microsoft.com/office/drawing/2014/main" xmlns="" val="20009"/>
                    </a:ext>
                  </a:extLst>
                </a:gridCol>
                <a:gridCol w="720725">
                  <a:extLst>
                    <a:ext uri="{9D8B030D-6E8A-4147-A177-3AD203B41FA5}">
                      <a16:colId xmlns:a16="http://schemas.microsoft.com/office/drawing/2014/main" xmlns="" val="20010"/>
                    </a:ext>
                  </a:extLst>
                </a:gridCol>
              </a:tblGrid>
              <a:tr h="182563">
                <a:tc>
                  <a:txBody>
                    <a:bodyPr/>
                    <a:lstStyle>
                      <a:lvl1pPr marL="179388" latinLnBrk="1"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1pPr>
                      <a:lvl2pPr marL="742950" indent="-285750" latinLnBrk="1"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2pPr>
                      <a:lvl3pPr marL="1143000" indent="-228600" latinLnBrk="1"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3pPr>
                      <a:lvl4pPr marL="1600200" indent="-228600" latinLnBrk="1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4pPr>
                      <a:lvl5pPr marL="2057400" indent="-228600" latinLnBrk="1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5pPr>
                      <a:lvl6pPr marL="2514600" indent="-228600" eaLnBrk="0" fontAlgn="base" latinLnBrk="1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6pPr>
                      <a:lvl7pPr marL="2971800" indent="-228600" eaLnBrk="0" fontAlgn="base" latinLnBrk="1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7pPr>
                      <a:lvl8pPr marL="3429000" indent="-228600" eaLnBrk="0" fontAlgn="base" latinLnBrk="1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8pPr>
                      <a:lvl9pPr marL="3886200" indent="-228600" eaLnBrk="0" fontAlgn="base" latinLnBrk="1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9pPr>
                    </a:lstStyle>
                    <a:p>
                      <a:pPr marL="179388" marR="0" lvl="0" indent="0" algn="l" defTabSz="914400" rtl="0" eaLnBrk="1" fontAlgn="base" latinLnBrk="0" hangingPunct="1">
                        <a:lnSpc>
                          <a:spcPts val="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-윤고딕140" pitchFamily="18" charset="-127"/>
                          <a:cs typeface="Times New Roman" panose="02020603050405020304" pitchFamily="18" charset="0"/>
                        </a:rPr>
                        <a:t>сахарный диабет</a:t>
                      </a:r>
                    </a:p>
                  </a:txBody>
                  <a:tcPr marL="44650" marR="4465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latinLnBrk="1"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1pPr>
                      <a:lvl2pPr marL="742950" indent="-285750" latinLnBrk="1"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2pPr>
                      <a:lvl3pPr marL="1143000" indent="-228600" latinLnBrk="1"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3pPr>
                      <a:lvl4pPr marL="1600200" indent="-228600" latinLnBrk="1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4pPr>
                      <a:lvl5pPr marL="2057400" indent="-228600" latinLnBrk="1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5pPr>
                      <a:lvl6pPr marL="2514600" indent="-228600" eaLnBrk="0" fontAlgn="base" latinLnBrk="1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6pPr>
                      <a:lvl7pPr marL="2971800" indent="-228600" eaLnBrk="0" fontAlgn="base" latinLnBrk="1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7pPr>
                      <a:lvl8pPr marL="3429000" indent="-228600" eaLnBrk="0" fontAlgn="base" latinLnBrk="1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8pPr>
                      <a:lvl9pPr marL="3886200" indent="-228600" eaLnBrk="0" fontAlgn="base" latinLnBrk="1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ts val="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-윤고딕140" pitchFamily="18" charset="-127"/>
                          <a:cs typeface="Times New Roman" panose="02020603050405020304" pitchFamily="18" charset="0"/>
                        </a:rPr>
                        <a:t>5.2</a:t>
                      </a:r>
                    </a:p>
                  </a:txBody>
                  <a:tcPr marL="44650" marR="4465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latinLnBrk="1"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1pPr>
                      <a:lvl2pPr marL="742950" indent="-285750" latinLnBrk="1"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2pPr>
                      <a:lvl3pPr marL="1143000" indent="-228600" latinLnBrk="1"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3pPr>
                      <a:lvl4pPr marL="1600200" indent="-228600" latinLnBrk="1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4pPr>
                      <a:lvl5pPr marL="2057400" indent="-228600" latinLnBrk="1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5pPr>
                      <a:lvl6pPr marL="2514600" indent="-228600" eaLnBrk="0" fontAlgn="base" latinLnBrk="1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6pPr>
                      <a:lvl7pPr marL="2971800" indent="-228600" eaLnBrk="0" fontAlgn="base" latinLnBrk="1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7pPr>
                      <a:lvl8pPr marL="3429000" indent="-228600" eaLnBrk="0" fontAlgn="base" latinLnBrk="1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8pPr>
                      <a:lvl9pPr marL="3886200" indent="-228600" eaLnBrk="0" fontAlgn="base" latinLnBrk="1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ts val="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-윤고딕140" pitchFamily="18" charset="-127"/>
                          <a:cs typeface="Times New Roman" panose="02020603050405020304" pitchFamily="18" charset="0"/>
                        </a:rPr>
                        <a:t>Е10-Е14</a:t>
                      </a:r>
                    </a:p>
                  </a:txBody>
                  <a:tcPr marL="44650" marR="4465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latinLnBrk="1"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1pPr>
                      <a:lvl2pPr marL="742950" indent="-285750" latinLnBrk="1"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2pPr>
                      <a:lvl3pPr marL="1143000" indent="-228600" latinLnBrk="1"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3pPr>
                      <a:lvl4pPr marL="1600200" indent="-228600" latinLnBrk="1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4pPr>
                      <a:lvl5pPr marL="2057400" indent="-228600" latinLnBrk="1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5pPr>
                      <a:lvl6pPr marL="2514600" indent="-228600" eaLnBrk="0" fontAlgn="base" latinLnBrk="1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6pPr>
                      <a:lvl7pPr marL="2971800" indent="-228600" eaLnBrk="0" fontAlgn="base" latinLnBrk="1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7pPr>
                      <a:lvl8pPr marL="3429000" indent="-228600" eaLnBrk="0" fontAlgn="base" latinLnBrk="1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8pPr>
                      <a:lvl9pPr marL="3886200" indent="-228600" eaLnBrk="0" fontAlgn="base" latinLnBrk="1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-윤고딕140" pitchFamily="18" charset="-127"/>
                        <a:cs typeface="Times New Roman" panose="02020603050405020304" pitchFamily="18" charset="0"/>
                      </a:endParaRPr>
                    </a:p>
                  </a:txBody>
                  <a:tcPr marL="44650" marR="4465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latinLnBrk="1"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1pPr>
                      <a:lvl2pPr marL="742950" indent="-285750" latinLnBrk="1"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2pPr>
                      <a:lvl3pPr marL="1143000" indent="-228600" latinLnBrk="1"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3pPr>
                      <a:lvl4pPr marL="1600200" indent="-228600" latinLnBrk="1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4pPr>
                      <a:lvl5pPr marL="2057400" indent="-228600" latinLnBrk="1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5pPr>
                      <a:lvl6pPr marL="2514600" indent="-228600" eaLnBrk="0" fontAlgn="base" latinLnBrk="1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6pPr>
                      <a:lvl7pPr marL="2971800" indent="-228600" eaLnBrk="0" fontAlgn="base" latinLnBrk="1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7pPr>
                      <a:lvl8pPr marL="3429000" indent="-228600" eaLnBrk="0" fontAlgn="base" latinLnBrk="1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8pPr>
                      <a:lvl9pPr marL="3886200" indent="-228600" eaLnBrk="0" fontAlgn="base" latinLnBrk="1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-윤고딕140" pitchFamily="18" charset="-127"/>
                        <a:cs typeface="Times New Roman" panose="02020603050405020304" pitchFamily="18" charset="0"/>
                      </a:endParaRPr>
                    </a:p>
                  </a:txBody>
                  <a:tcPr marL="44650" marR="4465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latinLnBrk="1"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1pPr>
                      <a:lvl2pPr marL="742950" indent="-285750" latinLnBrk="1"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2pPr>
                      <a:lvl3pPr marL="1143000" indent="-228600" latinLnBrk="1"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3pPr>
                      <a:lvl4pPr marL="1600200" indent="-228600" latinLnBrk="1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4pPr>
                      <a:lvl5pPr marL="2057400" indent="-228600" latinLnBrk="1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5pPr>
                      <a:lvl6pPr marL="2514600" indent="-228600" eaLnBrk="0" fontAlgn="base" latinLnBrk="1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6pPr>
                      <a:lvl7pPr marL="2971800" indent="-228600" eaLnBrk="0" fontAlgn="base" latinLnBrk="1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7pPr>
                      <a:lvl8pPr marL="3429000" indent="-228600" eaLnBrk="0" fontAlgn="base" latinLnBrk="1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8pPr>
                      <a:lvl9pPr marL="3886200" indent="-228600" eaLnBrk="0" fontAlgn="base" latinLnBrk="1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-윤고딕140" pitchFamily="18" charset="-127"/>
                        <a:cs typeface="Times New Roman" panose="02020603050405020304" pitchFamily="18" charset="0"/>
                      </a:endParaRPr>
                    </a:p>
                  </a:txBody>
                  <a:tcPr marL="44650" marR="446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latinLnBrk="1"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1pPr>
                      <a:lvl2pPr marL="742950" indent="-285750" latinLnBrk="1"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2pPr>
                      <a:lvl3pPr marL="1143000" indent="-228600" latinLnBrk="1"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3pPr>
                      <a:lvl4pPr marL="1600200" indent="-228600" latinLnBrk="1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4pPr>
                      <a:lvl5pPr marL="2057400" indent="-228600" latinLnBrk="1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5pPr>
                      <a:lvl6pPr marL="2514600" indent="-228600" eaLnBrk="0" fontAlgn="base" latinLnBrk="1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6pPr>
                      <a:lvl7pPr marL="2971800" indent="-228600" eaLnBrk="0" fontAlgn="base" latinLnBrk="1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7pPr>
                      <a:lvl8pPr marL="3429000" indent="-228600" eaLnBrk="0" fontAlgn="base" latinLnBrk="1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8pPr>
                      <a:lvl9pPr marL="3886200" indent="-228600" eaLnBrk="0" fontAlgn="base" latinLnBrk="1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-윤고딕140" pitchFamily="18" charset="-127"/>
                        <a:cs typeface="Times New Roman" panose="02020603050405020304" pitchFamily="18" charset="0"/>
                      </a:endParaRPr>
                    </a:p>
                  </a:txBody>
                  <a:tcPr marL="44650" marR="4465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latinLnBrk="1"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1pPr>
                      <a:lvl2pPr marL="742950" indent="-285750" latinLnBrk="1"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2pPr>
                      <a:lvl3pPr marL="1143000" indent="-228600" latinLnBrk="1"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3pPr>
                      <a:lvl4pPr marL="1600200" indent="-228600" latinLnBrk="1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4pPr>
                      <a:lvl5pPr marL="2057400" indent="-228600" latinLnBrk="1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5pPr>
                      <a:lvl6pPr marL="2514600" indent="-228600" eaLnBrk="0" fontAlgn="base" latinLnBrk="1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6pPr>
                      <a:lvl7pPr marL="2971800" indent="-228600" eaLnBrk="0" fontAlgn="base" latinLnBrk="1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7pPr>
                      <a:lvl8pPr marL="3429000" indent="-228600" eaLnBrk="0" fontAlgn="base" latinLnBrk="1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8pPr>
                      <a:lvl9pPr marL="3886200" indent="-228600" eaLnBrk="0" fontAlgn="base" latinLnBrk="1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-윤고딕140" pitchFamily="18" charset="-127"/>
                        <a:cs typeface="Times New Roman" panose="02020603050405020304" pitchFamily="18" charset="0"/>
                      </a:endParaRPr>
                    </a:p>
                  </a:txBody>
                  <a:tcPr marL="44650" marR="446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latinLnBrk="1"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1pPr>
                      <a:lvl2pPr marL="742950" indent="-285750" latinLnBrk="1"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2pPr>
                      <a:lvl3pPr marL="1143000" indent="-228600" latinLnBrk="1"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3pPr>
                      <a:lvl4pPr marL="1600200" indent="-228600" latinLnBrk="1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4pPr>
                      <a:lvl5pPr marL="2057400" indent="-228600" latinLnBrk="1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5pPr>
                      <a:lvl6pPr marL="2514600" indent="-228600" eaLnBrk="0" fontAlgn="base" latinLnBrk="1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6pPr>
                      <a:lvl7pPr marL="2971800" indent="-228600" eaLnBrk="0" fontAlgn="base" latinLnBrk="1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7pPr>
                      <a:lvl8pPr marL="3429000" indent="-228600" eaLnBrk="0" fontAlgn="base" latinLnBrk="1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8pPr>
                      <a:lvl9pPr marL="3886200" indent="-228600" eaLnBrk="0" fontAlgn="base" latinLnBrk="1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ts val="9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-윤고딕140" pitchFamily="18" charset="-127"/>
                        <a:cs typeface="Times New Roman" panose="02020603050405020304" pitchFamily="18" charset="0"/>
                      </a:endParaRPr>
                    </a:p>
                  </a:txBody>
                  <a:tcPr marL="44650" marR="4465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latinLnBrk="1"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1pPr>
                      <a:lvl2pPr marL="742950" indent="-285750" latinLnBrk="1"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2pPr>
                      <a:lvl3pPr marL="1143000" indent="-228600" latinLnBrk="1"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3pPr>
                      <a:lvl4pPr marL="1600200" indent="-228600" latinLnBrk="1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4pPr>
                      <a:lvl5pPr marL="2057400" indent="-228600" latinLnBrk="1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5pPr>
                      <a:lvl6pPr marL="2514600" indent="-228600" eaLnBrk="0" fontAlgn="base" latinLnBrk="1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6pPr>
                      <a:lvl7pPr marL="2971800" indent="-228600" eaLnBrk="0" fontAlgn="base" latinLnBrk="1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7pPr>
                      <a:lvl8pPr marL="3429000" indent="-228600" eaLnBrk="0" fontAlgn="base" latinLnBrk="1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8pPr>
                      <a:lvl9pPr marL="3886200" indent="-228600" eaLnBrk="0" fontAlgn="base" latinLnBrk="1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ts val="9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-윤고딕140" pitchFamily="18" charset="-127"/>
                        <a:cs typeface="Times New Roman" panose="02020603050405020304" pitchFamily="18" charset="0"/>
                      </a:endParaRPr>
                    </a:p>
                  </a:txBody>
                  <a:tcPr marL="44650" marR="4465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latinLnBrk="1"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1pPr>
                      <a:lvl2pPr marL="742950" indent="-285750" latinLnBrk="1"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2pPr>
                      <a:lvl3pPr marL="1143000" indent="-228600" latinLnBrk="1"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3pPr>
                      <a:lvl4pPr marL="1600200" indent="-228600" latinLnBrk="1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4pPr>
                      <a:lvl5pPr marL="2057400" indent="-228600" latinLnBrk="1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5pPr>
                      <a:lvl6pPr marL="2514600" indent="-228600" eaLnBrk="0" fontAlgn="base" latinLnBrk="1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6pPr>
                      <a:lvl7pPr marL="2971800" indent="-228600" eaLnBrk="0" fontAlgn="base" latinLnBrk="1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7pPr>
                      <a:lvl8pPr marL="3429000" indent="-228600" eaLnBrk="0" fontAlgn="base" latinLnBrk="1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8pPr>
                      <a:lvl9pPr marL="3886200" indent="-228600" eaLnBrk="0" fontAlgn="base" latinLnBrk="1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-윤고딕140" pitchFamily="18" charset="-127"/>
                        <a:cs typeface="Times New Roman" panose="02020603050405020304" pitchFamily="18" charset="0"/>
                      </a:endParaRPr>
                    </a:p>
                  </a:txBody>
                  <a:tcPr marL="44650" marR="4465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549274">
                <a:tc>
                  <a:txBody>
                    <a:bodyPr/>
                    <a:lstStyle>
                      <a:lvl1pPr marL="179388" latinLnBrk="1"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1pPr>
                      <a:lvl2pPr marL="742950" indent="-285750" latinLnBrk="1"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2pPr>
                      <a:lvl3pPr marL="1143000" indent="-228600" latinLnBrk="1"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3pPr>
                      <a:lvl4pPr marL="1600200" indent="-228600" latinLnBrk="1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4pPr>
                      <a:lvl5pPr marL="2057400" indent="-228600" latinLnBrk="1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5pPr>
                      <a:lvl6pPr marL="2514600" indent="-228600" eaLnBrk="0" fontAlgn="base" latinLnBrk="1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6pPr>
                      <a:lvl7pPr marL="2971800" indent="-228600" eaLnBrk="0" fontAlgn="base" latinLnBrk="1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7pPr>
                      <a:lvl8pPr marL="3429000" indent="-228600" eaLnBrk="0" fontAlgn="base" latinLnBrk="1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8pPr>
                      <a:lvl9pPr marL="3886200" indent="-228600" eaLnBrk="0" fontAlgn="base" latinLnBrk="1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9pPr>
                    </a:lstStyle>
                    <a:p>
                      <a:pPr marL="179388" marR="0" lvl="0" indent="0" algn="l" defTabSz="914400" rtl="0" eaLnBrk="1" fontAlgn="base" latinLnBrk="0" hangingPunct="1">
                        <a:lnSpc>
                          <a:spcPts val="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-윤고딕140" pitchFamily="18" charset="-127"/>
                          <a:cs typeface="Times New Roman" panose="02020603050405020304" pitchFamily="18" charset="0"/>
                        </a:rPr>
                        <a:t>    из него: </a:t>
                      </a:r>
                    </a:p>
                    <a:p>
                      <a:pPr marL="179388" marR="0" lvl="0" indent="0" algn="l" defTabSz="914400" rtl="0" eaLnBrk="1" fontAlgn="base" latinLnBrk="0" hangingPunct="1">
                        <a:lnSpc>
                          <a:spcPts val="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-윤고딕140" pitchFamily="18" charset="-127"/>
                          <a:cs typeface="Times New Roman" panose="02020603050405020304" pitchFamily="18" charset="0"/>
                        </a:rPr>
                        <a:t>    с поражением глаз</a:t>
                      </a:r>
                    </a:p>
                  </a:txBody>
                  <a:tcPr marL="44650" marR="4465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latinLnBrk="1"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1pPr>
                      <a:lvl2pPr marL="742950" indent="-285750" latinLnBrk="1"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2pPr>
                      <a:lvl3pPr marL="1143000" indent="-228600" latinLnBrk="1"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3pPr>
                      <a:lvl4pPr marL="1600200" indent="-228600" latinLnBrk="1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4pPr>
                      <a:lvl5pPr marL="2057400" indent="-228600" latinLnBrk="1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5pPr>
                      <a:lvl6pPr marL="2514600" indent="-228600" eaLnBrk="0" fontAlgn="base" latinLnBrk="1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6pPr>
                      <a:lvl7pPr marL="2971800" indent="-228600" eaLnBrk="0" fontAlgn="base" latinLnBrk="1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7pPr>
                      <a:lvl8pPr marL="3429000" indent="-228600" eaLnBrk="0" fontAlgn="base" latinLnBrk="1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8pPr>
                      <a:lvl9pPr marL="3886200" indent="-228600" eaLnBrk="0" fontAlgn="base" latinLnBrk="1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ts val="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-윤고딕140" pitchFamily="18" charset="-127"/>
                          <a:cs typeface="Times New Roman" panose="02020603050405020304" pitchFamily="18" charset="0"/>
                        </a:rPr>
                        <a:t>5.2.1</a:t>
                      </a:r>
                    </a:p>
                  </a:txBody>
                  <a:tcPr marL="44650" marR="4465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latinLnBrk="1"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1pPr>
                      <a:lvl2pPr marL="742950" indent="-285750" latinLnBrk="1"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2pPr>
                      <a:lvl3pPr marL="1143000" indent="-228600" latinLnBrk="1"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3pPr>
                      <a:lvl4pPr marL="1600200" indent="-228600" latinLnBrk="1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4pPr>
                      <a:lvl5pPr marL="2057400" indent="-228600" latinLnBrk="1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5pPr>
                      <a:lvl6pPr marL="2514600" indent="-228600" eaLnBrk="0" fontAlgn="base" latinLnBrk="1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6pPr>
                      <a:lvl7pPr marL="2971800" indent="-228600" eaLnBrk="0" fontAlgn="base" latinLnBrk="1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7pPr>
                      <a:lvl8pPr marL="3429000" indent="-228600" eaLnBrk="0" fontAlgn="base" latinLnBrk="1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8pPr>
                      <a:lvl9pPr marL="3886200" indent="-228600" eaLnBrk="0" fontAlgn="base" latinLnBrk="1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ts val="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-윤고딕140" pitchFamily="18" charset="-127"/>
                          <a:cs typeface="Times New Roman" panose="02020603050405020304" pitchFamily="18" charset="0"/>
                        </a:rPr>
                        <a:t>Е10.3, Е11.3,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ts val="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-윤고딕140" pitchFamily="18" charset="-127"/>
                          <a:cs typeface="Times New Roman" panose="02020603050405020304" pitchFamily="18" charset="0"/>
                        </a:rPr>
                        <a:t>Е12.3, Е13.3,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ts val="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-윤고딕140" pitchFamily="18" charset="-127"/>
                          <a:cs typeface="Times New Roman" panose="02020603050405020304" pitchFamily="18" charset="0"/>
                        </a:rPr>
                        <a:t>Е14.3</a:t>
                      </a:r>
                    </a:p>
                  </a:txBody>
                  <a:tcPr marL="44650" marR="4465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latinLnBrk="1"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1pPr>
                      <a:lvl2pPr marL="742950" indent="-285750" latinLnBrk="1"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2pPr>
                      <a:lvl3pPr marL="1143000" indent="-228600" latinLnBrk="1"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3pPr>
                      <a:lvl4pPr marL="1600200" indent="-228600" latinLnBrk="1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4pPr>
                      <a:lvl5pPr marL="2057400" indent="-228600" latinLnBrk="1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5pPr>
                      <a:lvl6pPr marL="2514600" indent="-228600" eaLnBrk="0" fontAlgn="base" latinLnBrk="1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6pPr>
                      <a:lvl7pPr marL="2971800" indent="-228600" eaLnBrk="0" fontAlgn="base" latinLnBrk="1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7pPr>
                      <a:lvl8pPr marL="3429000" indent="-228600" eaLnBrk="0" fontAlgn="base" latinLnBrk="1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8pPr>
                      <a:lvl9pPr marL="3886200" indent="-228600" eaLnBrk="0" fontAlgn="base" latinLnBrk="1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-윤고딕140" pitchFamily="18" charset="-127"/>
                        <a:cs typeface="Times New Roman" panose="02020603050405020304" pitchFamily="18" charset="0"/>
                      </a:endParaRPr>
                    </a:p>
                  </a:txBody>
                  <a:tcPr marL="44650" marR="4465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latinLnBrk="1"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1pPr>
                      <a:lvl2pPr marL="742950" indent="-285750" latinLnBrk="1"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2pPr>
                      <a:lvl3pPr marL="1143000" indent="-228600" latinLnBrk="1"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3pPr>
                      <a:lvl4pPr marL="1600200" indent="-228600" latinLnBrk="1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4pPr>
                      <a:lvl5pPr marL="2057400" indent="-228600" latinLnBrk="1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5pPr>
                      <a:lvl6pPr marL="2514600" indent="-228600" eaLnBrk="0" fontAlgn="base" latinLnBrk="1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6pPr>
                      <a:lvl7pPr marL="2971800" indent="-228600" eaLnBrk="0" fontAlgn="base" latinLnBrk="1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7pPr>
                      <a:lvl8pPr marL="3429000" indent="-228600" eaLnBrk="0" fontAlgn="base" latinLnBrk="1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8pPr>
                      <a:lvl9pPr marL="3886200" indent="-228600" eaLnBrk="0" fontAlgn="base" latinLnBrk="1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-윤고딕140" pitchFamily="18" charset="-127"/>
                        <a:cs typeface="Times New Roman" panose="02020603050405020304" pitchFamily="18" charset="0"/>
                      </a:endParaRPr>
                    </a:p>
                  </a:txBody>
                  <a:tcPr marL="44650" marR="4465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latinLnBrk="1"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1pPr>
                      <a:lvl2pPr marL="742950" indent="-285750" latinLnBrk="1"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2pPr>
                      <a:lvl3pPr marL="1143000" indent="-228600" latinLnBrk="1"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3pPr>
                      <a:lvl4pPr marL="1600200" indent="-228600" latinLnBrk="1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4pPr>
                      <a:lvl5pPr marL="2057400" indent="-228600" latinLnBrk="1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5pPr>
                      <a:lvl6pPr marL="2514600" indent="-228600" eaLnBrk="0" fontAlgn="base" latinLnBrk="1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6pPr>
                      <a:lvl7pPr marL="2971800" indent="-228600" eaLnBrk="0" fontAlgn="base" latinLnBrk="1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7pPr>
                      <a:lvl8pPr marL="3429000" indent="-228600" eaLnBrk="0" fontAlgn="base" latinLnBrk="1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8pPr>
                      <a:lvl9pPr marL="3886200" indent="-228600" eaLnBrk="0" fontAlgn="base" latinLnBrk="1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-윤고딕140" pitchFamily="18" charset="-127"/>
                        <a:cs typeface="Times New Roman" panose="02020603050405020304" pitchFamily="18" charset="0"/>
                      </a:endParaRPr>
                    </a:p>
                  </a:txBody>
                  <a:tcPr marL="44650" marR="446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latinLnBrk="1"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1pPr>
                      <a:lvl2pPr marL="742950" indent="-285750" latinLnBrk="1"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2pPr>
                      <a:lvl3pPr marL="1143000" indent="-228600" latinLnBrk="1"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3pPr>
                      <a:lvl4pPr marL="1600200" indent="-228600" latinLnBrk="1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4pPr>
                      <a:lvl5pPr marL="2057400" indent="-228600" latinLnBrk="1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5pPr>
                      <a:lvl6pPr marL="2514600" indent="-228600" eaLnBrk="0" fontAlgn="base" latinLnBrk="1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6pPr>
                      <a:lvl7pPr marL="2971800" indent="-228600" eaLnBrk="0" fontAlgn="base" latinLnBrk="1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7pPr>
                      <a:lvl8pPr marL="3429000" indent="-228600" eaLnBrk="0" fontAlgn="base" latinLnBrk="1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8pPr>
                      <a:lvl9pPr marL="3886200" indent="-228600" eaLnBrk="0" fontAlgn="base" latinLnBrk="1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-윤고딕140" pitchFamily="18" charset="-127"/>
                        <a:cs typeface="Times New Roman" panose="02020603050405020304" pitchFamily="18" charset="0"/>
                      </a:endParaRPr>
                    </a:p>
                  </a:txBody>
                  <a:tcPr marL="44650" marR="4465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latinLnBrk="1"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1pPr>
                      <a:lvl2pPr marL="742950" indent="-285750" latinLnBrk="1"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2pPr>
                      <a:lvl3pPr marL="1143000" indent="-228600" latinLnBrk="1"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3pPr>
                      <a:lvl4pPr marL="1600200" indent="-228600" latinLnBrk="1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4pPr>
                      <a:lvl5pPr marL="2057400" indent="-228600" latinLnBrk="1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5pPr>
                      <a:lvl6pPr marL="2514600" indent="-228600" eaLnBrk="0" fontAlgn="base" latinLnBrk="1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6pPr>
                      <a:lvl7pPr marL="2971800" indent="-228600" eaLnBrk="0" fontAlgn="base" latinLnBrk="1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7pPr>
                      <a:lvl8pPr marL="3429000" indent="-228600" eaLnBrk="0" fontAlgn="base" latinLnBrk="1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8pPr>
                      <a:lvl9pPr marL="3886200" indent="-228600" eaLnBrk="0" fontAlgn="base" latinLnBrk="1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-윤고딕140" pitchFamily="18" charset="-127"/>
                        <a:cs typeface="Times New Roman" panose="02020603050405020304" pitchFamily="18" charset="0"/>
                      </a:endParaRPr>
                    </a:p>
                  </a:txBody>
                  <a:tcPr marL="44650" marR="446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latinLnBrk="1"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1pPr>
                      <a:lvl2pPr marL="742950" indent="-285750" latinLnBrk="1"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2pPr>
                      <a:lvl3pPr marL="1143000" indent="-228600" latinLnBrk="1"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3pPr>
                      <a:lvl4pPr marL="1600200" indent="-228600" latinLnBrk="1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4pPr>
                      <a:lvl5pPr marL="2057400" indent="-228600" latinLnBrk="1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5pPr>
                      <a:lvl6pPr marL="2514600" indent="-228600" eaLnBrk="0" fontAlgn="base" latinLnBrk="1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6pPr>
                      <a:lvl7pPr marL="2971800" indent="-228600" eaLnBrk="0" fontAlgn="base" latinLnBrk="1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7pPr>
                      <a:lvl8pPr marL="3429000" indent="-228600" eaLnBrk="0" fontAlgn="base" latinLnBrk="1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8pPr>
                      <a:lvl9pPr marL="3886200" indent="-228600" eaLnBrk="0" fontAlgn="base" latinLnBrk="1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ts val="9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-윤고딕140" pitchFamily="18" charset="-127"/>
                        <a:cs typeface="Times New Roman" panose="02020603050405020304" pitchFamily="18" charset="0"/>
                      </a:endParaRPr>
                    </a:p>
                  </a:txBody>
                  <a:tcPr marL="44650" marR="4465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latinLnBrk="1"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1pPr>
                      <a:lvl2pPr marL="742950" indent="-285750" latinLnBrk="1"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2pPr>
                      <a:lvl3pPr marL="1143000" indent="-228600" latinLnBrk="1"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3pPr>
                      <a:lvl4pPr marL="1600200" indent="-228600" latinLnBrk="1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4pPr>
                      <a:lvl5pPr marL="2057400" indent="-228600" latinLnBrk="1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5pPr>
                      <a:lvl6pPr marL="2514600" indent="-228600" eaLnBrk="0" fontAlgn="base" latinLnBrk="1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6pPr>
                      <a:lvl7pPr marL="2971800" indent="-228600" eaLnBrk="0" fontAlgn="base" latinLnBrk="1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7pPr>
                      <a:lvl8pPr marL="3429000" indent="-228600" eaLnBrk="0" fontAlgn="base" latinLnBrk="1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8pPr>
                      <a:lvl9pPr marL="3886200" indent="-228600" eaLnBrk="0" fontAlgn="base" latinLnBrk="1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ts val="9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-윤고딕140" pitchFamily="18" charset="-127"/>
                        <a:cs typeface="Times New Roman" panose="02020603050405020304" pitchFamily="18" charset="0"/>
                      </a:endParaRPr>
                    </a:p>
                  </a:txBody>
                  <a:tcPr marL="44650" marR="4465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latinLnBrk="1"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1pPr>
                      <a:lvl2pPr marL="742950" indent="-285750" latinLnBrk="1"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2pPr>
                      <a:lvl3pPr marL="1143000" indent="-228600" latinLnBrk="1"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3pPr>
                      <a:lvl4pPr marL="1600200" indent="-228600" latinLnBrk="1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4pPr>
                      <a:lvl5pPr marL="2057400" indent="-228600" latinLnBrk="1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5pPr>
                      <a:lvl6pPr marL="2514600" indent="-228600" eaLnBrk="0" fontAlgn="base" latinLnBrk="1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6pPr>
                      <a:lvl7pPr marL="2971800" indent="-228600" eaLnBrk="0" fontAlgn="base" latinLnBrk="1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7pPr>
                      <a:lvl8pPr marL="3429000" indent="-228600" eaLnBrk="0" fontAlgn="base" latinLnBrk="1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8pPr>
                      <a:lvl9pPr marL="3886200" indent="-228600" eaLnBrk="0" fontAlgn="base" latinLnBrk="1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-윤고딕140" pitchFamily="18" charset="-127"/>
                        <a:cs typeface="Times New Roman" panose="02020603050405020304" pitchFamily="18" charset="0"/>
                      </a:endParaRPr>
                    </a:p>
                  </a:txBody>
                  <a:tcPr marL="44650" marR="4465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549274">
                <a:tc>
                  <a:txBody>
                    <a:bodyPr/>
                    <a:lstStyle>
                      <a:lvl1pPr marL="179388" latinLnBrk="1"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1pPr>
                      <a:lvl2pPr marL="742950" indent="-285750" latinLnBrk="1"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2pPr>
                      <a:lvl3pPr marL="1143000" indent="-228600" latinLnBrk="1"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3pPr>
                      <a:lvl4pPr marL="1600200" indent="-228600" latinLnBrk="1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4pPr>
                      <a:lvl5pPr marL="2057400" indent="-228600" latinLnBrk="1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5pPr>
                      <a:lvl6pPr marL="2514600" indent="-228600" eaLnBrk="0" fontAlgn="base" latinLnBrk="1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6pPr>
                      <a:lvl7pPr marL="2971800" indent="-228600" eaLnBrk="0" fontAlgn="base" latinLnBrk="1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7pPr>
                      <a:lvl8pPr marL="3429000" indent="-228600" eaLnBrk="0" fontAlgn="base" latinLnBrk="1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8pPr>
                      <a:lvl9pPr marL="3886200" indent="-228600" eaLnBrk="0" fontAlgn="base" latinLnBrk="1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9pPr>
                    </a:lstStyle>
                    <a:p>
                      <a:pPr marL="179388" marR="0" lvl="0" indent="0" algn="l" defTabSz="914400" rtl="0" eaLnBrk="1" fontAlgn="base" latinLnBrk="0" hangingPunct="1">
                        <a:lnSpc>
                          <a:spcPts val="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-윤고딕140" pitchFamily="18" charset="-127"/>
                          <a:cs typeface="Times New Roman" panose="02020603050405020304" pitchFamily="18" charset="0"/>
                        </a:rPr>
                        <a:t>   с поражением почек</a:t>
                      </a:r>
                    </a:p>
                  </a:txBody>
                  <a:tcPr marL="44650" marR="4465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C9CDF"/>
                    </a:solidFill>
                  </a:tcPr>
                </a:tc>
                <a:tc>
                  <a:txBody>
                    <a:bodyPr/>
                    <a:lstStyle>
                      <a:lvl1pPr latinLnBrk="1"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1pPr>
                      <a:lvl2pPr marL="742950" indent="-285750" latinLnBrk="1"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2pPr>
                      <a:lvl3pPr marL="1143000" indent="-228600" latinLnBrk="1"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3pPr>
                      <a:lvl4pPr marL="1600200" indent="-228600" latinLnBrk="1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4pPr>
                      <a:lvl5pPr marL="2057400" indent="-228600" latinLnBrk="1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5pPr>
                      <a:lvl6pPr marL="2514600" indent="-228600" eaLnBrk="0" fontAlgn="base" latinLnBrk="1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6pPr>
                      <a:lvl7pPr marL="2971800" indent="-228600" eaLnBrk="0" fontAlgn="base" latinLnBrk="1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7pPr>
                      <a:lvl8pPr marL="3429000" indent="-228600" eaLnBrk="0" fontAlgn="base" latinLnBrk="1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8pPr>
                      <a:lvl9pPr marL="3886200" indent="-228600" eaLnBrk="0" fontAlgn="base" latinLnBrk="1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ts val="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-윤고딕140" pitchFamily="18" charset="-127"/>
                          <a:cs typeface="Times New Roman" panose="02020603050405020304" pitchFamily="18" charset="0"/>
                        </a:rPr>
                        <a:t>5.2.2</a:t>
                      </a:r>
                    </a:p>
                  </a:txBody>
                  <a:tcPr marL="44650" marR="4465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C9CDF"/>
                    </a:solidFill>
                  </a:tcPr>
                </a:tc>
                <a:tc>
                  <a:txBody>
                    <a:bodyPr/>
                    <a:lstStyle>
                      <a:lvl1pPr latinLnBrk="1"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1pPr>
                      <a:lvl2pPr marL="742950" indent="-285750" latinLnBrk="1"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2pPr>
                      <a:lvl3pPr marL="1143000" indent="-228600" latinLnBrk="1"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3pPr>
                      <a:lvl4pPr marL="1600200" indent="-228600" latinLnBrk="1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4pPr>
                      <a:lvl5pPr marL="2057400" indent="-228600" latinLnBrk="1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5pPr>
                      <a:lvl6pPr marL="2514600" indent="-228600" eaLnBrk="0" fontAlgn="base" latinLnBrk="1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6pPr>
                      <a:lvl7pPr marL="2971800" indent="-228600" eaLnBrk="0" fontAlgn="base" latinLnBrk="1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7pPr>
                      <a:lvl8pPr marL="3429000" indent="-228600" eaLnBrk="0" fontAlgn="base" latinLnBrk="1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8pPr>
                      <a:lvl9pPr marL="3886200" indent="-228600" eaLnBrk="0" fontAlgn="base" latinLnBrk="1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ts val="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-윤고딕140" pitchFamily="18" charset="-127"/>
                          <a:cs typeface="Times New Roman" panose="02020603050405020304" pitchFamily="18" charset="0"/>
                        </a:rPr>
                        <a:t>Е10.2, Е11.2,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ts val="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-윤고딕140" pitchFamily="18" charset="-127"/>
                          <a:cs typeface="Times New Roman" panose="02020603050405020304" pitchFamily="18" charset="0"/>
                        </a:rPr>
                        <a:t>Е12.2, Е13.2,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ts val="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-윤고딕140" pitchFamily="18" charset="-127"/>
                          <a:cs typeface="Times New Roman" panose="02020603050405020304" pitchFamily="18" charset="0"/>
                        </a:rPr>
                        <a:t>Е14.2</a:t>
                      </a:r>
                    </a:p>
                  </a:txBody>
                  <a:tcPr marL="44650" marR="4465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C9CDF"/>
                    </a:solidFill>
                  </a:tcPr>
                </a:tc>
                <a:tc>
                  <a:txBody>
                    <a:bodyPr/>
                    <a:lstStyle>
                      <a:lvl1pPr latinLnBrk="1"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1pPr>
                      <a:lvl2pPr marL="742950" indent="-285750" latinLnBrk="1"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2pPr>
                      <a:lvl3pPr marL="1143000" indent="-228600" latinLnBrk="1"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3pPr>
                      <a:lvl4pPr marL="1600200" indent="-228600" latinLnBrk="1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4pPr>
                      <a:lvl5pPr marL="2057400" indent="-228600" latinLnBrk="1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5pPr>
                      <a:lvl6pPr marL="2514600" indent="-228600" eaLnBrk="0" fontAlgn="base" latinLnBrk="1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6pPr>
                      <a:lvl7pPr marL="2971800" indent="-228600" eaLnBrk="0" fontAlgn="base" latinLnBrk="1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7pPr>
                      <a:lvl8pPr marL="3429000" indent="-228600" eaLnBrk="0" fontAlgn="base" latinLnBrk="1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8pPr>
                      <a:lvl9pPr marL="3886200" indent="-228600" eaLnBrk="0" fontAlgn="base" latinLnBrk="1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-윤고딕140" pitchFamily="18" charset="-127"/>
                        <a:cs typeface="Times New Roman" panose="02020603050405020304" pitchFamily="18" charset="0"/>
                      </a:endParaRPr>
                    </a:p>
                  </a:txBody>
                  <a:tcPr marL="44650" marR="4465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latinLnBrk="1"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1pPr>
                      <a:lvl2pPr marL="742950" indent="-285750" latinLnBrk="1"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2pPr>
                      <a:lvl3pPr marL="1143000" indent="-228600" latinLnBrk="1"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3pPr>
                      <a:lvl4pPr marL="1600200" indent="-228600" latinLnBrk="1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4pPr>
                      <a:lvl5pPr marL="2057400" indent="-228600" latinLnBrk="1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5pPr>
                      <a:lvl6pPr marL="2514600" indent="-228600" eaLnBrk="0" fontAlgn="base" latinLnBrk="1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6pPr>
                      <a:lvl7pPr marL="2971800" indent="-228600" eaLnBrk="0" fontAlgn="base" latinLnBrk="1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7pPr>
                      <a:lvl8pPr marL="3429000" indent="-228600" eaLnBrk="0" fontAlgn="base" latinLnBrk="1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8pPr>
                      <a:lvl9pPr marL="3886200" indent="-228600" eaLnBrk="0" fontAlgn="base" latinLnBrk="1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-윤고딕140" pitchFamily="18" charset="-127"/>
                        <a:cs typeface="Times New Roman" panose="02020603050405020304" pitchFamily="18" charset="0"/>
                      </a:endParaRPr>
                    </a:p>
                  </a:txBody>
                  <a:tcPr marL="44650" marR="4465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latinLnBrk="1"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1pPr>
                      <a:lvl2pPr marL="742950" indent="-285750" latinLnBrk="1"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2pPr>
                      <a:lvl3pPr marL="1143000" indent="-228600" latinLnBrk="1"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3pPr>
                      <a:lvl4pPr marL="1600200" indent="-228600" latinLnBrk="1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4pPr>
                      <a:lvl5pPr marL="2057400" indent="-228600" latinLnBrk="1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5pPr>
                      <a:lvl6pPr marL="2514600" indent="-228600" eaLnBrk="0" fontAlgn="base" latinLnBrk="1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6pPr>
                      <a:lvl7pPr marL="2971800" indent="-228600" eaLnBrk="0" fontAlgn="base" latinLnBrk="1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7pPr>
                      <a:lvl8pPr marL="3429000" indent="-228600" eaLnBrk="0" fontAlgn="base" latinLnBrk="1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8pPr>
                      <a:lvl9pPr marL="3886200" indent="-228600" eaLnBrk="0" fontAlgn="base" latinLnBrk="1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-윤고딕140" pitchFamily="18" charset="-127"/>
                        <a:cs typeface="Times New Roman" panose="02020603050405020304" pitchFamily="18" charset="0"/>
                      </a:endParaRPr>
                    </a:p>
                  </a:txBody>
                  <a:tcPr marL="44650" marR="446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latinLnBrk="1"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1pPr>
                      <a:lvl2pPr marL="742950" indent="-285750" latinLnBrk="1"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2pPr>
                      <a:lvl3pPr marL="1143000" indent="-228600" latinLnBrk="1"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3pPr>
                      <a:lvl4pPr marL="1600200" indent="-228600" latinLnBrk="1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4pPr>
                      <a:lvl5pPr marL="2057400" indent="-228600" latinLnBrk="1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5pPr>
                      <a:lvl6pPr marL="2514600" indent="-228600" eaLnBrk="0" fontAlgn="base" latinLnBrk="1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6pPr>
                      <a:lvl7pPr marL="2971800" indent="-228600" eaLnBrk="0" fontAlgn="base" latinLnBrk="1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7pPr>
                      <a:lvl8pPr marL="3429000" indent="-228600" eaLnBrk="0" fontAlgn="base" latinLnBrk="1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8pPr>
                      <a:lvl9pPr marL="3886200" indent="-228600" eaLnBrk="0" fontAlgn="base" latinLnBrk="1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-윤고딕140" pitchFamily="18" charset="-127"/>
                        <a:cs typeface="Times New Roman" panose="02020603050405020304" pitchFamily="18" charset="0"/>
                      </a:endParaRPr>
                    </a:p>
                  </a:txBody>
                  <a:tcPr marL="44650" marR="4465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latinLnBrk="1"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1pPr>
                      <a:lvl2pPr marL="742950" indent="-285750" latinLnBrk="1"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2pPr>
                      <a:lvl3pPr marL="1143000" indent="-228600" latinLnBrk="1"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3pPr>
                      <a:lvl4pPr marL="1600200" indent="-228600" latinLnBrk="1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4pPr>
                      <a:lvl5pPr marL="2057400" indent="-228600" latinLnBrk="1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5pPr>
                      <a:lvl6pPr marL="2514600" indent="-228600" eaLnBrk="0" fontAlgn="base" latinLnBrk="1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6pPr>
                      <a:lvl7pPr marL="2971800" indent="-228600" eaLnBrk="0" fontAlgn="base" latinLnBrk="1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7pPr>
                      <a:lvl8pPr marL="3429000" indent="-228600" eaLnBrk="0" fontAlgn="base" latinLnBrk="1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8pPr>
                      <a:lvl9pPr marL="3886200" indent="-228600" eaLnBrk="0" fontAlgn="base" latinLnBrk="1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-윤고딕140" pitchFamily="18" charset="-127"/>
                        <a:cs typeface="Times New Roman" panose="02020603050405020304" pitchFamily="18" charset="0"/>
                      </a:endParaRPr>
                    </a:p>
                  </a:txBody>
                  <a:tcPr marL="44650" marR="446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latinLnBrk="1"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1pPr>
                      <a:lvl2pPr marL="742950" indent="-285750" latinLnBrk="1"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2pPr>
                      <a:lvl3pPr marL="1143000" indent="-228600" latinLnBrk="1"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3pPr>
                      <a:lvl4pPr marL="1600200" indent="-228600" latinLnBrk="1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4pPr>
                      <a:lvl5pPr marL="2057400" indent="-228600" latinLnBrk="1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5pPr>
                      <a:lvl6pPr marL="2514600" indent="-228600" eaLnBrk="0" fontAlgn="base" latinLnBrk="1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6pPr>
                      <a:lvl7pPr marL="2971800" indent="-228600" eaLnBrk="0" fontAlgn="base" latinLnBrk="1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7pPr>
                      <a:lvl8pPr marL="3429000" indent="-228600" eaLnBrk="0" fontAlgn="base" latinLnBrk="1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8pPr>
                      <a:lvl9pPr marL="3886200" indent="-228600" eaLnBrk="0" fontAlgn="base" latinLnBrk="1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ts val="9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-윤고딕140" pitchFamily="18" charset="-127"/>
                        <a:cs typeface="Times New Roman" panose="02020603050405020304" pitchFamily="18" charset="0"/>
                      </a:endParaRPr>
                    </a:p>
                  </a:txBody>
                  <a:tcPr marL="44650" marR="4465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latinLnBrk="1"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1pPr>
                      <a:lvl2pPr marL="742950" indent="-285750" latinLnBrk="1"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2pPr>
                      <a:lvl3pPr marL="1143000" indent="-228600" latinLnBrk="1"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3pPr>
                      <a:lvl4pPr marL="1600200" indent="-228600" latinLnBrk="1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4pPr>
                      <a:lvl5pPr marL="2057400" indent="-228600" latinLnBrk="1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5pPr>
                      <a:lvl6pPr marL="2514600" indent="-228600" eaLnBrk="0" fontAlgn="base" latinLnBrk="1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6pPr>
                      <a:lvl7pPr marL="2971800" indent="-228600" eaLnBrk="0" fontAlgn="base" latinLnBrk="1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7pPr>
                      <a:lvl8pPr marL="3429000" indent="-228600" eaLnBrk="0" fontAlgn="base" latinLnBrk="1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8pPr>
                      <a:lvl9pPr marL="3886200" indent="-228600" eaLnBrk="0" fontAlgn="base" latinLnBrk="1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ts val="9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-윤고딕140" pitchFamily="18" charset="-127"/>
                        <a:cs typeface="Times New Roman" panose="02020603050405020304" pitchFamily="18" charset="0"/>
                      </a:endParaRPr>
                    </a:p>
                  </a:txBody>
                  <a:tcPr marL="44650" marR="4465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latinLnBrk="1"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1pPr>
                      <a:lvl2pPr marL="742950" indent="-285750" latinLnBrk="1"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2pPr>
                      <a:lvl3pPr marL="1143000" indent="-228600" latinLnBrk="1"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3pPr>
                      <a:lvl4pPr marL="1600200" indent="-228600" latinLnBrk="1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4pPr>
                      <a:lvl5pPr marL="2057400" indent="-228600" latinLnBrk="1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5pPr>
                      <a:lvl6pPr marL="2514600" indent="-228600" eaLnBrk="0" fontAlgn="base" latinLnBrk="1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6pPr>
                      <a:lvl7pPr marL="2971800" indent="-228600" eaLnBrk="0" fontAlgn="base" latinLnBrk="1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7pPr>
                      <a:lvl8pPr marL="3429000" indent="-228600" eaLnBrk="0" fontAlgn="base" latinLnBrk="1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8pPr>
                      <a:lvl9pPr marL="3886200" indent="-228600" eaLnBrk="0" fontAlgn="base" latinLnBrk="1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-윤고딕140" pitchFamily="18" charset="-127"/>
                        <a:cs typeface="Times New Roman" panose="02020603050405020304" pitchFamily="18" charset="0"/>
                      </a:endParaRPr>
                    </a:p>
                  </a:txBody>
                  <a:tcPr marL="44650" marR="4465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366713">
                <a:tc>
                  <a:txBody>
                    <a:bodyPr/>
                    <a:lstStyle>
                      <a:lvl1pPr latinLnBrk="1"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1pPr>
                      <a:lvl2pPr marL="742950" indent="-285750" latinLnBrk="1"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2pPr>
                      <a:lvl3pPr marL="1143000" indent="-228600" latinLnBrk="1"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3pPr>
                      <a:lvl4pPr marL="1600200" indent="-228600" latinLnBrk="1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4pPr>
                      <a:lvl5pPr marL="2057400" indent="-228600" latinLnBrk="1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5pPr>
                      <a:lvl6pPr marL="2514600" indent="-228600" eaLnBrk="0" fontAlgn="base" latinLnBrk="1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6pPr>
                      <a:lvl7pPr marL="2971800" indent="-228600" eaLnBrk="0" fontAlgn="base" latinLnBrk="1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7pPr>
                      <a:lvl8pPr marL="3429000" indent="-228600" eaLnBrk="0" fontAlgn="base" latinLnBrk="1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8pPr>
                      <a:lvl9pPr marL="3886200" indent="-228600" eaLnBrk="0" fontAlgn="base" latinLnBrk="1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-윤고딕140" pitchFamily="18" charset="-127"/>
                          <a:cs typeface="Times New Roman" panose="02020603050405020304" pitchFamily="18" charset="0"/>
                        </a:rPr>
                        <a:t>         из него (из стр. 5.2):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ts val="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-윤고딕140" pitchFamily="18" charset="-127"/>
                          <a:cs typeface="Times New Roman" panose="02020603050405020304" pitchFamily="18" charset="0"/>
                        </a:rPr>
                        <a:t>  сахарный диабет </a:t>
                      </a:r>
                      <a:r>
                        <a:rPr kumimoji="0" lang="en-US" altLang="ru-RU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-윤고딕140" pitchFamily="18" charset="-127"/>
                          <a:cs typeface="Times New Roman" panose="02020603050405020304" pitchFamily="18" charset="0"/>
                        </a:rPr>
                        <a:t>I</a:t>
                      </a:r>
                      <a:r>
                        <a:rPr kumimoji="0" lang="ru-RU" altLang="ru-RU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-윤고딕140" pitchFamily="18" charset="-127"/>
                          <a:cs typeface="Times New Roman" panose="02020603050405020304" pitchFamily="18" charset="0"/>
                        </a:rPr>
                        <a:t> типа</a:t>
                      </a:r>
                    </a:p>
                  </a:txBody>
                  <a:tcPr marL="44650" marR="4465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latinLnBrk="1"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1pPr>
                      <a:lvl2pPr marL="742950" indent="-285750" latinLnBrk="1"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2pPr>
                      <a:lvl3pPr marL="1143000" indent="-228600" latinLnBrk="1"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3pPr>
                      <a:lvl4pPr marL="1600200" indent="-228600" latinLnBrk="1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4pPr>
                      <a:lvl5pPr marL="2057400" indent="-228600" latinLnBrk="1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5pPr>
                      <a:lvl6pPr marL="2514600" indent="-228600" eaLnBrk="0" fontAlgn="base" latinLnBrk="1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6pPr>
                      <a:lvl7pPr marL="2971800" indent="-228600" eaLnBrk="0" fontAlgn="base" latinLnBrk="1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7pPr>
                      <a:lvl8pPr marL="3429000" indent="-228600" eaLnBrk="0" fontAlgn="base" latinLnBrk="1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8pPr>
                      <a:lvl9pPr marL="3886200" indent="-228600" eaLnBrk="0" fontAlgn="base" latinLnBrk="1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ts val="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-윤고딕140" pitchFamily="18" charset="-127"/>
                          <a:cs typeface="Times New Roman" panose="02020603050405020304" pitchFamily="18" charset="0"/>
                        </a:rPr>
                        <a:t>5.2.3</a:t>
                      </a:r>
                    </a:p>
                  </a:txBody>
                  <a:tcPr marL="44650" marR="4465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C9CDF"/>
                    </a:solidFill>
                  </a:tcPr>
                </a:tc>
                <a:tc>
                  <a:txBody>
                    <a:bodyPr/>
                    <a:lstStyle>
                      <a:lvl1pPr latinLnBrk="1"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1pPr>
                      <a:lvl2pPr marL="742950" indent="-285750" latinLnBrk="1"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2pPr>
                      <a:lvl3pPr marL="1143000" indent="-228600" latinLnBrk="1"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3pPr>
                      <a:lvl4pPr marL="1600200" indent="-228600" latinLnBrk="1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4pPr>
                      <a:lvl5pPr marL="2057400" indent="-228600" latinLnBrk="1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5pPr>
                      <a:lvl6pPr marL="2514600" indent="-228600" eaLnBrk="0" fontAlgn="base" latinLnBrk="1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6pPr>
                      <a:lvl7pPr marL="2971800" indent="-228600" eaLnBrk="0" fontAlgn="base" latinLnBrk="1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7pPr>
                      <a:lvl8pPr marL="3429000" indent="-228600" eaLnBrk="0" fontAlgn="base" latinLnBrk="1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8pPr>
                      <a:lvl9pPr marL="3886200" indent="-228600" eaLnBrk="0" fontAlgn="base" latinLnBrk="1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ts val="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-윤고딕140" pitchFamily="18" charset="-127"/>
                          <a:cs typeface="Times New Roman" panose="02020603050405020304" pitchFamily="18" charset="0"/>
                        </a:rPr>
                        <a:t>Е10</a:t>
                      </a:r>
                    </a:p>
                  </a:txBody>
                  <a:tcPr marL="44650" marR="4465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latinLnBrk="1"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1pPr>
                      <a:lvl2pPr marL="742950" indent="-285750" latinLnBrk="1"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2pPr>
                      <a:lvl3pPr marL="1143000" indent="-228600" latinLnBrk="1"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3pPr>
                      <a:lvl4pPr marL="1600200" indent="-228600" latinLnBrk="1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4pPr>
                      <a:lvl5pPr marL="2057400" indent="-228600" latinLnBrk="1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5pPr>
                      <a:lvl6pPr marL="2514600" indent="-228600" eaLnBrk="0" fontAlgn="base" latinLnBrk="1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6pPr>
                      <a:lvl7pPr marL="2971800" indent="-228600" eaLnBrk="0" fontAlgn="base" latinLnBrk="1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7pPr>
                      <a:lvl8pPr marL="3429000" indent="-228600" eaLnBrk="0" fontAlgn="base" latinLnBrk="1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8pPr>
                      <a:lvl9pPr marL="3886200" indent="-228600" eaLnBrk="0" fontAlgn="base" latinLnBrk="1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-윤고딕140" pitchFamily="18" charset="-127"/>
                        <a:cs typeface="Times New Roman" panose="02020603050405020304" pitchFamily="18" charset="0"/>
                      </a:endParaRPr>
                    </a:p>
                  </a:txBody>
                  <a:tcPr marL="44650" marR="4465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latinLnBrk="1"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1pPr>
                      <a:lvl2pPr marL="742950" indent="-285750" latinLnBrk="1"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2pPr>
                      <a:lvl3pPr marL="1143000" indent="-228600" latinLnBrk="1"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3pPr>
                      <a:lvl4pPr marL="1600200" indent="-228600" latinLnBrk="1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4pPr>
                      <a:lvl5pPr marL="2057400" indent="-228600" latinLnBrk="1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5pPr>
                      <a:lvl6pPr marL="2514600" indent="-228600" eaLnBrk="0" fontAlgn="base" latinLnBrk="1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6pPr>
                      <a:lvl7pPr marL="2971800" indent="-228600" eaLnBrk="0" fontAlgn="base" latinLnBrk="1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7pPr>
                      <a:lvl8pPr marL="3429000" indent="-228600" eaLnBrk="0" fontAlgn="base" latinLnBrk="1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8pPr>
                      <a:lvl9pPr marL="3886200" indent="-228600" eaLnBrk="0" fontAlgn="base" latinLnBrk="1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-윤고딕140" pitchFamily="18" charset="-127"/>
                        <a:cs typeface="Times New Roman" panose="02020603050405020304" pitchFamily="18" charset="0"/>
                      </a:endParaRPr>
                    </a:p>
                  </a:txBody>
                  <a:tcPr marL="44650" marR="4465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latinLnBrk="1"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1pPr>
                      <a:lvl2pPr marL="742950" indent="-285750" latinLnBrk="1"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2pPr>
                      <a:lvl3pPr marL="1143000" indent="-228600" latinLnBrk="1"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3pPr>
                      <a:lvl4pPr marL="1600200" indent="-228600" latinLnBrk="1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4pPr>
                      <a:lvl5pPr marL="2057400" indent="-228600" latinLnBrk="1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5pPr>
                      <a:lvl6pPr marL="2514600" indent="-228600" eaLnBrk="0" fontAlgn="base" latinLnBrk="1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6pPr>
                      <a:lvl7pPr marL="2971800" indent="-228600" eaLnBrk="0" fontAlgn="base" latinLnBrk="1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7pPr>
                      <a:lvl8pPr marL="3429000" indent="-228600" eaLnBrk="0" fontAlgn="base" latinLnBrk="1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8pPr>
                      <a:lvl9pPr marL="3886200" indent="-228600" eaLnBrk="0" fontAlgn="base" latinLnBrk="1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-윤고딕140" pitchFamily="18" charset="-127"/>
                        <a:cs typeface="Times New Roman" panose="02020603050405020304" pitchFamily="18" charset="0"/>
                      </a:endParaRPr>
                    </a:p>
                  </a:txBody>
                  <a:tcPr marL="44650" marR="446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latinLnBrk="1"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1pPr>
                      <a:lvl2pPr marL="742950" indent="-285750" latinLnBrk="1"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2pPr>
                      <a:lvl3pPr marL="1143000" indent="-228600" latinLnBrk="1"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3pPr>
                      <a:lvl4pPr marL="1600200" indent="-228600" latinLnBrk="1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4pPr>
                      <a:lvl5pPr marL="2057400" indent="-228600" latinLnBrk="1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5pPr>
                      <a:lvl6pPr marL="2514600" indent="-228600" eaLnBrk="0" fontAlgn="base" latinLnBrk="1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6pPr>
                      <a:lvl7pPr marL="2971800" indent="-228600" eaLnBrk="0" fontAlgn="base" latinLnBrk="1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7pPr>
                      <a:lvl8pPr marL="3429000" indent="-228600" eaLnBrk="0" fontAlgn="base" latinLnBrk="1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8pPr>
                      <a:lvl9pPr marL="3886200" indent="-228600" eaLnBrk="0" fontAlgn="base" latinLnBrk="1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-윤고딕140" pitchFamily="18" charset="-127"/>
                        <a:cs typeface="Times New Roman" panose="02020603050405020304" pitchFamily="18" charset="0"/>
                      </a:endParaRPr>
                    </a:p>
                  </a:txBody>
                  <a:tcPr marL="44650" marR="4465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latinLnBrk="1"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1pPr>
                      <a:lvl2pPr marL="742950" indent="-285750" latinLnBrk="1"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2pPr>
                      <a:lvl3pPr marL="1143000" indent="-228600" latinLnBrk="1"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3pPr>
                      <a:lvl4pPr marL="1600200" indent="-228600" latinLnBrk="1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4pPr>
                      <a:lvl5pPr marL="2057400" indent="-228600" latinLnBrk="1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5pPr>
                      <a:lvl6pPr marL="2514600" indent="-228600" eaLnBrk="0" fontAlgn="base" latinLnBrk="1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6pPr>
                      <a:lvl7pPr marL="2971800" indent="-228600" eaLnBrk="0" fontAlgn="base" latinLnBrk="1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7pPr>
                      <a:lvl8pPr marL="3429000" indent="-228600" eaLnBrk="0" fontAlgn="base" latinLnBrk="1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8pPr>
                      <a:lvl9pPr marL="3886200" indent="-228600" eaLnBrk="0" fontAlgn="base" latinLnBrk="1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-윤고딕140" pitchFamily="18" charset="-127"/>
                        <a:cs typeface="Times New Roman" panose="02020603050405020304" pitchFamily="18" charset="0"/>
                      </a:endParaRPr>
                    </a:p>
                  </a:txBody>
                  <a:tcPr marL="44650" marR="446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latinLnBrk="1"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1pPr>
                      <a:lvl2pPr marL="742950" indent="-285750" latinLnBrk="1"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2pPr>
                      <a:lvl3pPr marL="1143000" indent="-228600" latinLnBrk="1"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3pPr>
                      <a:lvl4pPr marL="1600200" indent="-228600" latinLnBrk="1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4pPr>
                      <a:lvl5pPr marL="2057400" indent="-228600" latinLnBrk="1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5pPr>
                      <a:lvl6pPr marL="2514600" indent="-228600" eaLnBrk="0" fontAlgn="base" latinLnBrk="1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6pPr>
                      <a:lvl7pPr marL="2971800" indent="-228600" eaLnBrk="0" fontAlgn="base" latinLnBrk="1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7pPr>
                      <a:lvl8pPr marL="3429000" indent="-228600" eaLnBrk="0" fontAlgn="base" latinLnBrk="1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8pPr>
                      <a:lvl9pPr marL="3886200" indent="-228600" eaLnBrk="0" fontAlgn="base" latinLnBrk="1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ts val="9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-윤고딕140" pitchFamily="18" charset="-127"/>
                        <a:cs typeface="Times New Roman" panose="02020603050405020304" pitchFamily="18" charset="0"/>
                      </a:endParaRPr>
                    </a:p>
                  </a:txBody>
                  <a:tcPr marL="44650" marR="4465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latinLnBrk="1"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1pPr>
                      <a:lvl2pPr marL="742950" indent="-285750" latinLnBrk="1"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2pPr>
                      <a:lvl3pPr marL="1143000" indent="-228600" latinLnBrk="1"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3pPr>
                      <a:lvl4pPr marL="1600200" indent="-228600" latinLnBrk="1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4pPr>
                      <a:lvl5pPr marL="2057400" indent="-228600" latinLnBrk="1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5pPr>
                      <a:lvl6pPr marL="2514600" indent="-228600" eaLnBrk="0" fontAlgn="base" latinLnBrk="1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6pPr>
                      <a:lvl7pPr marL="2971800" indent="-228600" eaLnBrk="0" fontAlgn="base" latinLnBrk="1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7pPr>
                      <a:lvl8pPr marL="3429000" indent="-228600" eaLnBrk="0" fontAlgn="base" latinLnBrk="1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8pPr>
                      <a:lvl9pPr marL="3886200" indent="-228600" eaLnBrk="0" fontAlgn="base" latinLnBrk="1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ts val="9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-윤고딕140" pitchFamily="18" charset="-127"/>
                        <a:cs typeface="Times New Roman" panose="02020603050405020304" pitchFamily="18" charset="0"/>
                      </a:endParaRPr>
                    </a:p>
                  </a:txBody>
                  <a:tcPr marL="44650" marR="4465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latinLnBrk="1"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1pPr>
                      <a:lvl2pPr marL="742950" indent="-285750" latinLnBrk="1"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2pPr>
                      <a:lvl3pPr marL="1143000" indent="-228600" latinLnBrk="1"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3pPr>
                      <a:lvl4pPr marL="1600200" indent="-228600" latinLnBrk="1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4pPr>
                      <a:lvl5pPr marL="2057400" indent="-228600" latinLnBrk="1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5pPr>
                      <a:lvl6pPr marL="2514600" indent="-228600" eaLnBrk="0" fontAlgn="base" latinLnBrk="1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6pPr>
                      <a:lvl7pPr marL="2971800" indent="-228600" eaLnBrk="0" fontAlgn="base" latinLnBrk="1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7pPr>
                      <a:lvl8pPr marL="3429000" indent="-228600" eaLnBrk="0" fontAlgn="base" latinLnBrk="1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8pPr>
                      <a:lvl9pPr marL="3886200" indent="-228600" eaLnBrk="0" fontAlgn="base" latinLnBrk="1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-윤고딕140" pitchFamily="18" charset="-127"/>
                        <a:cs typeface="Times New Roman" panose="02020603050405020304" pitchFamily="18" charset="0"/>
                      </a:endParaRPr>
                    </a:p>
                  </a:txBody>
                  <a:tcPr marL="44650" marR="4465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182563">
                <a:tc>
                  <a:txBody>
                    <a:bodyPr/>
                    <a:lstStyle>
                      <a:lvl1pPr marL="266700" latinLnBrk="1"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1pPr>
                      <a:lvl2pPr marL="742950" indent="-285750" latinLnBrk="1"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2pPr>
                      <a:lvl3pPr marL="1143000" indent="-228600" latinLnBrk="1"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3pPr>
                      <a:lvl4pPr marL="1600200" indent="-228600" latinLnBrk="1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4pPr>
                      <a:lvl5pPr marL="2057400" indent="-228600" latinLnBrk="1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5pPr>
                      <a:lvl6pPr marL="2514600" indent="-228600" eaLnBrk="0" fontAlgn="base" latinLnBrk="1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6pPr>
                      <a:lvl7pPr marL="2971800" indent="-228600" eaLnBrk="0" fontAlgn="base" latinLnBrk="1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7pPr>
                      <a:lvl8pPr marL="3429000" indent="-228600" eaLnBrk="0" fontAlgn="base" latinLnBrk="1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8pPr>
                      <a:lvl9pPr marL="3886200" indent="-228600" eaLnBrk="0" fontAlgn="base" latinLnBrk="1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9pPr>
                    </a:lstStyle>
                    <a:p>
                      <a:pPr marL="266700" marR="0" lvl="0" indent="0" algn="l" defTabSz="914400" rtl="0" eaLnBrk="1" fontAlgn="base" latinLnBrk="0" hangingPunct="1">
                        <a:lnSpc>
                          <a:spcPts val="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-윤고딕140" pitchFamily="18" charset="-127"/>
                          <a:cs typeface="Times New Roman" panose="02020603050405020304" pitchFamily="18" charset="0"/>
                        </a:rPr>
                        <a:t>  сахарный диабет </a:t>
                      </a:r>
                      <a:r>
                        <a:rPr kumimoji="0" lang="en-US" altLang="ru-RU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-윤고딕140" pitchFamily="18" charset="-127"/>
                          <a:cs typeface="Times New Roman" panose="02020603050405020304" pitchFamily="18" charset="0"/>
                        </a:rPr>
                        <a:t>II</a:t>
                      </a:r>
                      <a:r>
                        <a:rPr kumimoji="0" lang="ru-RU" altLang="ru-RU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-윤고딕140" pitchFamily="18" charset="-127"/>
                          <a:cs typeface="Times New Roman" panose="02020603050405020304" pitchFamily="18" charset="0"/>
                        </a:rPr>
                        <a:t> типа    </a:t>
                      </a:r>
                    </a:p>
                  </a:txBody>
                  <a:tcPr marL="44650" marR="4465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latinLnBrk="1"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1pPr>
                      <a:lvl2pPr marL="742950" indent="-285750" latinLnBrk="1"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2pPr>
                      <a:lvl3pPr marL="1143000" indent="-228600" latinLnBrk="1"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3pPr>
                      <a:lvl4pPr marL="1600200" indent="-228600" latinLnBrk="1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4pPr>
                      <a:lvl5pPr marL="2057400" indent="-228600" latinLnBrk="1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5pPr>
                      <a:lvl6pPr marL="2514600" indent="-228600" eaLnBrk="0" fontAlgn="base" latinLnBrk="1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6pPr>
                      <a:lvl7pPr marL="2971800" indent="-228600" eaLnBrk="0" fontAlgn="base" latinLnBrk="1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7pPr>
                      <a:lvl8pPr marL="3429000" indent="-228600" eaLnBrk="0" fontAlgn="base" latinLnBrk="1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8pPr>
                      <a:lvl9pPr marL="3886200" indent="-228600" eaLnBrk="0" fontAlgn="base" latinLnBrk="1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ts val="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-윤고딕140" pitchFamily="18" charset="-127"/>
                          <a:cs typeface="Times New Roman" panose="02020603050405020304" pitchFamily="18" charset="0"/>
                        </a:rPr>
                        <a:t>5.2.4</a:t>
                      </a:r>
                    </a:p>
                  </a:txBody>
                  <a:tcPr marL="44650" marR="4465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C9CDF"/>
                    </a:solidFill>
                  </a:tcPr>
                </a:tc>
                <a:tc>
                  <a:txBody>
                    <a:bodyPr/>
                    <a:lstStyle>
                      <a:lvl1pPr latinLnBrk="1"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1pPr>
                      <a:lvl2pPr marL="742950" indent="-285750" latinLnBrk="1"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2pPr>
                      <a:lvl3pPr marL="1143000" indent="-228600" latinLnBrk="1"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3pPr>
                      <a:lvl4pPr marL="1600200" indent="-228600" latinLnBrk="1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4pPr>
                      <a:lvl5pPr marL="2057400" indent="-228600" latinLnBrk="1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5pPr>
                      <a:lvl6pPr marL="2514600" indent="-228600" eaLnBrk="0" fontAlgn="base" latinLnBrk="1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6pPr>
                      <a:lvl7pPr marL="2971800" indent="-228600" eaLnBrk="0" fontAlgn="base" latinLnBrk="1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7pPr>
                      <a:lvl8pPr marL="3429000" indent="-228600" eaLnBrk="0" fontAlgn="base" latinLnBrk="1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8pPr>
                      <a:lvl9pPr marL="3886200" indent="-228600" eaLnBrk="0" fontAlgn="base" latinLnBrk="1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ts val="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-윤고딕140" pitchFamily="18" charset="-127"/>
                          <a:cs typeface="Times New Roman" panose="02020603050405020304" pitchFamily="18" charset="0"/>
                        </a:rPr>
                        <a:t>Е11</a:t>
                      </a:r>
                    </a:p>
                  </a:txBody>
                  <a:tcPr marL="44650" marR="4465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latinLnBrk="1"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1pPr>
                      <a:lvl2pPr marL="742950" indent="-285750" latinLnBrk="1"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2pPr>
                      <a:lvl3pPr marL="1143000" indent="-228600" latinLnBrk="1"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3pPr>
                      <a:lvl4pPr marL="1600200" indent="-228600" latinLnBrk="1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4pPr>
                      <a:lvl5pPr marL="2057400" indent="-228600" latinLnBrk="1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5pPr>
                      <a:lvl6pPr marL="2514600" indent="-228600" eaLnBrk="0" fontAlgn="base" latinLnBrk="1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6pPr>
                      <a:lvl7pPr marL="2971800" indent="-228600" eaLnBrk="0" fontAlgn="base" latinLnBrk="1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7pPr>
                      <a:lvl8pPr marL="3429000" indent="-228600" eaLnBrk="0" fontAlgn="base" latinLnBrk="1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8pPr>
                      <a:lvl9pPr marL="3886200" indent="-228600" eaLnBrk="0" fontAlgn="base" latinLnBrk="1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-윤고딕140" pitchFamily="18" charset="-127"/>
                        <a:cs typeface="Times New Roman" panose="02020603050405020304" pitchFamily="18" charset="0"/>
                      </a:endParaRPr>
                    </a:p>
                  </a:txBody>
                  <a:tcPr marL="44650" marR="4465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latinLnBrk="1"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1pPr>
                      <a:lvl2pPr marL="742950" indent="-285750" latinLnBrk="1"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2pPr>
                      <a:lvl3pPr marL="1143000" indent="-228600" latinLnBrk="1"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3pPr>
                      <a:lvl4pPr marL="1600200" indent="-228600" latinLnBrk="1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4pPr>
                      <a:lvl5pPr marL="2057400" indent="-228600" latinLnBrk="1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5pPr>
                      <a:lvl6pPr marL="2514600" indent="-228600" eaLnBrk="0" fontAlgn="base" latinLnBrk="1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6pPr>
                      <a:lvl7pPr marL="2971800" indent="-228600" eaLnBrk="0" fontAlgn="base" latinLnBrk="1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7pPr>
                      <a:lvl8pPr marL="3429000" indent="-228600" eaLnBrk="0" fontAlgn="base" latinLnBrk="1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8pPr>
                      <a:lvl9pPr marL="3886200" indent="-228600" eaLnBrk="0" fontAlgn="base" latinLnBrk="1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-윤고딕140" pitchFamily="18" charset="-127"/>
                        <a:cs typeface="Times New Roman" panose="02020603050405020304" pitchFamily="18" charset="0"/>
                      </a:endParaRPr>
                    </a:p>
                  </a:txBody>
                  <a:tcPr marL="44650" marR="4465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latinLnBrk="1"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1pPr>
                      <a:lvl2pPr marL="742950" indent="-285750" latinLnBrk="1"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2pPr>
                      <a:lvl3pPr marL="1143000" indent="-228600" latinLnBrk="1"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3pPr>
                      <a:lvl4pPr marL="1600200" indent="-228600" latinLnBrk="1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4pPr>
                      <a:lvl5pPr marL="2057400" indent="-228600" latinLnBrk="1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5pPr>
                      <a:lvl6pPr marL="2514600" indent="-228600" eaLnBrk="0" fontAlgn="base" latinLnBrk="1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6pPr>
                      <a:lvl7pPr marL="2971800" indent="-228600" eaLnBrk="0" fontAlgn="base" latinLnBrk="1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7pPr>
                      <a:lvl8pPr marL="3429000" indent="-228600" eaLnBrk="0" fontAlgn="base" latinLnBrk="1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8pPr>
                      <a:lvl9pPr marL="3886200" indent="-228600" eaLnBrk="0" fontAlgn="base" latinLnBrk="1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-윤고딕140" pitchFamily="18" charset="-127"/>
                        <a:cs typeface="Times New Roman" panose="02020603050405020304" pitchFamily="18" charset="0"/>
                      </a:endParaRPr>
                    </a:p>
                  </a:txBody>
                  <a:tcPr marL="44650" marR="446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latinLnBrk="1"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1pPr>
                      <a:lvl2pPr marL="742950" indent="-285750" latinLnBrk="1"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2pPr>
                      <a:lvl3pPr marL="1143000" indent="-228600" latinLnBrk="1"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3pPr>
                      <a:lvl4pPr marL="1600200" indent="-228600" latinLnBrk="1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4pPr>
                      <a:lvl5pPr marL="2057400" indent="-228600" latinLnBrk="1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5pPr>
                      <a:lvl6pPr marL="2514600" indent="-228600" eaLnBrk="0" fontAlgn="base" latinLnBrk="1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6pPr>
                      <a:lvl7pPr marL="2971800" indent="-228600" eaLnBrk="0" fontAlgn="base" latinLnBrk="1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7pPr>
                      <a:lvl8pPr marL="3429000" indent="-228600" eaLnBrk="0" fontAlgn="base" latinLnBrk="1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8pPr>
                      <a:lvl9pPr marL="3886200" indent="-228600" eaLnBrk="0" fontAlgn="base" latinLnBrk="1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-윤고딕140" pitchFamily="18" charset="-127"/>
                        <a:cs typeface="Times New Roman" panose="02020603050405020304" pitchFamily="18" charset="0"/>
                      </a:endParaRPr>
                    </a:p>
                  </a:txBody>
                  <a:tcPr marL="44650" marR="4465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latinLnBrk="1"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1pPr>
                      <a:lvl2pPr marL="742950" indent="-285750" latinLnBrk="1"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2pPr>
                      <a:lvl3pPr marL="1143000" indent="-228600" latinLnBrk="1"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3pPr>
                      <a:lvl4pPr marL="1600200" indent="-228600" latinLnBrk="1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4pPr>
                      <a:lvl5pPr marL="2057400" indent="-228600" latinLnBrk="1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5pPr>
                      <a:lvl6pPr marL="2514600" indent="-228600" eaLnBrk="0" fontAlgn="base" latinLnBrk="1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6pPr>
                      <a:lvl7pPr marL="2971800" indent="-228600" eaLnBrk="0" fontAlgn="base" latinLnBrk="1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7pPr>
                      <a:lvl8pPr marL="3429000" indent="-228600" eaLnBrk="0" fontAlgn="base" latinLnBrk="1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8pPr>
                      <a:lvl9pPr marL="3886200" indent="-228600" eaLnBrk="0" fontAlgn="base" latinLnBrk="1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-윤고딕140" pitchFamily="18" charset="-127"/>
                        <a:cs typeface="Times New Roman" panose="02020603050405020304" pitchFamily="18" charset="0"/>
                      </a:endParaRPr>
                    </a:p>
                  </a:txBody>
                  <a:tcPr marL="44650" marR="446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latinLnBrk="1"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1pPr>
                      <a:lvl2pPr marL="742950" indent="-285750" latinLnBrk="1"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2pPr>
                      <a:lvl3pPr marL="1143000" indent="-228600" latinLnBrk="1"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3pPr>
                      <a:lvl4pPr marL="1600200" indent="-228600" latinLnBrk="1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4pPr>
                      <a:lvl5pPr marL="2057400" indent="-228600" latinLnBrk="1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5pPr>
                      <a:lvl6pPr marL="2514600" indent="-228600" eaLnBrk="0" fontAlgn="base" latinLnBrk="1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6pPr>
                      <a:lvl7pPr marL="2971800" indent="-228600" eaLnBrk="0" fontAlgn="base" latinLnBrk="1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7pPr>
                      <a:lvl8pPr marL="3429000" indent="-228600" eaLnBrk="0" fontAlgn="base" latinLnBrk="1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8pPr>
                      <a:lvl9pPr marL="3886200" indent="-228600" eaLnBrk="0" fontAlgn="base" latinLnBrk="1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ts val="9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-윤고딕140" pitchFamily="18" charset="-127"/>
                        <a:cs typeface="Times New Roman" panose="02020603050405020304" pitchFamily="18" charset="0"/>
                      </a:endParaRPr>
                    </a:p>
                  </a:txBody>
                  <a:tcPr marL="44650" marR="4465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latinLnBrk="1"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1pPr>
                      <a:lvl2pPr marL="742950" indent="-285750" latinLnBrk="1"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2pPr>
                      <a:lvl3pPr marL="1143000" indent="-228600" latinLnBrk="1"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3pPr>
                      <a:lvl4pPr marL="1600200" indent="-228600" latinLnBrk="1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4pPr>
                      <a:lvl5pPr marL="2057400" indent="-228600" latinLnBrk="1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5pPr>
                      <a:lvl6pPr marL="2514600" indent="-228600" eaLnBrk="0" fontAlgn="base" latinLnBrk="1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6pPr>
                      <a:lvl7pPr marL="2971800" indent="-228600" eaLnBrk="0" fontAlgn="base" latinLnBrk="1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7pPr>
                      <a:lvl8pPr marL="3429000" indent="-228600" eaLnBrk="0" fontAlgn="base" latinLnBrk="1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8pPr>
                      <a:lvl9pPr marL="3886200" indent="-228600" eaLnBrk="0" fontAlgn="base" latinLnBrk="1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ts val="9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-윤고딕140" pitchFamily="18" charset="-127"/>
                        <a:cs typeface="Times New Roman" panose="02020603050405020304" pitchFamily="18" charset="0"/>
                      </a:endParaRPr>
                    </a:p>
                  </a:txBody>
                  <a:tcPr marL="44650" marR="4465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latinLnBrk="1"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1pPr>
                      <a:lvl2pPr marL="742950" indent="-285750" latinLnBrk="1"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2pPr>
                      <a:lvl3pPr marL="1143000" indent="-228600" latinLnBrk="1"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3pPr>
                      <a:lvl4pPr marL="1600200" indent="-228600" latinLnBrk="1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4pPr>
                      <a:lvl5pPr marL="2057400" indent="-228600" latinLnBrk="1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5pPr>
                      <a:lvl6pPr marL="2514600" indent="-228600" eaLnBrk="0" fontAlgn="base" latinLnBrk="1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6pPr>
                      <a:lvl7pPr marL="2971800" indent="-228600" eaLnBrk="0" fontAlgn="base" latinLnBrk="1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7pPr>
                      <a:lvl8pPr marL="3429000" indent="-228600" eaLnBrk="0" fontAlgn="base" latinLnBrk="1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8pPr>
                      <a:lvl9pPr marL="3886200" indent="-228600" eaLnBrk="0" fontAlgn="base" latinLnBrk="1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-윤고딕140" pitchFamily="18" charset="-127"/>
                        <a:cs typeface="Times New Roman" panose="02020603050405020304" pitchFamily="18" charset="0"/>
                      </a:endParaRPr>
                    </a:p>
                  </a:txBody>
                  <a:tcPr marL="44650" marR="4465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182563">
                <a:tc>
                  <a:txBody>
                    <a:bodyPr/>
                    <a:lstStyle>
                      <a:lvl1pPr marL="176213" latinLnBrk="1"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1pPr>
                      <a:lvl2pPr marL="742950" indent="-285750" latinLnBrk="1"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2pPr>
                      <a:lvl3pPr marL="1143000" indent="-228600" latinLnBrk="1"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3pPr>
                      <a:lvl4pPr marL="1600200" indent="-228600" latinLnBrk="1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4pPr>
                      <a:lvl5pPr marL="2057400" indent="-228600" latinLnBrk="1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5pPr>
                      <a:lvl6pPr marL="2514600" indent="-228600" eaLnBrk="0" fontAlgn="base" latinLnBrk="1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6pPr>
                      <a:lvl7pPr marL="2971800" indent="-228600" eaLnBrk="0" fontAlgn="base" latinLnBrk="1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7pPr>
                      <a:lvl8pPr marL="3429000" indent="-228600" eaLnBrk="0" fontAlgn="base" latinLnBrk="1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8pPr>
                      <a:lvl9pPr marL="3886200" indent="-228600" eaLnBrk="0" fontAlgn="base" latinLnBrk="1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9pPr>
                    </a:lstStyle>
                    <a:p>
                      <a:pPr marL="176213" marR="0" lvl="0" indent="0" algn="l" defTabSz="914400" rtl="0" eaLnBrk="1" fontAlgn="base" latinLnBrk="0" hangingPunct="1">
                        <a:lnSpc>
                          <a:spcPts val="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-윤고딕140" pitchFamily="18" charset="-127"/>
                          <a:cs typeface="Times New Roman" panose="02020603050405020304" pitchFamily="18" charset="0"/>
                        </a:rPr>
                        <a:t>гиперфункция гипофиза</a:t>
                      </a:r>
                    </a:p>
                  </a:txBody>
                  <a:tcPr marL="44650" marR="4465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latinLnBrk="1"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1pPr>
                      <a:lvl2pPr marL="742950" indent="-285750" latinLnBrk="1"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2pPr>
                      <a:lvl3pPr marL="1143000" indent="-228600" latinLnBrk="1"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3pPr>
                      <a:lvl4pPr marL="1600200" indent="-228600" latinLnBrk="1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4pPr>
                      <a:lvl5pPr marL="2057400" indent="-228600" latinLnBrk="1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5pPr>
                      <a:lvl6pPr marL="2514600" indent="-228600" eaLnBrk="0" fontAlgn="base" latinLnBrk="1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6pPr>
                      <a:lvl7pPr marL="2971800" indent="-228600" eaLnBrk="0" fontAlgn="base" latinLnBrk="1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7pPr>
                      <a:lvl8pPr marL="3429000" indent="-228600" eaLnBrk="0" fontAlgn="base" latinLnBrk="1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8pPr>
                      <a:lvl9pPr marL="3886200" indent="-228600" eaLnBrk="0" fontAlgn="base" latinLnBrk="1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ts val="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-윤고딕140" pitchFamily="18" charset="-127"/>
                          <a:cs typeface="Times New Roman" panose="02020603050405020304" pitchFamily="18" charset="0"/>
                        </a:rPr>
                        <a:t>5.3</a:t>
                      </a:r>
                    </a:p>
                  </a:txBody>
                  <a:tcPr marL="44650" marR="4465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latinLnBrk="1"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1pPr>
                      <a:lvl2pPr marL="742950" indent="-285750" latinLnBrk="1"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2pPr>
                      <a:lvl3pPr marL="1143000" indent="-228600" latinLnBrk="1"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3pPr>
                      <a:lvl4pPr marL="1600200" indent="-228600" latinLnBrk="1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4pPr>
                      <a:lvl5pPr marL="2057400" indent="-228600" latinLnBrk="1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5pPr>
                      <a:lvl6pPr marL="2514600" indent="-228600" eaLnBrk="0" fontAlgn="base" latinLnBrk="1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6pPr>
                      <a:lvl7pPr marL="2971800" indent="-228600" eaLnBrk="0" fontAlgn="base" latinLnBrk="1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7pPr>
                      <a:lvl8pPr marL="3429000" indent="-228600" eaLnBrk="0" fontAlgn="base" latinLnBrk="1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8pPr>
                      <a:lvl9pPr marL="3886200" indent="-228600" eaLnBrk="0" fontAlgn="base" latinLnBrk="1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ts val="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-윤고딕140" pitchFamily="18" charset="-127"/>
                          <a:cs typeface="Times New Roman" panose="02020603050405020304" pitchFamily="18" charset="0"/>
                        </a:rPr>
                        <a:t>Е22</a:t>
                      </a:r>
                    </a:p>
                  </a:txBody>
                  <a:tcPr marL="44650" marR="4465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latinLnBrk="1"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1pPr>
                      <a:lvl2pPr marL="742950" indent="-285750" latinLnBrk="1"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2pPr>
                      <a:lvl3pPr marL="1143000" indent="-228600" latinLnBrk="1"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3pPr>
                      <a:lvl4pPr marL="1600200" indent="-228600" latinLnBrk="1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4pPr>
                      <a:lvl5pPr marL="2057400" indent="-228600" latinLnBrk="1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5pPr>
                      <a:lvl6pPr marL="2514600" indent="-228600" eaLnBrk="0" fontAlgn="base" latinLnBrk="1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6pPr>
                      <a:lvl7pPr marL="2971800" indent="-228600" eaLnBrk="0" fontAlgn="base" latinLnBrk="1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7pPr>
                      <a:lvl8pPr marL="3429000" indent="-228600" eaLnBrk="0" fontAlgn="base" latinLnBrk="1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8pPr>
                      <a:lvl9pPr marL="3886200" indent="-228600" eaLnBrk="0" fontAlgn="base" latinLnBrk="1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-윤고딕140" pitchFamily="18" charset="-127"/>
                        <a:cs typeface="Times New Roman" panose="02020603050405020304" pitchFamily="18" charset="0"/>
                      </a:endParaRPr>
                    </a:p>
                  </a:txBody>
                  <a:tcPr marL="44650" marR="4465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latinLnBrk="1"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1pPr>
                      <a:lvl2pPr marL="742950" indent="-285750" latinLnBrk="1"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2pPr>
                      <a:lvl3pPr marL="1143000" indent="-228600" latinLnBrk="1"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3pPr>
                      <a:lvl4pPr marL="1600200" indent="-228600" latinLnBrk="1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4pPr>
                      <a:lvl5pPr marL="2057400" indent="-228600" latinLnBrk="1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5pPr>
                      <a:lvl6pPr marL="2514600" indent="-228600" eaLnBrk="0" fontAlgn="base" latinLnBrk="1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6pPr>
                      <a:lvl7pPr marL="2971800" indent="-228600" eaLnBrk="0" fontAlgn="base" latinLnBrk="1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7pPr>
                      <a:lvl8pPr marL="3429000" indent="-228600" eaLnBrk="0" fontAlgn="base" latinLnBrk="1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8pPr>
                      <a:lvl9pPr marL="3886200" indent="-228600" eaLnBrk="0" fontAlgn="base" latinLnBrk="1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-윤고딕140" pitchFamily="18" charset="-127"/>
                        <a:cs typeface="Times New Roman" panose="02020603050405020304" pitchFamily="18" charset="0"/>
                      </a:endParaRPr>
                    </a:p>
                  </a:txBody>
                  <a:tcPr marL="44650" marR="4465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latinLnBrk="1"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1pPr>
                      <a:lvl2pPr marL="742950" indent="-285750" latinLnBrk="1"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2pPr>
                      <a:lvl3pPr marL="1143000" indent="-228600" latinLnBrk="1"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3pPr>
                      <a:lvl4pPr marL="1600200" indent="-228600" latinLnBrk="1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4pPr>
                      <a:lvl5pPr marL="2057400" indent="-228600" latinLnBrk="1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5pPr>
                      <a:lvl6pPr marL="2514600" indent="-228600" eaLnBrk="0" fontAlgn="base" latinLnBrk="1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6pPr>
                      <a:lvl7pPr marL="2971800" indent="-228600" eaLnBrk="0" fontAlgn="base" latinLnBrk="1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7pPr>
                      <a:lvl8pPr marL="3429000" indent="-228600" eaLnBrk="0" fontAlgn="base" latinLnBrk="1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8pPr>
                      <a:lvl9pPr marL="3886200" indent="-228600" eaLnBrk="0" fontAlgn="base" latinLnBrk="1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-윤고딕140" pitchFamily="18" charset="-127"/>
                        <a:cs typeface="Times New Roman" panose="02020603050405020304" pitchFamily="18" charset="0"/>
                      </a:endParaRPr>
                    </a:p>
                  </a:txBody>
                  <a:tcPr marL="44650" marR="446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latinLnBrk="1"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1pPr>
                      <a:lvl2pPr marL="742950" indent="-285750" latinLnBrk="1"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2pPr>
                      <a:lvl3pPr marL="1143000" indent="-228600" latinLnBrk="1"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3pPr>
                      <a:lvl4pPr marL="1600200" indent="-228600" latinLnBrk="1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4pPr>
                      <a:lvl5pPr marL="2057400" indent="-228600" latinLnBrk="1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5pPr>
                      <a:lvl6pPr marL="2514600" indent="-228600" eaLnBrk="0" fontAlgn="base" latinLnBrk="1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6pPr>
                      <a:lvl7pPr marL="2971800" indent="-228600" eaLnBrk="0" fontAlgn="base" latinLnBrk="1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7pPr>
                      <a:lvl8pPr marL="3429000" indent="-228600" eaLnBrk="0" fontAlgn="base" latinLnBrk="1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8pPr>
                      <a:lvl9pPr marL="3886200" indent="-228600" eaLnBrk="0" fontAlgn="base" latinLnBrk="1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-윤고딕140" pitchFamily="18" charset="-127"/>
                        <a:cs typeface="Times New Roman" panose="02020603050405020304" pitchFamily="18" charset="0"/>
                      </a:endParaRPr>
                    </a:p>
                  </a:txBody>
                  <a:tcPr marL="44650" marR="4465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latinLnBrk="1"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1pPr>
                      <a:lvl2pPr marL="742950" indent="-285750" latinLnBrk="1"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2pPr>
                      <a:lvl3pPr marL="1143000" indent="-228600" latinLnBrk="1"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3pPr>
                      <a:lvl4pPr marL="1600200" indent="-228600" latinLnBrk="1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4pPr>
                      <a:lvl5pPr marL="2057400" indent="-228600" latinLnBrk="1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5pPr>
                      <a:lvl6pPr marL="2514600" indent="-228600" eaLnBrk="0" fontAlgn="base" latinLnBrk="1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6pPr>
                      <a:lvl7pPr marL="2971800" indent="-228600" eaLnBrk="0" fontAlgn="base" latinLnBrk="1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7pPr>
                      <a:lvl8pPr marL="3429000" indent="-228600" eaLnBrk="0" fontAlgn="base" latinLnBrk="1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8pPr>
                      <a:lvl9pPr marL="3886200" indent="-228600" eaLnBrk="0" fontAlgn="base" latinLnBrk="1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-윤고딕140" pitchFamily="18" charset="-127"/>
                        <a:cs typeface="Times New Roman" panose="02020603050405020304" pitchFamily="18" charset="0"/>
                      </a:endParaRPr>
                    </a:p>
                  </a:txBody>
                  <a:tcPr marL="44650" marR="446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latinLnBrk="1"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1pPr>
                      <a:lvl2pPr marL="742950" indent="-285750" latinLnBrk="1"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2pPr>
                      <a:lvl3pPr marL="1143000" indent="-228600" latinLnBrk="1"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3pPr>
                      <a:lvl4pPr marL="1600200" indent="-228600" latinLnBrk="1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4pPr>
                      <a:lvl5pPr marL="2057400" indent="-228600" latinLnBrk="1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5pPr>
                      <a:lvl6pPr marL="2514600" indent="-228600" eaLnBrk="0" fontAlgn="base" latinLnBrk="1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6pPr>
                      <a:lvl7pPr marL="2971800" indent="-228600" eaLnBrk="0" fontAlgn="base" latinLnBrk="1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7pPr>
                      <a:lvl8pPr marL="3429000" indent="-228600" eaLnBrk="0" fontAlgn="base" latinLnBrk="1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8pPr>
                      <a:lvl9pPr marL="3886200" indent="-228600" eaLnBrk="0" fontAlgn="base" latinLnBrk="1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ts val="9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-윤고딕140" pitchFamily="18" charset="-127"/>
                        <a:cs typeface="Times New Roman" panose="02020603050405020304" pitchFamily="18" charset="0"/>
                      </a:endParaRPr>
                    </a:p>
                  </a:txBody>
                  <a:tcPr marL="44650" marR="4465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latinLnBrk="1"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1pPr>
                      <a:lvl2pPr marL="742950" indent="-285750" latinLnBrk="1"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2pPr>
                      <a:lvl3pPr marL="1143000" indent="-228600" latinLnBrk="1"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3pPr>
                      <a:lvl4pPr marL="1600200" indent="-228600" latinLnBrk="1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4pPr>
                      <a:lvl5pPr marL="2057400" indent="-228600" latinLnBrk="1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5pPr>
                      <a:lvl6pPr marL="2514600" indent="-228600" eaLnBrk="0" fontAlgn="base" latinLnBrk="1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6pPr>
                      <a:lvl7pPr marL="2971800" indent="-228600" eaLnBrk="0" fontAlgn="base" latinLnBrk="1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7pPr>
                      <a:lvl8pPr marL="3429000" indent="-228600" eaLnBrk="0" fontAlgn="base" latinLnBrk="1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8pPr>
                      <a:lvl9pPr marL="3886200" indent="-228600" eaLnBrk="0" fontAlgn="base" latinLnBrk="1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ts val="9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-윤고딕140" pitchFamily="18" charset="-127"/>
                        <a:cs typeface="Times New Roman" panose="02020603050405020304" pitchFamily="18" charset="0"/>
                      </a:endParaRPr>
                    </a:p>
                  </a:txBody>
                  <a:tcPr marL="44650" marR="4465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latinLnBrk="1"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1pPr>
                      <a:lvl2pPr marL="742950" indent="-285750" latinLnBrk="1"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2pPr>
                      <a:lvl3pPr marL="1143000" indent="-228600" latinLnBrk="1"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3pPr>
                      <a:lvl4pPr marL="1600200" indent="-228600" latinLnBrk="1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4pPr>
                      <a:lvl5pPr marL="2057400" indent="-228600" latinLnBrk="1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5pPr>
                      <a:lvl6pPr marL="2514600" indent="-228600" eaLnBrk="0" fontAlgn="base" latinLnBrk="1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6pPr>
                      <a:lvl7pPr marL="2971800" indent="-228600" eaLnBrk="0" fontAlgn="base" latinLnBrk="1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7pPr>
                      <a:lvl8pPr marL="3429000" indent="-228600" eaLnBrk="0" fontAlgn="base" latinLnBrk="1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8pPr>
                      <a:lvl9pPr marL="3886200" indent="-228600" eaLnBrk="0" fontAlgn="base" latinLnBrk="1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-윤고딕140" pitchFamily="18" charset="-127"/>
                        <a:cs typeface="Times New Roman" panose="02020603050405020304" pitchFamily="18" charset="0"/>
                      </a:endParaRPr>
                    </a:p>
                  </a:txBody>
                  <a:tcPr marL="44650" marR="4465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33"/>
          <p:cNvSpPr>
            <a:spLocks noChangeArrowheads="1"/>
          </p:cNvSpPr>
          <p:nvPr/>
        </p:nvSpPr>
        <p:spPr bwMode="auto">
          <a:xfrm>
            <a:off x="858838" y="260350"/>
            <a:ext cx="2374900" cy="24606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1pPr>
            <a:lvl2pPr marL="742950" indent="-28575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2pPr>
            <a:lvl3pPr marL="11430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3pPr>
            <a:lvl4pPr marL="16002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4pPr>
            <a:lvl5pPr marL="20574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9pPr>
          </a:lstStyle>
          <a:p>
            <a:pPr eaLnBrk="1" latinLnBrk="1" hangingPunct="1"/>
            <a:r>
              <a:rPr lang="ru-RU" altLang="ko-KR">
                <a:solidFill>
                  <a:srgbClr val="C00000"/>
                </a:solidFill>
                <a:latin typeface="Times New Roman" pitchFamily="18" charset="0"/>
                <a:ea typeface="돋움" pitchFamily="50" charset="-128"/>
                <a:cs typeface="Times New Roman" pitchFamily="18" charset="0"/>
              </a:rPr>
              <a:t>ФГБУ ЦНИИОИЗ Минздрава России</a:t>
            </a:r>
          </a:p>
        </p:txBody>
      </p:sp>
      <p:sp>
        <p:nvSpPr>
          <p:cNvPr id="17411" name="Прямоугольник 37"/>
          <p:cNvSpPr>
            <a:spLocks noChangeArrowheads="1"/>
          </p:cNvSpPr>
          <p:nvPr/>
        </p:nvSpPr>
        <p:spPr bwMode="auto">
          <a:xfrm>
            <a:off x="539750" y="836613"/>
            <a:ext cx="8353425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1pPr>
            <a:lvl2pPr marL="742950" indent="-28575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2pPr>
            <a:lvl3pPr marL="11430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3pPr>
            <a:lvl4pPr marL="16002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4pPr>
            <a:lvl5pPr marL="20574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9pPr>
          </a:lstStyle>
          <a:p>
            <a:pPr eaLnBrk="1" latinLnBrk="1" hangingPunct="1"/>
            <a:endParaRPr lang="ru-RU" altLang="ru-RU" sz="240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1" latinLnBrk="1" hangingPunct="1"/>
            <a:endParaRPr lang="ru-RU" altLang="ru-RU" sz="240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1" latinLnBrk="1" hangingPunct="1"/>
            <a:endParaRPr lang="ru-RU" altLang="ru-RU" sz="240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412" name="Заголовок 4"/>
          <p:cNvSpPr>
            <a:spLocks noGrp="1"/>
          </p:cNvSpPr>
          <p:nvPr>
            <p:ph type="title"/>
          </p:nvPr>
        </p:nvSpPr>
        <p:spPr bwMode="auto">
          <a:xfrm>
            <a:off x="684213" y="1844675"/>
            <a:ext cx="8064500" cy="2808288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l"/>
            <a:r>
              <a:rPr kumimoji="0" lang="ru-RU" altLang="ru-RU" sz="180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                            Добавлены таблицы 1003, 2003, 3003, 4003</a:t>
            </a:r>
            <a:br>
              <a:rPr kumimoji="0" lang="ru-RU" altLang="ru-RU" sz="180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kumimoji="0" lang="ru-RU" altLang="ru-RU" sz="180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kumimoji="0" lang="ru-RU" altLang="ru-RU" sz="180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kumimoji="0" lang="ru-RU" altLang="ru-RU" sz="180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Из числа пациентов, состоящих на конец года под диспансерным наблюдением (гр. 15): состоит под диспансерным наблюдением лиц с хроническим вирусным гепатитом (В18) и циррозом печени (К74.6) одновременно  1 ________ чел.; </a:t>
            </a:r>
            <a:br>
              <a:rPr kumimoji="0" lang="ru-RU" altLang="ru-RU" sz="180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kumimoji="0" lang="ru-RU" altLang="ru-RU" sz="180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с хроническим вирусным гепатитом (В18) и гепатоцеллюлярным раком (С22.0) одновременно  2 ________ чел.</a:t>
            </a:r>
            <a:r>
              <a:rPr kumimoji="0" lang="ru-RU" altLang="ru-RU" sz="180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kumimoji="0" lang="ru-RU" altLang="ru-RU" sz="180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altLang="ru-RU" sz="180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33"/>
          <p:cNvSpPr>
            <a:spLocks noChangeArrowheads="1"/>
          </p:cNvSpPr>
          <p:nvPr/>
        </p:nvSpPr>
        <p:spPr bwMode="auto">
          <a:xfrm>
            <a:off x="858838" y="260350"/>
            <a:ext cx="2374900" cy="24606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1pPr>
            <a:lvl2pPr marL="742950" indent="-28575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2pPr>
            <a:lvl3pPr marL="11430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3pPr>
            <a:lvl4pPr marL="16002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4pPr>
            <a:lvl5pPr marL="20574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9pPr>
          </a:lstStyle>
          <a:p>
            <a:pPr eaLnBrk="1" latinLnBrk="1" hangingPunct="1"/>
            <a:r>
              <a:rPr lang="ru-RU" altLang="ko-KR">
                <a:solidFill>
                  <a:srgbClr val="C00000"/>
                </a:solidFill>
                <a:latin typeface="Times New Roman" pitchFamily="18" charset="0"/>
                <a:ea typeface="돋움" pitchFamily="50" charset="-128"/>
                <a:cs typeface="Times New Roman" pitchFamily="18" charset="0"/>
              </a:rPr>
              <a:t>ФГБУ ЦНИИОИЗ Минздрава России</a:t>
            </a:r>
          </a:p>
        </p:txBody>
      </p:sp>
      <p:sp>
        <p:nvSpPr>
          <p:cNvPr id="18435" name="Прямоугольник 37"/>
          <p:cNvSpPr>
            <a:spLocks noChangeArrowheads="1"/>
          </p:cNvSpPr>
          <p:nvPr/>
        </p:nvSpPr>
        <p:spPr bwMode="auto">
          <a:xfrm>
            <a:off x="539750" y="836613"/>
            <a:ext cx="8353425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1pPr>
            <a:lvl2pPr marL="742950" indent="-28575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2pPr>
            <a:lvl3pPr marL="11430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3pPr>
            <a:lvl4pPr marL="16002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4pPr>
            <a:lvl5pPr marL="20574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9pPr>
          </a:lstStyle>
          <a:p>
            <a:pPr eaLnBrk="1" latinLnBrk="1" hangingPunct="1"/>
            <a:endParaRPr lang="ru-RU" altLang="ru-RU" sz="240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1" latinLnBrk="1" hangingPunct="1"/>
            <a:endParaRPr lang="ru-RU" altLang="ru-RU" sz="240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1" latinLnBrk="1" hangingPunct="1"/>
            <a:endParaRPr lang="ru-RU" altLang="ru-RU" sz="240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8436" name="Заголовок 4"/>
          <p:cNvSpPr>
            <a:spLocks noGrp="1"/>
          </p:cNvSpPr>
          <p:nvPr>
            <p:ph type="title"/>
          </p:nvPr>
        </p:nvSpPr>
        <p:spPr bwMode="auto">
          <a:xfrm>
            <a:off x="684213" y="1844675"/>
            <a:ext cx="8064500" cy="2808288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ru-RU" altLang="ru-RU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altLang="ru-RU" smtClean="0">
                <a:latin typeface="Times New Roman" pitchFamily="18" charset="0"/>
                <a:cs typeface="Times New Roman" pitchFamily="18" charset="0"/>
              </a:rPr>
            </a:br>
            <a:r>
              <a:rPr lang="ru-RU" altLang="ru-RU" smtClean="0">
                <a:latin typeface="Times New Roman" pitchFamily="18" charset="0"/>
                <a:cs typeface="Times New Roman" pitchFamily="18" charset="0"/>
              </a:rPr>
              <a:t>Заполнение формы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3"/>
          <p:cNvSpPr>
            <a:spLocks noChangeArrowheads="1"/>
          </p:cNvSpPr>
          <p:nvPr/>
        </p:nvSpPr>
        <p:spPr bwMode="auto">
          <a:xfrm>
            <a:off x="858838" y="260350"/>
            <a:ext cx="2374900" cy="24606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1pPr>
            <a:lvl2pPr marL="742950" indent="-28575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2pPr>
            <a:lvl3pPr marL="11430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3pPr>
            <a:lvl4pPr marL="16002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4pPr>
            <a:lvl5pPr marL="20574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9pPr>
          </a:lstStyle>
          <a:p>
            <a:pPr eaLnBrk="1" latinLnBrk="1" hangingPunct="1"/>
            <a:r>
              <a:rPr lang="ru-RU" altLang="ko-KR">
                <a:solidFill>
                  <a:srgbClr val="C00000"/>
                </a:solidFill>
                <a:latin typeface="Times New Roman" pitchFamily="18" charset="0"/>
                <a:ea typeface="돋움" pitchFamily="50" charset="-128"/>
                <a:cs typeface="Times New Roman" pitchFamily="18" charset="0"/>
              </a:rPr>
              <a:t>ФГБУ ЦНИИОИЗ Минздрава России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395288" y="692150"/>
            <a:ext cx="8353425" cy="5337175"/>
          </a:xfrm>
          <a:prstGeom prst="rect">
            <a:avLst/>
          </a:prstGeom>
        </p:spPr>
        <p:txBody>
          <a:bodyPr>
            <a:spAutoFit/>
          </a:bodyPr>
          <a:lstStyle/>
          <a:p>
            <a:pPr marL="342900" indent="-342900" algn="ctr" eaLnBrk="1" latinLnBrk="1" hangingPunct="1">
              <a:spcBef>
                <a:spcPct val="20000"/>
              </a:spcBef>
              <a:buClr>
                <a:schemeClr val="bg2"/>
              </a:buClr>
              <a:buSzPct val="75000"/>
              <a:defRPr/>
            </a:pPr>
            <a:r>
              <a:rPr lang="ru-RU" sz="2400" b="0" kern="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Форма 12 формируется по 6 разделам</a:t>
            </a:r>
          </a:p>
          <a:p>
            <a:pPr marL="342900" indent="-342900" algn="ctr" eaLnBrk="1" latinLnBrk="1" hangingPunct="1">
              <a:spcBef>
                <a:spcPct val="20000"/>
              </a:spcBef>
              <a:buClr>
                <a:schemeClr val="bg2"/>
              </a:buClr>
              <a:buSzPct val="75000"/>
              <a:defRPr/>
            </a:pPr>
            <a:endParaRPr lang="ru-RU" sz="2400" b="0" kern="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342900" indent="-342900" algn="just" eaLnBrk="1" latinLnBrk="1" hangingPunct="1">
              <a:spcBef>
                <a:spcPct val="20000"/>
              </a:spcBef>
              <a:buClr>
                <a:schemeClr val="bg2"/>
              </a:buClr>
              <a:buSzPct val="75000"/>
              <a:defRPr/>
            </a:pPr>
            <a:r>
              <a:rPr lang="ru-RU" sz="2400" b="0" kern="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Дети (0-14 лет включительно) - 1000, 1001, 1002, </a:t>
            </a:r>
            <a:r>
              <a:rPr lang="ru-RU" sz="2400" b="0" kern="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1003</a:t>
            </a:r>
            <a:r>
              <a:rPr lang="ru-RU" sz="2400" b="0" kern="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1100.</a:t>
            </a:r>
          </a:p>
          <a:p>
            <a:pPr marL="342900" indent="-342900" algn="just" eaLnBrk="1" latinLnBrk="1" hangingPunct="1">
              <a:spcBef>
                <a:spcPct val="20000"/>
              </a:spcBef>
              <a:buClr>
                <a:schemeClr val="bg2"/>
              </a:buClr>
              <a:buSzPct val="75000"/>
              <a:defRPr/>
            </a:pPr>
            <a:r>
              <a:rPr lang="ru-RU" sz="2400" b="0" kern="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Дети первого года жизни - 1500, 1600, 1650, 1700, 1800, </a:t>
            </a:r>
          </a:p>
          <a:p>
            <a:pPr marL="342900" indent="-342900" algn="just" eaLnBrk="1" latinLnBrk="1" hangingPunct="1">
              <a:spcBef>
                <a:spcPct val="20000"/>
              </a:spcBef>
              <a:buClr>
                <a:schemeClr val="bg2"/>
              </a:buClr>
              <a:buSzPct val="75000"/>
              <a:defRPr/>
            </a:pPr>
            <a:r>
              <a:rPr lang="ru-RU" sz="2400" b="0" kern="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                                             1900.</a:t>
            </a:r>
          </a:p>
          <a:p>
            <a:pPr marL="342900" indent="-342900" algn="just" eaLnBrk="1" latinLnBrk="1" hangingPunct="1">
              <a:spcBef>
                <a:spcPct val="20000"/>
              </a:spcBef>
              <a:buClr>
                <a:schemeClr val="bg2"/>
              </a:buClr>
              <a:buSzPct val="75000"/>
              <a:defRPr/>
            </a:pPr>
            <a:r>
              <a:rPr lang="ru-RU" sz="2400" b="0" kern="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Дети (15-17 лет включительно)</a:t>
            </a:r>
            <a:r>
              <a:rPr lang="en-US" sz="2400" b="0" kern="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0" kern="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- 2000, 2001, </a:t>
            </a:r>
            <a:r>
              <a:rPr lang="ru-RU" sz="2400" b="0" kern="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2003</a:t>
            </a:r>
            <a:r>
              <a:rPr lang="ru-RU" sz="2400" b="0" kern="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2100.</a:t>
            </a:r>
          </a:p>
          <a:p>
            <a:pPr marL="342900" indent="-342900" algn="just" eaLnBrk="1" latinLnBrk="1" hangingPunct="1">
              <a:spcBef>
                <a:spcPct val="20000"/>
              </a:spcBef>
              <a:buClr>
                <a:schemeClr val="bg2"/>
              </a:buClr>
              <a:buSzPct val="75000"/>
              <a:defRPr/>
            </a:pPr>
            <a:r>
              <a:rPr lang="ru-RU" sz="2400" b="0" kern="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Взрослые (18 лет и более) - 3000, 3002, </a:t>
            </a:r>
            <a:r>
              <a:rPr lang="ru-RU" sz="2400" b="0" kern="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3003</a:t>
            </a:r>
            <a:r>
              <a:rPr lang="ru-RU" sz="2400" b="0" kern="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3100.</a:t>
            </a:r>
          </a:p>
          <a:p>
            <a:pPr marL="342900" indent="-342900" algn="just" eaLnBrk="1" latinLnBrk="1" hangingPunct="1">
              <a:spcBef>
                <a:spcPct val="20000"/>
              </a:spcBef>
              <a:buClr>
                <a:schemeClr val="bg2"/>
              </a:buClr>
              <a:buSzPct val="75000"/>
              <a:defRPr/>
            </a:pPr>
            <a:r>
              <a:rPr lang="ru-RU" sz="2400" b="0" kern="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Взрослые  старше  трудоспособного  возраста  </a:t>
            </a:r>
          </a:p>
          <a:p>
            <a:pPr marL="342900" indent="-342900" algn="just" eaLnBrk="1" latinLnBrk="1" hangingPunct="1">
              <a:spcBef>
                <a:spcPct val="20000"/>
              </a:spcBef>
              <a:buClr>
                <a:schemeClr val="bg2"/>
              </a:buClr>
              <a:buSzPct val="75000"/>
              <a:defRPr/>
            </a:pPr>
            <a:r>
              <a:rPr lang="ru-RU" sz="2400" b="0" kern="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(с  55 лет  у женщин и 60 лет у мужчин) - 4000, 4001, </a:t>
            </a:r>
            <a:r>
              <a:rPr lang="ru-RU" sz="2400" b="0" kern="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4003</a:t>
            </a:r>
            <a:r>
              <a:rPr lang="ru-RU" sz="2400" b="0" kern="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</a:p>
          <a:p>
            <a:pPr marL="342900" indent="-342900" algn="just" eaLnBrk="1" latinLnBrk="1" hangingPunct="1">
              <a:spcBef>
                <a:spcPct val="20000"/>
              </a:spcBef>
              <a:buClr>
                <a:schemeClr val="bg2"/>
              </a:buClr>
              <a:buSzPct val="75000"/>
              <a:defRPr/>
            </a:pPr>
            <a:r>
              <a:rPr lang="ru-RU" sz="2400" b="0" kern="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                                                                       4100.</a:t>
            </a:r>
          </a:p>
          <a:p>
            <a:pPr marL="342900" indent="-342900" algn="just" eaLnBrk="1" latinLnBrk="1" hangingPunct="1">
              <a:spcBef>
                <a:spcPct val="20000"/>
              </a:spcBef>
              <a:buClr>
                <a:schemeClr val="bg2"/>
              </a:buClr>
              <a:buSzPct val="75000"/>
              <a:defRPr/>
            </a:pPr>
            <a:r>
              <a:rPr lang="ru-RU" sz="2400" b="0" kern="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Диспансеризация студентов высших учебных заведений</a:t>
            </a:r>
          </a:p>
          <a:p>
            <a:pPr marL="342900" indent="-342900" algn="just" eaLnBrk="1" latinLnBrk="1" hangingPunct="1">
              <a:spcBef>
                <a:spcPct val="20000"/>
              </a:spcBef>
              <a:buClr>
                <a:schemeClr val="bg2"/>
              </a:buClr>
              <a:buSzPct val="75000"/>
              <a:defRPr/>
            </a:pPr>
            <a:r>
              <a:rPr lang="ru-RU" sz="2400" b="0" kern="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                                                                     - 5000, 5100.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3"/>
          <p:cNvSpPr>
            <a:spLocks noChangeArrowheads="1"/>
          </p:cNvSpPr>
          <p:nvPr/>
        </p:nvSpPr>
        <p:spPr bwMode="auto">
          <a:xfrm>
            <a:off x="858838" y="260350"/>
            <a:ext cx="2374900" cy="24606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1pPr>
            <a:lvl2pPr marL="742950" indent="-28575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2pPr>
            <a:lvl3pPr marL="11430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3pPr>
            <a:lvl4pPr marL="16002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4pPr>
            <a:lvl5pPr marL="20574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9pPr>
          </a:lstStyle>
          <a:p>
            <a:pPr eaLnBrk="1" latinLnBrk="1" hangingPunct="1"/>
            <a:r>
              <a:rPr lang="ru-RU" altLang="ko-KR">
                <a:solidFill>
                  <a:srgbClr val="C00000"/>
                </a:solidFill>
                <a:latin typeface="Times New Roman" pitchFamily="18" charset="0"/>
                <a:ea typeface="돋움" pitchFamily="50" charset="-128"/>
                <a:cs typeface="Times New Roman" pitchFamily="18" charset="0"/>
              </a:rPr>
              <a:t>ФГБУ ЦНИИОИЗ Минздрава России</a:t>
            </a:r>
          </a:p>
        </p:txBody>
      </p:sp>
      <p:sp>
        <p:nvSpPr>
          <p:cNvPr id="20483" name="Прямоугольник 2"/>
          <p:cNvSpPr>
            <a:spLocks noChangeArrowheads="1"/>
          </p:cNvSpPr>
          <p:nvPr/>
        </p:nvSpPr>
        <p:spPr bwMode="auto">
          <a:xfrm>
            <a:off x="395288" y="1557338"/>
            <a:ext cx="8353425" cy="2676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indent="466725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1pPr>
            <a:lvl2pPr marL="742950" indent="-28575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2pPr>
            <a:lvl3pPr marL="11430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3pPr>
            <a:lvl4pPr marL="16002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4pPr>
            <a:lvl5pPr marL="20574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9pPr>
          </a:lstStyle>
          <a:p>
            <a:pPr algn="just" eaLnBrk="1" latinLnBrk="1" hangingPunct="1">
              <a:buClr>
                <a:schemeClr val="bg2"/>
              </a:buClr>
              <a:buSzPct val="75000"/>
            </a:pPr>
            <a:endParaRPr lang="ru-RU" altLang="ru-RU" sz="2400" b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 eaLnBrk="1" latinLnBrk="1" hangingPunct="1">
              <a:buClr>
                <a:schemeClr val="bg2"/>
              </a:buClr>
              <a:buSzPct val="75000"/>
            </a:pPr>
            <a:r>
              <a:rPr lang="ru-RU" altLang="ru-RU" sz="2400" b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 таблицы - 1000, 1001, 1002, 1100, 1700, 1800, 1900, 2000, 2001,  2100,  3000,  3002,  3100,  4000,  4001,  4100, 5000, 5100 собираются  сведения  о  пациентах с 01 января по 31 декабря 2018 года.</a:t>
            </a:r>
          </a:p>
          <a:p>
            <a:pPr algn="just" eaLnBrk="1" latinLnBrk="1" hangingPunct="1">
              <a:buClr>
                <a:schemeClr val="bg2"/>
              </a:buClr>
              <a:buSzPct val="75000"/>
            </a:pPr>
            <a:r>
              <a:rPr lang="ru-RU" altLang="ru-RU" sz="2400" b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В таблицы 1500, 1600, 1650 собираются  сведения  о  паци-ентах, которые родились с 01 января по 31 декабря 2017 года.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3"/>
          <p:cNvSpPr>
            <a:spLocks noChangeArrowheads="1"/>
          </p:cNvSpPr>
          <p:nvPr/>
        </p:nvSpPr>
        <p:spPr bwMode="auto">
          <a:xfrm>
            <a:off x="858838" y="260350"/>
            <a:ext cx="2374900" cy="24606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1pPr>
            <a:lvl2pPr marL="742950" indent="-28575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2pPr>
            <a:lvl3pPr marL="11430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3pPr>
            <a:lvl4pPr marL="16002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4pPr>
            <a:lvl5pPr marL="20574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9pPr>
          </a:lstStyle>
          <a:p>
            <a:pPr eaLnBrk="1" latinLnBrk="1" hangingPunct="1"/>
            <a:r>
              <a:rPr lang="ru-RU" altLang="ko-KR">
                <a:solidFill>
                  <a:srgbClr val="C00000"/>
                </a:solidFill>
                <a:latin typeface="Times New Roman" pitchFamily="18" charset="0"/>
                <a:ea typeface="돋움" pitchFamily="50" charset="-128"/>
                <a:cs typeface="Times New Roman" pitchFamily="18" charset="0"/>
              </a:rPr>
              <a:t>ФГБУ ЦНИИОИЗ Минздрава России</a:t>
            </a:r>
          </a:p>
        </p:txBody>
      </p:sp>
      <p:sp>
        <p:nvSpPr>
          <p:cNvPr id="21507" name="Прямоугольник 2"/>
          <p:cNvSpPr>
            <a:spLocks noChangeArrowheads="1"/>
          </p:cNvSpPr>
          <p:nvPr/>
        </p:nvSpPr>
        <p:spPr bwMode="auto">
          <a:xfrm>
            <a:off x="468313" y="1196975"/>
            <a:ext cx="8424862" cy="4154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1pPr>
            <a:lvl2pPr marL="742950" indent="-28575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2pPr>
            <a:lvl3pPr marL="11430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3pPr>
            <a:lvl4pPr marL="16002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4pPr>
            <a:lvl5pPr marL="20574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9pPr>
          </a:lstStyle>
          <a:p>
            <a:pPr eaLnBrk="1" latinLnBrk="1" hangingPunct="1"/>
            <a:r>
              <a:rPr lang="ru-RU" altLang="ru-RU" sz="2400" b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Таблицы 1000, 2000, 3000, 4000 </a:t>
            </a:r>
            <a:br>
              <a:rPr lang="ru-RU" altLang="ru-RU" sz="2400" b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altLang="ru-RU" sz="2400" b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- графа 4 - заболевания, зарегистрированные у  </a:t>
            </a:r>
            <a:br>
              <a:rPr lang="ru-RU" altLang="ru-RU" sz="2400" b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altLang="ru-RU" sz="2400" b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пациентов впервые в жизни и повторно один  раз  </a:t>
            </a:r>
            <a:br>
              <a:rPr lang="ru-RU" altLang="ru-RU" sz="2400" b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altLang="ru-RU" sz="2400" b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в году (+ и -);</a:t>
            </a:r>
            <a:br>
              <a:rPr lang="ru-RU" altLang="ru-RU" sz="2400" b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altLang="ru-RU" sz="2400" b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- графа 5 – в возрасте 0-4 года, из графы 4;</a:t>
            </a:r>
            <a:br>
              <a:rPr lang="ru-RU" altLang="ru-RU" sz="2400" b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altLang="ru-RU" sz="2400" b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- графа 6 – в возрасте 5-9 лет, из графы 4;</a:t>
            </a:r>
            <a:br>
              <a:rPr lang="ru-RU" altLang="ru-RU" sz="2400" b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altLang="ru-RU" sz="2400" b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               при этом графа 4 </a:t>
            </a:r>
            <a:r>
              <a:rPr lang="en-US" altLang="ru-RU" sz="2400" b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&gt;</a:t>
            </a:r>
            <a:r>
              <a:rPr lang="ru-RU" altLang="ru-RU" sz="2400" b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= графам 5+6 в таблице 1000;</a:t>
            </a:r>
            <a:br>
              <a:rPr lang="ru-RU" altLang="ru-RU" sz="2400" b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altLang="ru-RU" sz="2400" b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- графа 8 – взято под диспансерное наблюдение  </a:t>
            </a:r>
            <a:br>
              <a:rPr lang="ru-RU" altLang="ru-RU" sz="2400" b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altLang="ru-RU" sz="2400" b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в течение года, из графы 4 «всего» (+ и -); </a:t>
            </a:r>
            <a:br>
              <a:rPr lang="ru-RU" altLang="ru-RU" sz="2400" b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altLang="ru-RU" sz="2400" b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- графа 9 - заболевания, зарегистрированные у  </a:t>
            </a:r>
            <a:br>
              <a:rPr lang="ru-RU" altLang="ru-RU" sz="2400" b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altLang="ru-RU" sz="2400" b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пациентов впервые в жизни (+),  из графы 4. </a:t>
            </a:r>
            <a:endParaRPr lang="ru-RU" altLang="ru-RU" sz="2400" b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3"/>
          <p:cNvSpPr>
            <a:spLocks noChangeArrowheads="1"/>
          </p:cNvSpPr>
          <p:nvPr/>
        </p:nvSpPr>
        <p:spPr bwMode="auto">
          <a:xfrm>
            <a:off x="858838" y="260350"/>
            <a:ext cx="2374900" cy="24606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1pPr>
            <a:lvl2pPr marL="742950" indent="-28575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2pPr>
            <a:lvl3pPr marL="11430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3pPr>
            <a:lvl4pPr marL="16002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4pPr>
            <a:lvl5pPr marL="20574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9pPr>
          </a:lstStyle>
          <a:p>
            <a:pPr eaLnBrk="1" latinLnBrk="1" hangingPunct="1"/>
            <a:r>
              <a:rPr lang="ru-RU" altLang="ko-KR">
                <a:solidFill>
                  <a:srgbClr val="C00000"/>
                </a:solidFill>
                <a:latin typeface="Times New Roman" pitchFamily="18" charset="0"/>
                <a:ea typeface="돋움" pitchFamily="50" charset="-128"/>
                <a:cs typeface="Times New Roman" pitchFamily="18" charset="0"/>
              </a:rPr>
              <a:t>ФГБУ ЦНИИОИЗ Минздрава России</a:t>
            </a:r>
          </a:p>
        </p:txBody>
      </p:sp>
      <p:sp>
        <p:nvSpPr>
          <p:cNvPr id="22531" name="Прямоугольник 2"/>
          <p:cNvSpPr>
            <a:spLocks noChangeArrowheads="1"/>
          </p:cNvSpPr>
          <p:nvPr/>
        </p:nvSpPr>
        <p:spPr bwMode="auto">
          <a:xfrm>
            <a:off x="539750" y="765175"/>
            <a:ext cx="8208963" cy="5508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1pPr>
            <a:lvl2pPr marL="742950" indent="-28575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2pPr>
            <a:lvl3pPr marL="11430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3pPr>
            <a:lvl4pPr marL="16002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4pPr>
            <a:lvl5pPr marL="20574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9pPr>
          </a:lstStyle>
          <a:p>
            <a:pPr eaLnBrk="1" latinLnBrk="1" hangingPunct="1"/>
            <a:r>
              <a:rPr lang="ru-RU" altLang="ru-RU">
                <a:latin typeface="Times New Roman" pitchFamily="18" charset="0"/>
                <a:cs typeface="Times New Roman" pitchFamily="18" charset="0"/>
              </a:rPr>
              <a:t>-   </a:t>
            </a:r>
          </a:p>
          <a:p>
            <a:pPr eaLnBrk="1" latinLnBrk="1" hangingPunct="1"/>
            <a:endParaRPr lang="ru-RU" altLang="ru-RU">
              <a:latin typeface="Times New Roman" pitchFamily="18" charset="0"/>
              <a:cs typeface="Times New Roman" pitchFamily="18" charset="0"/>
            </a:endParaRPr>
          </a:p>
          <a:p>
            <a:pPr eaLnBrk="1" latinLnBrk="1" hangingPunct="1"/>
            <a:endParaRPr lang="ru-RU" altLang="ru-RU">
              <a:latin typeface="Times New Roman" pitchFamily="18" charset="0"/>
              <a:cs typeface="Times New Roman" pitchFamily="18" charset="0"/>
            </a:endParaRPr>
          </a:p>
          <a:p>
            <a:pPr eaLnBrk="1" latinLnBrk="1" hangingPunct="1"/>
            <a:r>
              <a:rPr lang="ru-RU" altLang="ru-RU">
                <a:latin typeface="Times New Roman" pitchFamily="18" charset="0"/>
                <a:cs typeface="Times New Roman" pitchFamily="18" charset="0"/>
              </a:rPr>
              <a:t> -</a:t>
            </a:r>
          </a:p>
          <a:p>
            <a:pPr eaLnBrk="1" latinLnBrk="1" hangingPunct="1">
              <a:buFontTx/>
              <a:buChar char="-"/>
            </a:pPr>
            <a:r>
              <a:rPr lang="ru-RU" altLang="ru-RU" sz="2400" b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графа 10 - взято под диспансерное наблюдение в течение </a:t>
            </a:r>
          </a:p>
          <a:p>
            <a:pPr eaLnBrk="1" latinLnBrk="1" hangingPunct="1"/>
            <a:r>
              <a:rPr lang="ru-RU" altLang="ru-RU" sz="2400" b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года (+) , из графы 9; </a:t>
            </a:r>
            <a:br>
              <a:rPr lang="ru-RU" altLang="ru-RU" sz="2400" b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altLang="ru-RU" sz="2400" b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- графа 11 – выявлено </a:t>
            </a:r>
            <a:r>
              <a:rPr lang="ru-RU" altLang="ru-RU" sz="2400" b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впервые</a:t>
            </a:r>
            <a:r>
              <a:rPr lang="ru-RU" altLang="ru-RU" sz="2400" b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при профосмотре, из графы 9;</a:t>
            </a:r>
            <a:br>
              <a:rPr lang="ru-RU" altLang="ru-RU" sz="2400" b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altLang="ru-RU" sz="2400" b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- графа 12 – выявлено  при  диспансеризации определенных </a:t>
            </a:r>
          </a:p>
          <a:p>
            <a:pPr eaLnBrk="1" latinLnBrk="1" hangingPunct="1"/>
            <a:r>
              <a:rPr lang="ru-RU" altLang="ru-RU" sz="2400" b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групп взрослого населения, из графы 9;</a:t>
            </a:r>
            <a:br>
              <a:rPr lang="ru-RU" altLang="ru-RU" sz="2400" b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altLang="ru-RU" sz="2400" b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в таблице 2000 - выявлено  при  диспансеризации </a:t>
            </a:r>
            <a:br>
              <a:rPr lang="ru-RU" altLang="ru-RU" sz="2400" b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altLang="ru-RU" sz="2400" b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- графа 14 – снято с диспансерного наблюдения (по всем </a:t>
            </a:r>
          </a:p>
          <a:p>
            <a:pPr eaLnBrk="1" latinLnBrk="1" hangingPunct="1"/>
            <a:r>
              <a:rPr lang="ru-RU" altLang="ru-RU" sz="2400" b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причинам: выздоровление, смерть, переезд на </a:t>
            </a:r>
          </a:p>
          <a:p>
            <a:pPr eaLnBrk="1" latinLnBrk="1" hangingPunct="1"/>
            <a:r>
              <a:rPr lang="ru-RU" altLang="ru-RU" sz="2400" b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другое место жительства и др.); </a:t>
            </a:r>
            <a:br>
              <a:rPr lang="ru-RU" altLang="ru-RU" sz="2400" b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altLang="ru-RU" sz="2400" b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- графа 15 – состоит под диспансерным наблюдением на </a:t>
            </a:r>
          </a:p>
          <a:p>
            <a:pPr eaLnBrk="1" latinLnBrk="1" hangingPunct="1"/>
            <a:r>
              <a:rPr lang="ru-RU" altLang="ru-RU" sz="2400" b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конец отчетного года; </a:t>
            </a:r>
            <a:br>
              <a:rPr lang="ru-RU" altLang="ru-RU" sz="2400" b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altLang="ru-RU" sz="2400" b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- графы 7,13,16-в таблице 2000 –все данные о юношах.</a:t>
            </a:r>
            <a:br>
              <a:rPr lang="ru-RU" altLang="ru-RU" sz="2400" b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altLang="ru-RU" sz="2400" b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ru-RU" altLang="ru-RU" sz="2400" b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3"/>
          <p:cNvSpPr>
            <a:spLocks noChangeArrowheads="1"/>
          </p:cNvSpPr>
          <p:nvPr/>
        </p:nvSpPr>
        <p:spPr bwMode="auto">
          <a:xfrm>
            <a:off x="858838" y="260350"/>
            <a:ext cx="2374900" cy="24606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1pPr>
            <a:lvl2pPr marL="742950" indent="-28575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2pPr>
            <a:lvl3pPr marL="11430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3pPr>
            <a:lvl4pPr marL="16002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4pPr>
            <a:lvl5pPr marL="20574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9pPr>
          </a:lstStyle>
          <a:p>
            <a:pPr eaLnBrk="1" latinLnBrk="1" hangingPunct="1"/>
            <a:r>
              <a:rPr lang="ru-RU" altLang="ko-KR">
                <a:solidFill>
                  <a:srgbClr val="C00000"/>
                </a:solidFill>
                <a:latin typeface="Times New Roman" pitchFamily="18" charset="0"/>
                <a:ea typeface="돋움" pitchFamily="50" charset="-128"/>
                <a:cs typeface="Times New Roman" pitchFamily="18" charset="0"/>
              </a:rPr>
              <a:t>ФГБУ ЦНИИОИЗ Минздрава России</a:t>
            </a:r>
          </a:p>
        </p:txBody>
      </p:sp>
      <p:sp>
        <p:nvSpPr>
          <p:cNvPr id="23555" name="Прямоугольник 2"/>
          <p:cNvSpPr>
            <a:spLocks noChangeArrowheads="1"/>
          </p:cNvSpPr>
          <p:nvPr/>
        </p:nvSpPr>
        <p:spPr bwMode="auto">
          <a:xfrm>
            <a:off x="250825" y="2420938"/>
            <a:ext cx="8713788" cy="1446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1pPr>
            <a:lvl2pPr marL="742950" indent="-28575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2pPr>
            <a:lvl3pPr marL="11430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3pPr>
            <a:lvl4pPr marL="16002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4pPr>
            <a:lvl5pPr marL="20574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9pPr>
          </a:lstStyle>
          <a:p>
            <a:pPr algn="ctr"/>
            <a:r>
              <a:rPr lang="ru-RU" altLang="ru-RU" sz="44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Графа 8 трактовка </a:t>
            </a:r>
          </a:p>
          <a:p>
            <a:pPr algn="ctr"/>
            <a:r>
              <a:rPr lang="ru-RU" altLang="ru-RU" sz="44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не изменена !!!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Text Box 2"/>
          <p:cNvSpPr txBox="1">
            <a:spLocks noChangeArrowheads="1"/>
          </p:cNvSpPr>
          <p:nvPr/>
        </p:nvSpPr>
        <p:spPr bwMode="auto">
          <a:xfrm>
            <a:off x="855663" y="260350"/>
            <a:ext cx="2374900" cy="24606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1pPr>
            <a:lvl2pPr marL="742950" indent="-28575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2pPr>
            <a:lvl3pPr marL="11430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3pPr>
            <a:lvl4pPr marL="16002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4pPr>
            <a:lvl5pPr marL="20574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9pPr>
          </a:lstStyle>
          <a:p>
            <a:pPr eaLnBrk="1" latinLnBrk="1" hangingPunct="1"/>
            <a:r>
              <a:rPr lang="ru-RU" altLang="ko-KR">
                <a:solidFill>
                  <a:srgbClr val="C00000"/>
                </a:solidFill>
                <a:latin typeface="Times New Roman" pitchFamily="18" charset="0"/>
                <a:ea typeface="돋움" pitchFamily="50" charset="-128"/>
                <a:cs typeface="Times New Roman" pitchFamily="18" charset="0"/>
              </a:rPr>
              <a:t>ФГБУ ЦНИИОИЗ Минздрава России</a:t>
            </a:r>
          </a:p>
        </p:txBody>
      </p:sp>
      <p:sp>
        <p:nvSpPr>
          <p:cNvPr id="24579" name="Rectangle 24"/>
          <p:cNvSpPr>
            <a:spLocks noChangeArrowheads="1"/>
          </p:cNvSpPr>
          <p:nvPr/>
        </p:nvSpPr>
        <p:spPr bwMode="auto">
          <a:xfrm>
            <a:off x="395288" y="-5803900"/>
            <a:ext cx="8280400" cy="1206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1pPr>
            <a:lvl2pPr marL="742950" indent="-28575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2pPr>
            <a:lvl3pPr marL="11430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3pPr>
            <a:lvl4pPr marL="16002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4pPr>
            <a:lvl5pPr marL="20574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9pPr>
          </a:lstStyle>
          <a:p>
            <a:pPr eaLnBrk="1" latinLnBrk="1" hangingPunct="1"/>
            <a:endParaRPr lang="ru-RU" altLang="ru-RU" sz="1800">
              <a:solidFill>
                <a:schemeClr val="tx1"/>
              </a:solidFill>
              <a:latin typeface="Times New Roman" pitchFamily="18" charset="0"/>
              <a:ea typeface="굴림" charset="-127"/>
              <a:cs typeface="Times New Roman" pitchFamily="18" charset="0"/>
            </a:endParaRPr>
          </a:p>
          <a:p>
            <a:pPr eaLnBrk="1" latinLnBrk="1" hangingPunct="1"/>
            <a:endParaRPr lang="ru-RU" altLang="ru-RU" sz="1800">
              <a:solidFill>
                <a:schemeClr val="tx1"/>
              </a:solidFill>
              <a:latin typeface="Times New Roman" pitchFamily="18" charset="0"/>
              <a:ea typeface="굴림" charset="-127"/>
              <a:cs typeface="Times New Roman" pitchFamily="18" charset="0"/>
            </a:endParaRPr>
          </a:p>
          <a:p>
            <a:pPr eaLnBrk="1" latinLnBrk="1" hangingPunct="1"/>
            <a:endParaRPr lang="ru-RU" altLang="ru-RU" sz="1800">
              <a:solidFill>
                <a:schemeClr val="tx1"/>
              </a:solidFill>
              <a:latin typeface="Times New Roman" pitchFamily="18" charset="0"/>
              <a:ea typeface="굴림" charset="-127"/>
              <a:cs typeface="Times New Roman" pitchFamily="18" charset="0"/>
            </a:endParaRPr>
          </a:p>
          <a:p>
            <a:pPr eaLnBrk="1" latinLnBrk="1" hangingPunct="1"/>
            <a:endParaRPr lang="ru-RU" altLang="ru-RU" sz="1800">
              <a:solidFill>
                <a:schemeClr val="tx1"/>
              </a:solidFill>
              <a:latin typeface="Times New Roman" pitchFamily="18" charset="0"/>
              <a:ea typeface="굴림" charset="-127"/>
              <a:cs typeface="Times New Roman" pitchFamily="18" charset="0"/>
            </a:endParaRPr>
          </a:p>
          <a:p>
            <a:pPr eaLnBrk="1" latinLnBrk="1" hangingPunct="1"/>
            <a:endParaRPr lang="ru-RU" altLang="ru-RU" sz="1800">
              <a:solidFill>
                <a:schemeClr val="tx1"/>
              </a:solidFill>
              <a:latin typeface="Times New Roman" pitchFamily="18" charset="0"/>
              <a:ea typeface="굴림" charset="-127"/>
              <a:cs typeface="Times New Roman" pitchFamily="18" charset="0"/>
            </a:endParaRPr>
          </a:p>
          <a:p>
            <a:pPr eaLnBrk="1" latinLnBrk="1" hangingPunct="1"/>
            <a:endParaRPr lang="ru-RU" altLang="ru-RU" sz="1800">
              <a:solidFill>
                <a:schemeClr val="tx1"/>
              </a:solidFill>
              <a:latin typeface="Times New Roman" pitchFamily="18" charset="0"/>
              <a:ea typeface="굴림" charset="-127"/>
              <a:cs typeface="Times New Roman" pitchFamily="18" charset="0"/>
            </a:endParaRPr>
          </a:p>
          <a:p>
            <a:pPr eaLnBrk="1" latinLnBrk="1" hangingPunct="1"/>
            <a:endParaRPr lang="ru-RU" altLang="ru-RU" sz="1800">
              <a:solidFill>
                <a:schemeClr val="tx1"/>
              </a:solidFill>
              <a:latin typeface="Times New Roman" pitchFamily="18" charset="0"/>
              <a:ea typeface="굴림" charset="-127"/>
              <a:cs typeface="Times New Roman" pitchFamily="18" charset="0"/>
            </a:endParaRPr>
          </a:p>
          <a:p>
            <a:pPr eaLnBrk="1" latinLnBrk="1" hangingPunct="1"/>
            <a:endParaRPr lang="ru-RU" altLang="ru-RU" sz="1800">
              <a:solidFill>
                <a:schemeClr val="tx1"/>
              </a:solidFill>
              <a:latin typeface="Times New Roman" pitchFamily="18" charset="0"/>
              <a:ea typeface="굴림" charset="-127"/>
              <a:cs typeface="Times New Roman" pitchFamily="18" charset="0"/>
            </a:endParaRPr>
          </a:p>
          <a:p>
            <a:pPr eaLnBrk="1" latinLnBrk="1" hangingPunct="1"/>
            <a:endParaRPr lang="ru-RU" altLang="ru-RU" sz="1800">
              <a:solidFill>
                <a:schemeClr val="tx1"/>
              </a:solidFill>
              <a:latin typeface="Times New Roman" pitchFamily="18" charset="0"/>
              <a:ea typeface="굴림" charset="-127"/>
              <a:cs typeface="Times New Roman" pitchFamily="18" charset="0"/>
            </a:endParaRPr>
          </a:p>
          <a:p>
            <a:pPr eaLnBrk="1" latinLnBrk="1" hangingPunct="1"/>
            <a:endParaRPr lang="ru-RU" altLang="ru-RU" sz="1800">
              <a:solidFill>
                <a:schemeClr val="tx1"/>
              </a:solidFill>
              <a:latin typeface="Times New Roman" pitchFamily="18" charset="0"/>
              <a:ea typeface="굴림" charset="-127"/>
              <a:cs typeface="Times New Roman" pitchFamily="18" charset="0"/>
            </a:endParaRPr>
          </a:p>
          <a:p>
            <a:pPr eaLnBrk="1" latinLnBrk="1" hangingPunct="1"/>
            <a:endParaRPr lang="ru-RU" altLang="ru-RU" sz="1800">
              <a:solidFill>
                <a:schemeClr val="tx1"/>
              </a:solidFill>
              <a:latin typeface="Times New Roman" pitchFamily="18" charset="0"/>
              <a:ea typeface="굴림" charset="-127"/>
              <a:cs typeface="Times New Roman" pitchFamily="18" charset="0"/>
            </a:endParaRPr>
          </a:p>
          <a:p>
            <a:pPr eaLnBrk="1" latinLnBrk="1" hangingPunct="1"/>
            <a:endParaRPr lang="ru-RU" altLang="ru-RU" sz="1800">
              <a:solidFill>
                <a:schemeClr val="tx1"/>
              </a:solidFill>
              <a:latin typeface="Times New Roman" pitchFamily="18" charset="0"/>
              <a:ea typeface="굴림" charset="-127"/>
              <a:cs typeface="Times New Roman" pitchFamily="18" charset="0"/>
            </a:endParaRPr>
          </a:p>
          <a:p>
            <a:pPr eaLnBrk="1" latinLnBrk="1" hangingPunct="1"/>
            <a:endParaRPr lang="ru-RU" altLang="ru-RU" sz="1800">
              <a:solidFill>
                <a:schemeClr val="tx1"/>
              </a:solidFill>
              <a:latin typeface="Times New Roman" pitchFamily="18" charset="0"/>
              <a:ea typeface="굴림" charset="-127"/>
              <a:cs typeface="Times New Roman" pitchFamily="18" charset="0"/>
            </a:endParaRPr>
          </a:p>
          <a:p>
            <a:pPr eaLnBrk="1" latinLnBrk="1" hangingPunct="1"/>
            <a:endParaRPr lang="ru-RU" altLang="ru-RU" sz="1800">
              <a:solidFill>
                <a:schemeClr val="tx1"/>
              </a:solidFill>
              <a:latin typeface="Times New Roman" pitchFamily="18" charset="0"/>
              <a:ea typeface="굴림" charset="-127"/>
              <a:cs typeface="Times New Roman" pitchFamily="18" charset="0"/>
            </a:endParaRPr>
          </a:p>
          <a:p>
            <a:pPr eaLnBrk="1" latinLnBrk="1" hangingPunct="1"/>
            <a:endParaRPr lang="ru-RU" altLang="ru-RU" sz="1800">
              <a:solidFill>
                <a:schemeClr val="tx1"/>
              </a:solidFill>
              <a:latin typeface="Times New Roman" pitchFamily="18" charset="0"/>
              <a:ea typeface="굴림" charset="-127"/>
              <a:cs typeface="Times New Roman" pitchFamily="18" charset="0"/>
            </a:endParaRPr>
          </a:p>
          <a:p>
            <a:pPr eaLnBrk="1" latinLnBrk="1" hangingPunct="1"/>
            <a:endParaRPr lang="ru-RU" altLang="ru-RU" sz="1800">
              <a:solidFill>
                <a:schemeClr val="tx1"/>
              </a:solidFill>
              <a:latin typeface="Times New Roman" pitchFamily="18" charset="0"/>
              <a:ea typeface="굴림" charset="-127"/>
              <a:cs typeface="Times New Roman" pitchFamily="18" charset="0"/>
            </a:endParaRPr>
          </a:p>
          <a:p>
            <a:pPr eaLnBrk="1" latinLnBrk="1" hangingPunct="1"/>
            <a:endParaRPr lang="ru-RU" altLang="ru-RU" sz="1800">
              <a:solidFill>
                <a:schemeClr val="tx1"/>
              </a:solidFill>
              <a:latin typeface="Times New Roman" pitchFamily="18" charset="0"/>
              <a:ea typeface="굴림" charset="-127"/>
              <a:cs typeface="Times New Roman" pitchFamily="18" charset="0"/>
            </a:endParaRPr>
          </a:p>
          <a:p>
            <a:pPr eaLnBrk="1" latinLnBrk="1" hangingPunct="1"/>
            <a:endParaRPr lang="ru-RU" altLang="ru-RU" sz="1800">
              <a:solidFill>
                <a:schemeClr val="tx1"/>
              </a:solidFill>
              <a:latin typeface="Times New Roman" pitchFamily="18" charset="0"/>
              <a:ea typeface="굴림" charset="-127"/>
              <a:cs typeface="Times New Roman" pitchFamily="18" charset="0"/>
            </a:endParaRPr>
          </a:p>
          <a:p>
            <a:pPr eaLnBrk="1" latinLnBrk="1" hangingPunct="1"/>
            <a:endParaRPr lang="ru-RU" altLang="ru-RU" sz="1800">
              <a:solidFill>
                <a:schemeClr val="tx1"/>
              </a:solidFill>
              <a:latin typeface="Times New Roman" pitchFamily="18" charset="0"/>
              <a:ea typeface="굴림" charset="-127"/>
              <a:cs typeface="Times New Roman" pitchFamily="18" charset="0"/>
            </a:endParaRPr>
          </a:p>
          <a:p>
            <a:pPr eaLnBrk="1" latinLnBrk="1" hangingPunct="1"/>
            <a:endParaRPr lang="ru-RU" altLang="ru-RU" sz="1800">
              <a:solidFill>
                <a:schemeClr val="tx1"/>
              </a:solidFill>
              <a:latin typeface="Times New Roman" pitchFamily="18" charset="0"/>
              <a:ea typeface="굴림" charset="-127"/>
              <a:cs typeface="Times New Roman" pitchFamily="18" charset="0"/>
            </a:endParaRPr>
          </a:p>
          <a:p>
            <a:pPr eaLnBrk="1" latinLnBrk="1" hangingPunct="1"/>
            <a:endParaRPr lang="ru-RU" altLang="ru-RU" sz="1800">
              <a:solidFill>
                <a:schemeClr val="tx1"/>
              </a:solidFill>
              <a:latin typeface="Times New Roman" pitchFamily="18" charset="0"/>
              <a:ea typeface="굴림" charset="-127"/>
              <a:cs typeface="Times New Roman" pitchFamily="18" charset="0"/>
            </a:endParaRPr>
          </a:p>
          <a:p>
            <a:pPr eaLnBrk="1" latinLnBrk="1" hangingPunct="1"/>
            <a:endParaRPr lang="ru-RU" altLang="ru-RU" sz="1800">
              <a:solidFill>
                <a:schemeClr val="tx1"/>
              </a:solidFill>
              <a:latin typeface="Times New Roman" pitchFamily="18" charset="0"/>
              <a:ea typeface="굴림" charset="-127"/>
              <a:cs typeface="Times New Roman" pitchFamily="18" charset="0"/>
            </a:endParaRPr>
          </a:p>
          <a:p>
            <a:pPr eaLnBrk="1" latinLnBrk="1" hangingPunct="1"/>
            <a:endParaRPr lang="ru-RU" altLang="ru-RU" sz="1800">
              <a:solidFill>
                <a:schemeClr val="tx1"/>
              </a:solidFill>
              <a:latin typeface="Times New Roman" pitchFamily="18" charset="0"/>
              <a:ea typeface="굴림" charset="-127"/>
              <a:cs typeface="Times New Roman" pitchFamily="18" charset="0"/>
            </a:endParaRPr>
          </a:p>
          <a:p>
            <a:pPr eaLnBrk="1" latinLnBrk="1" hangingPunct="1"/>
            <a:endParaRPr lang="ru-RU" altLang="ru-RU" sz="1800">
              <a:solidFill>
                <a:schemeClr val="tx1"/>
              </a:solidFill>
              <a:latin typeface="Times New Roman" pitchFamily="18" charset="0"/>
              <a:ea typeface="굴림" charset="-127"/>
              <a:cs typeface="Times New Roman" pitchFamily="18" charset="0"/>
            </a:endParaRPr>
          </a:p>
          <a:p>
            <a:pPr eaLnBrk="1" latinLnBrk="1" hangingPunct="1"/>
            <a:endParaRPr lang="ru-RU" altLang="ru-RU" sz="1800">
              <a:solidFill>
                <a:schemeClr val="tx1"/>
              </a:solidFill>
              <a:latin typeface="Times New Roman" pitchFamily="18" charset="0"/>
              <a:ea typeface="굴림" charset="-127"/>
              <a:cs typeface="Times New Roman" pitchFamily="18" charset="0"/>
            </a:endParaRPr>
          </a:p>
          <a:p>
            <a:pPr eaLnBrk="1" latinLnBrk="1" hangingPunct="1"/>
            <a:r>
              <a:rPr lang="ru-RU" altLang="ru-RU" sz="18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Times New Roman" pitchFamily="18" charset="0"/>
              </a:rPr>
              <a:t>Таблица 1000</a:t>
            </a:r>
            <a:endParaRPr lang="ru-RU" altLang="ko-KR" sz="1100">
              <a:solidFill>
                <a:schemeClr val="tx1"/>
              </a:solidFill>
              <a:ea typeface="굴림" charset="-127"/>
              <a:cs typeface="Times New Roman" pitchFamily="18" charset="0"/>
            </a:endParaRPr>
          </a:p>
          <a:p>
            <a:r>
              <a:rPr lang="ru-RU" altLang="ko-KR" sz="18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Times New Roman" pitchFamily="18" charset="0"/>
              </a:rPr>
              <a:t>(Графа 15 за 2016 г) </a:t>
            </a:r>
            <a:r>
              <a:rPr lang="ru-RU" altLang="ko-KR" sz="1800">
                <a:solidFill>
                  <a:schemeClr val="tx1"/>
                </a:solidFill>
                <a:latin typeface="Calibri" pitchFamily="34" charset="0"/>
                <a:ea typeface="굴림" charset="-127"/>
                <a:cs typeface="Times New Roman" pitchFamily="18" charset="0"/>
              </a:rPr>
              <a:t>–</a:t>
            </a:r>
            <a:r>
              <a:rPr lang="ru-RU" altLang="ko-KR" sz="18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Times New Roman" pitchFamily="18" charset="0"/>
              </a:rPr>
              <a:t> (переходные дети в подростки) + (впервые взятые на Д-учет в текущем году) + (вновь прибывшие) + (ранее стоящие на Д-учете </a:t>
            </a:r>
            <a:r>
              <a:rPr lang="ru-RU" altLang="ko-KR" sz="1800">
                <a:solidFill>
                  <a:schemeClr val="tx1"/>
                </a:solidFill>
                <a:latin typeface="Calibri" pitchFamily="34" charset="0"/>
                <a:ea typeface="굴림" charset="-127"/>
                <a:cs typeface="Times New Roman" pitchFamily="18" charset="0"/>
              </a:rPr>
              <a:t>«</a:t>
            </a:r>
            <a:r>
              <a:rPr lang="ru-RU" altLang="ko-KR" sz="18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Times New Roman" pitchFamily="18" charset="0"/>
              </a:rPr>
              <a:t>оторвавшиеся</a:t>
            </a:r>
            <a:r>
              <a:rPr lang="ru-RU" altLang="ko-KR" sz="1800">
                <a:solidFill>
                  <a:schemeClr val="tx1"/>
                </a:solidFill>
                <a:latin typeface="Calibri" pitchFamily="34" charset="0"/>
                <a:ea typeface="굴림" charset="-127"/>
                <a:cs typeface="Times New Roman" pitchFamily="18" charset="0"/>
              </a:rPr>
              <a:t>»</a:t>
            </a:r>
            <a:r>
              <a:rPr lang="ru-RU" altLang="ko-KR" sz="18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Times New Roman" pitchFamily="18" charset="0"/>
              </a:rPr>
              <a:t> и кому диагноз был ранее установлен, но на Д-учете не состоял) = графа 8.</a:t>
            </a:r>
          </a:p>
          <a:p>
            <a:endParaRPr lang="ru-RU" altLang="ko-KR" sz="1800">
              <a:solidFill>
                <a:schemeClr val="tx1"/>
              </a:solidFill>
              <a:latin typeface="Times New Roman" pitchFamily="18" charset="0"/>
              <a:ea typeface="굴림" charset="-127"/>
              <a:cs typeface="Times New Roman" pitchFamily="18" charset="0"/>
            </a:endParaRPr>
          </a:p>
          <a:p>
            <a:endParaRPr lang="ru-RU" altLang="ko-KR" sz="1100">
              <a:solidFill>
                <a:schemeClr val="tx1"/>
              </a:solidFill>
              <a:ea typeface="굴림" charset="-127"/>
              <a:cs typeface="Times New Roman" pitchFamily="18" charset="0"/>
            </a:endParaRPr>
          </a:p>
          <a:p>
            <a:r>
              <a:rPr lang="ru-RU" altLang="ko-KR" sz="18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Times New Roman" pitchFamily="18" charset="0"/>
              </a:rPr>
              <a:t>Таблица 2000</a:t>
            </a:r>
            <a:endParaRPr lang="ru-RU" altLang="ko-KR" sz="1100">
              <a:solidFill>
                <a:schemeClr val="tx1"/>
              </a:solidFill>
              <a:ea typeface="굴림" charset="-127"/>
              <a:cs typeface="Times New Roman" pitchFamily="18" charset="0"/>
            </a:endParaRPr>
          </a:p>
          <a:p>
            <a:r>
              <a:rPr lang="ru-RU" altLang="ko-KR" sz="18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Times New Roman" pitchFamily="18" charset="0"/>
              </a:rPr>
              <a:t>(Графа 15 за 2016 г) </a:t>
            </a:r>
            <a:r>
              <a:rPr lang="ru-RU" altLang="ko-KR" sz="1800">
                <a:solidFill>
                  <a:schemeClr val="tx1"/>
                </a:solidFill>
                <a:latin typeface="Calibri" pitchFamily="34" charset="0"/>
                <a:ea typeface="굴림" charset="-127"/>
                <a:cs typeface="Times New Roman" pitchFamily="18" charset="0"/>
              </a:rPr>
              <a:t>–</a:t>
            </a:r>
            <a:r>
              <a:rPr lang="ru-RU" altLang="ko-KR" sz="18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Times New Roman" pitchFamily="18" charset="0"/>
              </a:rPr>
              <a:t> (переходные подростки во взрослые) + (впервые взятые на Д-учет в текущем году) + (вновь прибывшие) + (ранее стоящие на Д-учете </a:t>
            </a:r>
            <a:r>
              <a:rPr lang="ru-RU" altLang="ko-KR" sz="1800">
                <a:solidFill>
                  <a:schemeClr val="tx1"/>
                </a:solidFill>
                <a:latin typeface="Calibri" pitchFamily="34" charset="0"/>
                <a:ea typeface="굴림" charset="-127"/>
                <a:cs typeface="Times New Roman" pitchFamily="18" charset="0"/>
              </a:rPr>
              <a:t>«</a:t>
            </a:r>
            <a:r>
              <a:rPr lang="ru-RU" altLang="ko-KR" sz="18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Times New Roman" pitchFamily="18" charset="0"/>
              </a:rPr>
              <a:t>оторвавшиеся</a:t>
            </a:r>
            <a:r>
              <a:rPr lang="ru-RU" altLang="ko-KR" sz="1800">
                <a:solidFill>
                  <a:schemeClr val="tx1"/>
                </a:solidFill>
                <a:latin typeface="Calibri" pitchFamily="34" charset="0"/>
                <a:ea typeface="굴림" charset="-127"/>
                <a:cs typeface="Times New Roman" pitchFamily="18" charset="0"/>
              </a:rPr>
              <a:t>»</a:t>
            </a:r>
            <a:r>
              <a:rPr lang="ru-RU" altLang="ko-KR" sz="18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Times New Roman" pitchFamily="18" charset="0"/>
              </a:rPr>
              <a:t> и кому диагноз был ранее установлен, но на Д-учете не состоял) + (переходные из детей, таблицы 1000) = графа 8.</a:t>
            </a:r>
          </a:p>
          <a:p>
            <a:endParaRPr lang="ru-RU" altLang="ko-KR" sz="1800">
              <a:solidFill>
                <a:schemeClr val="tx1"/>
              </a:solidFill>
              <a:latin typeface="Times New Roman" pitchFamily="18" charset="0"/>
              <a:ea typeface="굴림" charset="-127"/>
              <a:cs typeface="Times New Roman" pitchFamily="18" charset="0"/>
            </a:endParaRPr>
          </a:p>
          <a:p>
            <a:endParaRPr lang="ru-RU" altLang="ko-KR" sz="1100">
              <a:solidFill>
                <a:schemeClr val="tx1"/>
              </a:solidFill>
              <a:ea typeface="굴림" charset="-127"/>
              <a:cs typeface="Times New Roman" pitchFamily="18" charset="0"/>
            </a:endParaRPr>
          </a:p>
          <a:p>
            <a:r>
              <a:rPr lang="ru-RU" altLang="ko-KR" sz="18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Times New Roman" pitchFamily="18" charset="0"/>
              </a:rPr>
              <a:t>Таблица 3000</a:t>
            </a:r>
            <a:endParaRPr lang="ru-RU" altLang="ko-KR" sz="1100">
              <a:solidFill>
                <a:schemeClr val="tx1"/>
              </a:solidFill>
              <a:ea typeface="굴림" charset="-127"/>
              <a:cs typeface="Times New Roman" pitchFamily="18" charset="0"/>
            </a:endParaRPr>
          </a:p>
          <a:p>
            <a:r>
              <a:rPr lang="ru-RU" altLang="ko-KR" sz="18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Times New Roman" pitchFamily="18" charset="0"/>
              </a:rPr>
              <a:t>(Графа 15 за 2016 г) + (впервые взятые на Д-учет в текущем году) + (вновь </a:t>
            </a:r>
          </a:p>
          <a:p>
            <a:r>
              <a:rPr lang="ru-RU" altLang="ko-KR" sz="18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Times New Roman" pitchFamily="18" charset="0"/>
              </a:rPr>
              <a:t>прибывшие) + (ранее стоящие на Д-учете </a:t>
            </a:r>
            <a:r>
              <a:rPr lang="ru-RU" altLang="ko-KR" sz="1800">
                <a:solidFill>
                  <a:schemeClr val="tx1"/>
                </a:solidFill>
                <a:latin typeface="Calibri" pitchFamily="34" charset="0"/>
                <a:ea typeface="굴림" charset="-127"/>
                <a:cs typeface="Times New Roman" pitchFamily="18" charset="0"/>
              </a:rPr>
              <a:t>«</a:t>
            </a:r>
            <a:r>
              <a:rPr lang="ru-RU" altLang="ko-KR" sz="18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Times New Roman" pitchFamily="18" charset="0"/>
              </a:rPr>
              <a:t>оторвавшиеся</a:t>
            </a:r>
            <a:r>
              <a:rPr lang="ru-RU" altLang="ko-KR" sz="1800">
                <a:solidFill>
                  <a:schemeClr val="tx1"/>
                </a:solidFill>
                <a:latin typeface="Calibri" pitchFamily="34" charset="0"/>
                <a:ea typeface="굴림" charset="-127"/>
                <a:cs typeface="Times New Roman" pitchFamily="18" charset="0"/>
              </a:rPr>
              <a:t>»</a:t>
            </a:r>
            <a:r>
              <a:rPr lang="ru-RU" altLang="ko-KR" sz="18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Times New Roman" pitchFamily="18" charset="0"/>
              </a:rPr>
              <a:t> и кому диагноз был ранее установлен, но на Д-учете не состоял) + (переходные из подростков, </a:t>
            </a:r>
          </a:p>
          <a:p>
            <a:r>
              <a:rPr lang="ru-RU" altLang="ko-KR" sz="18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Times New Roman" pitchFamily="18" charset="0"/>
              </a:rPr>
              <a:t>таблицы 2000) = графа 8.</a:t>
            </a:r>
            <a:endParaRPr lang="ru-RU" altLang="ko-KR" sz="1800" b="0">
              <a:solidFill>
                <a:schemeClr val="tx1"/>
              </a:solidFill>
              <a:latin typeface="굴림" charset="-127"/>
              <a:ea typeface="굴림" charset="-127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3"/>
          <p:cNvSpPr>
            <a:spLocks noChangeArrowheads="1"/>
          </p:cNvSpPr>
          <p:nvPr/>
        </p:nvSpPr>
        <p:spPr bwMode="auto">
          <a:xfrm>
            <a:off x="858838" y="260350"/>
            <a:ext cx="2374900" cy="24606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1pPr>
            <a:lvl2pPr marL="742950" indent="-28575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2pPr>
            <a:lvl3pPr marL="11430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3pPr>
            <a:lvl4pPr marL="16002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4pPr>
            <a:lvl5pPr marL="20574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9pPr>
          </a:lstStyle>
          <a:p>
            <a:pPr eaLnBrk="1" latinLnBrk="1" hangingPunct="1"/>
            <a:r>
              <a:rPr lang="ru-RU" altLang="ko-KR">
                <a:solidFill>
                  <a:srgbClr val="C00000"/>
                </a:solidFill>
                <a:latin typeface="Times New Roman" pitchFamily="18" charset="0"/>
                <a:ea typeface="돋움" pitchFamily="50" charset="-128"/>
                <a:cs typeface="Times New Roman" pitchFamily="18" charset="0"/>
              </a:rPr>
              <a:t>ФГБУ ЦНИИОИЗ Минздрава России</a:t>
            </a:r>
          </a:p>
        </p:txBody>
      </p:sp>
      <p:sp>
        <p:nvSpPr>
          <p:cNvPr id="25603" name="Прямоугольник 2"/>
          <p:cNvSpPr>
            <a:spLocks noChangeArrowheads="1"/>
          </p:cNvSpPr>
          <p:nvPr/>
        </p:nvSpPr>
        <p:spPr bwMode="auto">
          <a:xfrm>
            <a:off x="468313" y="1628775"/>
            <a:ext cx="8280400" cy="2678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1pPr>
            <a:lvl2pPr marL="742950" indent="-28575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2pPr>
            <a:lvl3pPr marL="11430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3pPr>
            <a:lvl4pPr marL="16002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4pPr>
            <a:lvl5pPr marL="20574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9pPr>
          </a:lstStyle>
          <a:p>
            <a:pPr algn="ctr" eaLnBrk="1" latinLnBrk="1" hangingPunct="1"/>
            <a:r>
              <a:rPr lang="ru-RU" altLang="ru-RU" sz="2800" b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Графа 14 – снято с диспансерного наблюдения (по </a:t>
            </a:r>
            <a:br>
              <a:rPr lang="ru-RU" altLang="ru-RU" sz="2800" b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altLang="ru-RU" sz="2800" b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 всем причинам: выздоровление, смерть, переезд на </a:t>
            </a:r>
          </a:p>
          <a:p>
            <a:pPr algn="ctr" eaLnBrk="1" latinLnBrk="1" hangingPunct="1"/>
            <a:r>
              <a:rPr lang="ru-RU" altLang="ru-RU" sz="2800" b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 другое место жительства и др.)</a:t>
            </a:r>
          </a:p>
          <a:p>
            <a:pPr eaLnBrk="1" latinLnBrk="1" hangingPunct="1"/>
            <a:endParaRPr lang="ru-RU" altLang="ru-RU" sz="2800" b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 eaLnBrk="1" latinLnBrk="1" hangingPunct="1"/>
            <a:r>
              <a:rPr lang="ru-RU" altLang="ru-RU" sz="2800" b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Переход в другую возрастную группу</a:t>
            </a:r>
          </a:p>
          <a:p>
            <a:pPr algn="ctr" eaLnBrk="1" latinLnBrk="1" hangingPunct="1"/>
            <a:r>
              <a:rPr lang="ru-RU" altLang="ru-RU" sz="280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не входит в графу 14</a:t>
            </a:r>
            <a:endParaRPr lang="ru-RU" altLang="ru-RU" sz="2800">
              <a:solidFill>
                <a:srgbClr val="0000FF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3"/>
          <p:cNvSpPr>
            <a:spLocks noChangeArrowheads="1"/>
          </p:cNvSpPr>
          <p:nvPr/>
        </p:nvSpPr>
        <p:spPr bwMode="auto">
          <a:xfrm>
            <a:off x="858838" y="260350"/>
            <a:ext cx="2374900" cy="24606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1pPr>
            <a:lvl2pPr marL="742950" indent="-28575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2pPr>
            <a:lvl3pPr marL="11430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3pPr>
            <a:lvl4pPr marL="16002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4pPr>
            <a:lvl5pPr marL="20574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9pPr>
          </a:lstStyle>
          <a:p>
            <a:pPr eaLnBrk="1" latinLnBrk="1" hangingPunct="1"/>
            <a:r>
              <a:rPr lang="ru-RU" altLang="ko-KR">
                <a:solidFill>
                  <a:srgbClr val="C00000"/>
                </a:solidFill>
                <a:latin typeface="Times New Roman" pitchFamily="18" charset="0"/>
                <a:ea typeface="돋움" pitchFamily="50" charset="-128"/>
                <a:cs typeface="Times New Roman" pitchFamily="18" charset="0"/>
              </a:rPr>
              <a:t>ФГБУ ЦНИИОИЗ Минздрава России</a:t>
            </a:r>
          </a:p>
        </p:txBody>
      </p:sp>
      <p:sp>
        <p:nvSpPr>
          <p:cNvPr id="26627" name="Прямоугольник 2"/>
          <p:cNvSpPr>
            <a:spLocks noChangeArrowheads="1"/>
          </p:cNvSpPr>
          <p:nvPr/>
        </p:nvSpPr>
        <p:spPr bwMode="auto">
          <a:xfrm>
            <a:off x="250825" y="2060575"/>
            <a:ext cx="8713788" cy="1816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1pPr>
            <a:lvl2pPr marL="742950" indent="-28575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2pPr>
            <a:lvl3pPr marL="11430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3pPr>
            <a:lvl4pPr marL="16002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4pPr>
            <a:lvl5pPr marL="20574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9pPr>
          </a:lstStyle>
          <a:p>
            <a:pPr algn="ctr"/>
            <a:endParaRPr lang="ru-RU" altLang="ru-RU" sz="2800" b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altLang="ru-RU" sz="2800" b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По всем строкам таблиц 1000, 2000, 3000, 4000 </a:t>
            </a:r>
          </a:p>
          <a:p>
            <a:pPr algn="ctr"/>
            <a:r>
              <a:rPr lang="ru-RU" altLang="ru-RU" sz="2800" b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- из графы 8 минус графа 14 равно графе 15, </a:t>
            </a:r>
          </a:p>
          <a:p>
            <a:pPr algn="ctr"/>
            <a:r>
              <a:rPr lang="ru-RU" altLang="ru-RU" sz="2800" b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в том числе и строкам раздела 6.0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3"/>
          <p:cNvSpPr>
            <a:spLocks noChangeArrowheads="1"/>
          </p:cNvSpPr>
          <p:nvPr/>
        </p:nvSpPr>
        <p:spPr bwMode="auto">
          <a:xfrm>
            <a:off x="858838" y="260350"/>
            <a:ext cx="2374900" cy="24606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1pPr>
            <a:lvl2pPr marL="742950" indent="-28575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2pPr>
            <a:lvl3pPr marL="11430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3pPr>
            <a:lvl4pPr marL="16002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4pPr>
            <a:lvl5pPr marL="20574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9pPr>
          </a:lstStyle>
          <a:p>
            <a:pPr eaLnBrk="1" latinLnBrk="1" hangingPunct="1"/>
            <a:r>
              <a:rPr lang="ru-RU" altLang="ko-KR">
                <a:solidFill>
                  <a:srgbClr val="C00000"/>
                </a:solidFill>
                <a:latin typeface="Times New Roman" pitchFamily="18" charset="0"/>
                <a:ea typeface="돋움" pitchFamily="50" charset="-128"/>
                <a:cs typeface="Times New Roman" pitchFamily="18" charset="0"/>
              </a:rPr>
              <a:t>ФГБУ ЦНИИОИЗ Минздрава России</a:t>
            </a:r>
          </a:p>
        </p:txBody>
      </p:sp>
      <p:sp>
        <p:nvSpPr>
          <p:cNvPr id="27651" name="Прямоугольник 2"/>
          <p:cNvSpPr>
            <a:spLocks noChangeArrowheads="1"/>
          </p:cNvSpPr>
          <p:nvPr/>
        </p:nvSpPr>
        <p:spPr bwMode="auto">
          <a:xfrm>
            <a:off x="250825" y="2060575"/>
            <a:ext cx="8713788" cy="1446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1pPr>
            <a:lvl2pPr marL="742950" indent="-28575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2pPr>
            <a:lvl3pPr marL="11430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3pPr>
            <a:lvl4pPr marL="16002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4pPr>
            <a:lvl5pPr marL="20574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9pPr>
          </a:lstStyle>
          <a:p>
            <a:pPr algn="ctr"/>
            <a:endParaRPr lang="ru-RU" altLang="ru-RU" sz="4400" b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altLang="ru-RU" sz="4400" b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Таблица 1500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3"/>
          <p:cNvSpPr>
            <a:spLocks noChangeArrowheads="1"/>
          </p:cNvSpPr>
          <p:nvPr/>
        </p:nvSpPr>
        <p:spPr bwMode="auto">
          <a:xfrm>
            <a:off x="858838" y="260350"/>
            <a:ext cx="2374900" cy="24606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1pPr>
            <a:lvl2pPr marL="742950" indent="-28575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2pPr>
            <a:lvl3pPr marL="11430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3pPr>
            <a:lvl4pPr marL="16002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4pPr>
            <a:lvl5pPr marL="20574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9pPr>
          </a:lstStyle>
          <a:p>
            <a:pPr eaLnBrk="1" latinLnBrk="1" hangingPunct="1"/>
            <a:r>
              <a:rPr lang="ru-RU" altLang="ko-KR">
                <a:solidFill>
                  <a:srgbClr val="C00000"/>
                </a:solidFill>
                <a:latin typeface="Times New Roman" pitchFamily="18" charset="0"/>
                <a:ea typeface="돋움" pitchFamily="50" charset="-128"/>
                <a:cs typeface="Times New Roman" pitchFamily="18" charset="0"/>
              </a:rPr>
              <a:t>ФГБУ ЦНИИОИЗ Минздрава России</a:t>
            </a:r>
          </a:p>
        </p:txBody>
      </p:sp>
      <p:sp>
        <p:nvSpPr>
          <p:cNvPr id="28675" name="Прямоугольник 2"/>
          <p:cNvSpPr>
            <a:spLocks noChangeArrowheads="1"/>
          </p:cNvSpPr>
          <p:nvPr/>
        </p:nvSpPr>
        <p:spPr bwMode="auto">
          <a:xfrm>
            <a:off x="250825" y="2060575"/>
            <a:ext cx="8713788" cy="2678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1pPr>
            <a:lvl2pPr marL="742950" indent="-28575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2pPr>
            <a:lvl3pPr marL="11430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3pPr>
            <a:lvl4pPr marL="16002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4pPr>
            <a:lvl5pPr marL="20574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9pPr>
          </a:lstStyle>
          <a:p>
            <a:pPr algn="ctr"/>
            <a:endParaRPr lang="ru-RU" altLang="ru-RU" sz="2400" b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altLang="ru-RU" sz="3600" b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Медицинская организация заполняет таблицу 1500 на детей, которые проживают на территории обслуживания и им исполнился год (в т.ч. умершие). 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3"/>
          <p:cNvSpPr>
            <a:spLocks noChangeArrowheads="1"/>
          </p:cNvSpPr>
          <p:nvPr/>
        </p:nvSpPr>
        <p:spPr bwMode="auto">
          <a:xfrm>
            <a:off x="858838" y="260350"/>
            <a:ext cx="2374900" cy="24606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1pPr>
            <a:lvl2pPr marL="742950" indent="-28575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2pPr>
            <a:lvl3pPr marL="11430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3pPr>
            <a:lvl4pPr marL="16002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4pPr>
            <a:lvl5pPr marL="20574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9pPr>
          </a:lstStyle>
          <a:p>
            <a:pPr eaLnBrk="1" latinLnBrk="1" hangingPunct="1"/>
            <a:r>
              <a:rPr lang="ru-RU" altLang="ko-KR">
                <a:solidFill>
                  <a:srgbClr val="C00000"/>
                </a:solidFill>
                <a:latin typeface="Times New Roman" pitchFamily="18" charset="0"/>
                <a:ea typeface="돋움" pitchFamily="50" charset="-128"/>
                <a:cs typeface="Times New Roman" pitchFamily="18" charset="0"/>
              </a:rPr>
              <a:t>ФГБУ ЦНИИОИЗ Минздрава России</a:t>
            </a:r>
          </a:p>
        </p:txBody>
      </p:sp>
      <p:sp>
        <p:nvSpPr>
          <p:cNvPr id="29699" name="Прямоугольник 2"/>
          <p:cNvSpPr>
            <a:spLocks noChangeArrowheads="1"/>
          </p:cNvSpPr>
          <p:nvPr/>
        </p:nvSpPr>
        <p:spPr bwMode="auto">
          <a:xfrm>
            <a:off x="611188" y="1916113"/>
            <a:ext cx="7993062" cy="1816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1pPr>
            <a:lvl2pPr marL="742950" indent="-28575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2pPr>
            <a:lvl3pPr marL="11430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3pPr>
            <a:lvl4pPr marL="16002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4pPr>
            <a:lvl5pPr marL="20574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9pPr>
          </a:lstStyle>
          <a:p>
            <a:pPr algn="ctr"/>
            <a:endParaRPr lang="ru-RU" altLang="ru-RU" sz="2800" b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altLang="ru-RU" sz="2800" b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Проверить список учреждений представляющих форму 12 и соответственно исключить возможность дублирование данных в таблице 1500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3"/>
          <p:cNvSpPr>
            <a:spLocks noChangeArrowheads="1"/>
          </p:cNvSpPr>
          <p:nvPr/>
        </p:nvSpPr>
        <p:spPr bwMode="auto">
          <a:xfrm>
            <a:off x="858838" y="260350"/>
            <a:ext cx="2374900" cy="24606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1pPr>
            <a:lvl2pPr marL="742950" indent="-28575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2pPr>
            <a:lvl3pPr marL="11430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3pPr>
            <a:lvl4pPr marL="16002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4pPr>
            <a:lvl5pPr marL="20574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9pPr>
          </a:lstStyle>
          <a:p>
            <a:pPr eaLnBrk="1" latinLnBrk="1" hangingPunct="1"/>
            <a:r>
              <a:rPr lang="ru-RU" altLang="ko-KR">
                <a:solidFill>
                  <a:srgbClr val="C00000"/>
                </a:solidFill>
                <a:latin typeface="Times New Roman" pitchFamily="18" charset="0"/>
                <a:ea typeface="돋움" pitchFamily="50" charset="-128"/>
                <a:cs typeface="Times New Roman" pitchFamily="18" charset="0"/>
              </a:rPr>
              <a:t>ФГБУ ЦНИИОИЗ Минздрава России</a:t>
            </a:r>
          </a:p>
        </p:txBody>
      </p:sp>
      <p:sp>
        <p:nvSpPr>
          <p:cNvPr id="30723" name="Прямоугольник 2"/>
          <p:cNvSpPr>
            <a:spLocks noChangeArrowheads="1"/>
          </p:cNvSpPr>
          <p:nvPr/>
        </p:nvSpPr>
        <p:spPr bwMode="auto">
          <a:xfrm>
            <a:off x="1116013" y="765175"/>
            <a:ext cx="6840537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1pPr>
            <a:lvl2pPr marL="742950" indent="-28575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2pPr>
            <a:lvl3pPr marL="11430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3pPr>
            <a:lvl4pPr marL="16002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4pPr>
            <a:lvl5pPr marL="20574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9pPr>
          </a:lstStyle>
          <a:p>
            <a:pPr algn="ctr" eaLnBrk="1" latinLnBrk="1" hangingPunct="1"/>
            <a:r>
              <a:rPr lang="ru-RU" altLang="ru-RU" sz="12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2. Дети первого года жизни</a:t>
            </a:r>
          </a:p>
          <a:p>
            <a:pPr eaLnBrk="1" latinLnBrk="1" hangingPunct="1"/>
            <a:r>
              <a:rPr lang="ru-RU" altLang="ru-RU" sz="12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(1500) </a:t>
            </a: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395288" y="1196975"/>
          <a:ext cx="8496300" cy="5329238"/>
        </p:xfrm>
        <a:graphic>
          <a:graphicData uri="http://schemas.openxmlformats.org/drawingml/2006/table">
            <a:tbl>
              <a:tblPr/>
              <a:tblGrid>
                <a:gridCol w="2483648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471268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631622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550833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549610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  <a:gridCol w="612038">
                  <a:extLst>
                    <a:ext uri="{9D8B030D-6E8A-4147-A177-3AD203B41FA5}">
                      <a16:colId xmlns:a16="http://schemas.microsoft.com/office/drawing/2014/main" xmlns="" val="20005"/>
                    </a:ext>
                  </a:extLst>
                </a:gridCol>
                <a:gridCol w="746685">
                  <a:extLst>
                    <a:ext uri="{9D8B030D-6E8A-4147-A177-3AD203B41FA5}">
                      <a16:colId xmlns:a16="http://schemas.microsoft.com/office/drawing/2014/main" xmlns="" val="20006"/>
                    </a:ext>
                  </a:extLst>
                </a:gridCol>
                <a:gridCol w="747909">
                  <a:extLst>
                    <a:ext uri="{9D8B030D-6E8A-4147-A177-3AD203B41FA5}">
                      <a16:colId xmlns:a16="http://schemas.microsoft.com/office/drawing/2014/main" xmlns="" val="20007"/>
                    </a:ext>
                  </a:extLst>
                </a:gridCol>
                <a:gridCol w="583884">
                  <a:extLst>
                    <a:ext uri="{9D8B030D-6E8A-4147-A177-3AD203B41FA5}">
                      <a16:colId xmlns:a16="http://schemas.microsoft.com/office/drawing/2014/main" xmlns="" val="20008"/>
                    </a:ext>
                  </a:extLst>
                </a:gridCol>
                <a:gridCol w="501869">
                  <a:extLst>
                    <a:ext uri="{9D8B030D-6E8A-4147-A177-3AD203B41FA5}">
                      <a16:colId xmlns:a16="http://schemas.microsoft.com/office/drawing/2014/main" xmlns="" val="20009"/>
                    </a:ext>
                  </a:extLst>
                </a:gridCol>
                <a:gridCol w="616933">
                  <a:extLst>
                    <a:ext uri="{9D8B030D-6E8A-4147-A177-3AD203B41FA5}">
                      <a16:colId xmlns:a16="http://schemas.microsoft.com/office/drawing/2014/main" xmlns="" val="20010"/>
                    </a:ext>
                  </a:extLst>
                </a:gridCol>
              </a:tblGrid>
              <a:tr h="277736">
                <a:tc rowSpan="3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ts val="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Наименование классов и отдельных болезней</a:t>
                      </a:r>
                    </a:p>
                  </a:txBody>
                  <a:tcPr marL="24346" marR="24346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3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№ строк</a:t>
                      </a:r>
                    </a:p>
                  </a:txBody>
                  <a:tcPr marL="24346" marR="24346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3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Код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ts val="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по МКБ-10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ts val="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пересмотра</a:t>
                      </a:r>
                    </a:p>
                  </a:txBody>
                  <a:tcPr marL="24346" marR="24346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6">
                  <a:txBody>
                    <a:bodyPr/>
                    <a:lstStyle/>
                    <a:p>
                      <a:endParaRPr lang="ru-RU" sz="1800"/>
                    </a:p>
                  </a:txBody>
                  <a:tcPr marL="24346" marR="24346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rowSpan="3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9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Снято с диспан-серного наблю-дения </a:t>
                      </a:r>
                    </a:p>
                  </a:txBody>
                  <a:tcPr marL="24346" marR="24346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3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Состоит под диспан-серным наблюде-нием на конец отчетного года</a:t>
                      </a:r>
                    </a:p>
                  </a:txBody>
                  <a:tcPr marL="24346" marR="24346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1029339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всего</a:t>
                      </a:r>
                    </a:p>
                  </a:txBody>
                  <a:tcPr marL="24346" marR="24346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из них (из гр. 4):</a:t>
                      </a:r>
                    </a:p>
                  </a:txBody>
                  <a:tcPr marL="24346" marR="24346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из заболеваний с впервые в жизни установленным диагнозом (из гр. 9):</a:t>
                      </a:r>
                    </a:p>
                  </a:txBody>
                  <a:tcPr marL="24346" marR="24346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1170612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в возрасте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до 1 мес.</a:t>
                      </a:r>
                    </a:p>
                  </a:txBody>
                  <a:tcPr marL="24346" marR="24346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взято под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ts val="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диспансер-ное</a:t>
                      </a: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kumimoji="0" lang="ru-RU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наблю</a:t>
                      </a: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дение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24346" marR="24346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 впервые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в жизни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установ</a:t>
                      </a: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ленным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диагнозом</a:t>
                      </a:r>
                    </a:p>
                  </a:txBody>
                  <a:tcPr marL="24346" marR="2434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взято под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ts val="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диспансерное </a:t>
                      </a:r>
                      <a:r>
                        <a:rPr kumimoji="0" lang="ru-RU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наблю</a:t>
                      </a: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дение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24346" marR="24346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выявлено при </a:t>
                      </a:r>
                      <a:r>
                        <a:rPr kumimoji="0" lang="ru-RU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проф-осмотре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24346" marR="24346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20586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</a:p>
                  </a:txBody>
                  <a:tcPr marL="24346" marR="24346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</a:p>
                  </a:txBody>
                  <a:tcPr marL="24346" marR="24346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</a:p>
                  </a:txBody>
                  <a:tcPr marL="24346" marR="24346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</a:p>
                  </a:txBody>
                  <a:tcPr marL="24346" marR="24346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</a:p>
                  </a:txBody>
                  <a:tcPr marL="24346" marR="24346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</a:t>
                      </a:r>
                    </a:p>
                  </a:txBody>
                  <a:tcPr marL="24346" marR="24346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</a:t>
                      </a:r>
                    </a:p>
                  </a:txBody>
                  <a:tcPr marL="24346" marR="2434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</a:t>
                      </a:r>
                    </a:p>
                  </a:txBody>
                  <a:tcPr marL="24346" marR="24346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11</a:t>
                      </a:r>
                    </a:p>
                  </a:txBody>
                  <a:tcPr marL="24346" marR="2434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9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14</a:t>
                      </a:r>
                    </a:p>
                  </a:txBody>
                  <a:tcPr marL="24346" marR="24346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15</a:t>
                      </a:r>
                    </a:p>
                  </a:txBody>
                  <a:tcPr marL="24346" marR="24346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290359">
                <a:tc>
                  <a:txBody>
                    <a:bodyPr/>
                    <a:lstStyle/>
                    <a:p>
                      <a:pPr marL="88900" marR="0" lvl="0" indent="0" algn="l" defTabSz="914400" rtl="0" eaLnBrk="1" fontAlgn="base" latinLnBrk="0" hangingPunct="1">
                        <a:lnSpc>
                          <a:spcPts val="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Зарегистрировано заболеваний – всего</a:t>
                      </a:r>
                    </a:p>
                  </a:txBody>
                  <a:tcPr marL="24346" marR="24346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1.0</a:t>
                      </a:r>
                    </a:p>
                  </a:txBody>
                  <a:tcPr marL="24346" marR="24346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А00-Т98</a:t>
                      </a:r>
                    </a:p>
                  </a:txBody>
                  <a:tcPr marL="24346" marR="24346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24346" marR="24346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24346" marR="24346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24346" marR="24346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24346" marR="2434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24346" marR="24346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24346" marR="2434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9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24346" marR="24346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24346" marR="24346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433321">
                <a:tc>
                  <a:txBody>
                    <a:bodyPr/>
                    <a:lstStyle/>
                    <a:p>
                      <a:pPr marL="88900" marR="0" lvl="0" indent="0" algn="l" defTabSz="914400" rtl="0" eaLnBrk="1" fontAlgn="base" latinLnBrk="0" hangingPunct="1">
                        <a:lnSpc>
                          <a:spcPts val="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в том числе:</a:t>
                      </a:r>
                    </a:p>
                    <a:p>
                      <a:pPr marL="88900" marR="0" lvl="0" indent="0" algn="l" defTabSz="914400" rtl="0" eaLnBrk="1" fontAlgn="base" latinLnBrk="0" hangingPunct="1">
                        <a:lnSpc>
                          <a:spcPts val="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некоторые инфекционные и паразитарные болезни</a:t>
                      </a:r>
                    </a:p>
                  </a:txBody>
                  <a:tcPr marL="24346" marR="24346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2.0</a:t>
                      </a:r>
                    </a:p>
                  </a:txBody>
                  <a:tcPr marL="24346" marR="24346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А00-В99</a:t>
                      </a:r>
                    </a:p>
                  </a:txBody>
                  <a:tcPr marL="24346" marR="24346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24346" marR="24346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24346" marR="24346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24346" marR="24346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24346" marR="2434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24346" marR="24346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24346" marR="2434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9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24346" marR="24346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24346" marR="24346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290359">
                <a:tc>
                  <a:txBody>
                    <a:bodyPr/>
                    <a:lstStyle/>
                    <a:p>
                      <a:pPr marL="179388" marR="0" lvl="0" indent="0" algn="l" defTabSz="914400" rtl="0" eaLnBrk="1" fontAlgn="base" latinLnBrk="0" hangingPunct="1">
                        <a:lnSpc>
                          <a:spcPts val="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из них:</a:t>
                      </a:r>
                    </a:p>
                    <a:p>
                      <a:pPr marL="179388" marR="0" lvl="0" indent="0" algn="l" defTabSz="914400" rtl="0" eaLnBrk="1" fontAlgn="base" latinLnBrk="0" hangingPunct="1">
                        <a:lnSpc>
                          <a:spcPts val="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кишечные инфекции</a:t>
                      </a:r>
                    </a:p>
                  </a:txBody>
                  <a:tcPr marL="24346" marR="24346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2.1</a:t>
                      </a:r>
                    </a:p>
                  </a:txBody>
                  <a:tcPr marL="24346" marR="24346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А00-А09</a:t>
                      </a:r>
                    </a:p>
                  </a:txBody>
                  <a:tcPr marL="24346" marR="24346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24346" marR="24346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24346" marR="24346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24346" marR="24346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24346" marR="2434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24346" marR="24346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24346" marR="2434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9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24346" marR="24346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24346" marR="24346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  <a:tr h="205868">
                <a:tc>
                  <a:txBody>
                    <a:bodyPr/>
                    <a:lstStyle/>
                    <a:p>
                      <a:pPr marL="179388" marR="0" lvl="0" indent="0" algn="l" defTabSz="914400" rtl="0" eaLnBrk="1" fontAlgn="base" latinLnBrk="0" hangingPunct="1">
                        <a:lnSpc>
                          <a:spcPts val="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менингококковая инфекция</a:t>
                      </a:r>
                    </a:p>
                  </a:txBody>
                  <a:tcPr marL="24346" marR="24346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2.2</a:t>
                      </a:r>
                    </a:p>
                  </a:txBody>
                  <a:tcPr marL="24346" marR="24346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А39</a:t>
                      </a:r>
                    </a:p>
                  </a:txBody>
                  <a:tcPr marL="24346" marR="24346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24346" marR="24346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24346" marR="24346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24346" marR="24346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24346" marR="2434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24346" marR="24346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24346" marR="2434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9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24346" marR="24346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24346" marR="24346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7"/>
                  </a:ext>
                </a:extLst>
              </a:tr>
              <a:tr h="290359">
                <a:tc>
                  <a:txBody>
                    <a:bodyPr/>
                    <a:lstStyle/>
                    <a:p>
                      <a:pPr marL="88900" marR="0" lvl="0" indent="0" algn="l" defTabSz="914400" rtl="0" eaLnBrk="1" fontAlgn="base" latinLnBrk="0" hangingPunct="1">
                        <a:lnSpc>
                          <a:spcPts val="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новообразования</a:t>
                      </a:r>
                    </a:p>
                  </a:txBody>
                  <a:tcPr marL="24346" marR="24346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3.0</a:t>
                      </a:r>
                    </a:p>
                  </a:txBody>
                  <a:tcPr marL="24346" marR="24346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С00-D48</a:t>
                      </a:r>
                    </a:p>
                  </a:txBody>
                  <a:tcPr marL="24346" marR="24346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24346" marR="24346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24346" marR="24346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24346" marR="24346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24346" marR="2434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24346" marR="24346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24346" marR="2434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9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24346" marR="24346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24346" marR="24346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8"/>
                  </a:ext>
                </a:extLst>
              </a:tr>
              <a:tr h="205868">
                <a:tc>
                  <a:txBody>
                    <a:bodyPr/>
                    <a:lstStyle/>
                    <a:p>
                      <a:pPr marL="85725" marR="0" lvl="0" indent="0" algn="l" defTabSz="914400" rtl="0" eaLnBrk="1" fontAlgn="base" latinLnBrk="0" hangingPunct="1">
                        <a:lnSpc>
                          <a:spcPts val="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24346" marR="24346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24346" marR="24346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24346" marR="24346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24346" marR="24346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24346" marR="24346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24346" marR="24346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24346" marR="2434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24346" marR="24346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24346" marR="2434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9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24346" marR="24346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24346" marR="24346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9"/>
                  </a:ext>
                </a:extLst>
              </a:tr>
              <a:tr h="205868">
                <a:tc>
                  <a:txBody>
                    <a:bodyPr/>
                    <a:lstStyle/>
                    <a:p>
                      <a:pPr marL="85725" marR="0" lvl="0" indent="0" algn="l" defTabSz="914400" rtl="0" eaLnBrk="1" fontAlgn="base" latinLnBrk="0" hangingPunct="1">
                        <a:lnSpc>
                          <a:spcPts val="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1433" marR="51433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1433" marR="51433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1433" marR="51433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1433" marR="51433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1433" marR="51433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1433" marR="51433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1433" marR="51433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1433" marR="51433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1433" marR="51433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9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1433" marR="51433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1433" marR="51433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10"/>
                  </a:ext>
                </a:extLst>
              </a:tr>
              <a:tr h="290359">
                <a:tc>
                  <a:txBody>
                    <a:bodyPr/>
                    <a:lstStyle/>
                    <a:p>
                      <a:pPr marL="85725" marR="0" lvl="0" indent="0" algn="l" defTabSz="914400" rtl="0" eaLnBrk="1" fontAlgn="base" latinLnBrk="0" hangingPunct="1">
                        <a:lnSpc>
                          <a:spcPts val="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болезни мочеполовой системы</a:t>
                      </a:r>
                    </a:p>
                  </a:txBody>
                  <a:tcPr marL="51433" marR="51433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15.0</a:t>
                      </a:r>
                    </a:p>
                  </a:txBody>
                  <a:tcPr marL="51433" marR="51433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N00-N99</a:t>
                      </a:r>
                    </a:p>
                  </a:txBody>
                  <a:tcPr marL="51433" marR="51433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1433" marR="51433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1433" marR="51433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1433" marR="51433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1433" marR="51433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1433" marR="51433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1433" marR="51433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9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1433" marR="51433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1433" marR="51433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11"/>
                  </a:ext>
                </a:extLst>
              </a:tr>
              <a:tr h="433321">
                <a:tc>
                  <a:txBody>
                    <a:bodyPr/>
                    <a:lstStyle/>
                    <a:p>
                      <a:pPr marL="85725" marR="0" lvl="0" indent="0" algn="l" defTabSz="914400" rtl="0" eaLnBrk="1" fontAlgn="base" latinLnBrk="0" hangingPunct="1">
                        <a:lnSpc>
                          <a:spcPts val="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отдельные состояния, возникающие в перинатальном периоде</a:t>
                      </a:r>
                    </a:p>
                  </a:txBody>
                  <a:tcPr marL="51433" marR="51433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85725" marR="0" lvl="0" indent="0" algn="l" defTabSz="914400" rtl="0" eaLnBrk="1" fontAlgn="base" latinLnBrk="0" hangingPunct="1">
                        <a:lnSpc>
                          <a:spcPts val="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 17.0</a:t>
                      </a:r>
                    </a:p>
                  </a:txBody>
                  <a:tcPr marL="51433" marR="51433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85725" marR="0" lvl="0" indent="0" algn="l" defTabSz="914400" rtl="0" eaLnBrk="1" fontAlgn="base" latinLnBrk="0" hangingPunct="1">
                        <a:lnSpc>
                          <a:spcPts val="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P05-P96</a:t>
                      </a:r>
                    </a:p>
                  </a:txBody>
                  <a:tcPr marL="51433" marR="51433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1433" marR="51433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1433" marR="51433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1433" marR="51433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1433" marR="51433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1433" marR="51433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1433" marR="51433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9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1433" marR="51433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1433" marR="51433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12"/>
                  </a:ext>
                </a:extLst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3"/>
          <p:cNvSpPr>
            <a:spLocks noChangeArrowheads="1"/>
          </p:cNvSpPr>
          <p:nvPr/>
        </p:nvSpPr>
        <p:spPr bwMode="auto">
          <a:xfrm>
            <a:off x="858838" y="260350"/>
            <a:ext cx="2374900" cy="24606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1pPr>
            <a:lvl2pPr marL="742950" indent="-28575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2pPr>
            <a:lvl3pPr marL="11430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3pPr>
            <a:lvl4pPr marL="16002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4pPr>
            <a:lvl5pPr marL="20574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9pPr>
          </a:lstStyle>
          <a:p>
            <a:pPr eaLnBrk="1" latinLnBrk="1" hangingPunct="1"/>
            <a:r>
              <a:rPr lang="ru-RU" altLang="ko-KR">
                <a:solidFill>
                  <a:srgbClr val="C00000"/>
                </a:solidFill>
                <a:latin typeface="Times New Roman" pitchFamily="18" charset="0"/>
                <a:ea typeface="돋움" pitchFamily="50" charset="-128"/>
                <a:cs typeface="Times New Roman" pitchFamily="18" charset="0"/>
              </a:rPr>
              <a:t>ФГБУ ЦНИИОИЗ Минздрава России</a:t>
            </a:r>
          </a:p>
        </p:txBody>
      </p:sp>
      <p:sp>
        <p:nvSpPr>
          <p:cNvPr id="31747" name="Прямоугольник 2"/>
          <p:cNvSpPr>
            <a:spLocks noChangeArrowheads="1"/>
          </p:cNvSpPr>
          <p:nvPr/>
        </p:nvSpPr>
        <p:spPr bwMode="auto">
          <a:xfrm>
            <a:off x="468313" y="2349500"/>
            <a:ext cx="8207375" cy="138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1pPr>
            <a:lvl2pPr marL="742950" indent="-28575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2pPr>
            <a:lvl3pPr marL="11430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3pPr>
            <a:lvl4pPr marL="16002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4pPr>
            <a:lvl5pPr marL="20574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9pPr>
          </a:lstStyle>
          <a:p>
            <a:pPr algn="ctr" eaLnBrk="1" latinLnBrk="1" hangingPunct="1"/>
            <a:r>
              <a:rPr lang="ru-RU" altLang="ru-RU" sz="280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Данная таблица не сравнивается с  другими </a:t>
            </a:r>
          </a:p>
          <a:p>
            <a:pPr algn="ctr" eaLnBrk="1" latinLnBrk="1" hangingPunct="1"/>
            <a:r>
              <a:rPr lang="ru-RU" altLang="ru-RU" sz="280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таблицами  формы 12 </a:t>
            </a:r>
          </a:p>
          <a:p>
            <a:pPr algn="ctr" eaLnBrk="1" latinLnBrk="1" hangingPunct="1"/>
            <a:r>
              <a:rPr lang="ru-RU" altLang="ru-RU" sz="280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и другими формами годового отчета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3"/>
          <p:cNvSpPr>
            <a:spLocks noChangeArrowheads="1"/>
          </p:cNvSpPr>
          <p:nvPr/>
        </p:nvSpPr>
        <p:spPr bwMode="auto">
          <a:xfrm>
            <a:off x="858838" y="260350"/>
            <a:ext cx="2374900" cy="24606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1pPr>
            <a:lvl2pPr marL="742950" indent="-28575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2pPr>
            <a:lvl3pPr marL="11430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3pPr>
            <a:lvl4pPr marL="16002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4pPr>
            <a:lvl5pPr marL="20574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9pPr>
          </a:lstStyle>
          <a:p>
            <a:pPr eaLnBrk="1" latinLnBrk="1" hangingPunct="1"/>
            <a:r>
              <a:rPr lang="ru-RU" altLang="ko-KR">
                <a:solidFill>
                  <a:srgbClr val="C00000"/>
                </a:solidFill>
                <a:latin typeface="Times New Roman" pitchFamily="18" charset="0"/>
                <a:ea typeface="돋움" pitchFamily="50" charset="-128"/>
                <a:cs typeface="Times New Roman" pitchFamily="18" charset="0"/>
              </a:rPr>
              <a:t>ФГБУ ЦНИИОИЗ Минздрава России</a:t>
            </a:r>
          </a:p>
        </p:txBody>
      </p:sp>
      <p:sp>
        <p:nvSpPr>
          <p:cNvPr id="33795" name="Прямоугольник 2"/>
          <p:cNvSpPr>
            <a:spLocks noChangeArrowheads="1"/>
          </p:cNvSpPr>
          <p:nvPr/>
        </p:nvSpPr>
        <p:spPr bwMode="auto">
          <a:xfrm>
            <a:off x="1476375" y="1700213"/>
            <a:ext cx="5975350" cy="3109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1pPr>
            <a:lvl2pPr marL="742950" indent="-28575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2pPr>
            <a:lvl3pPr marL="11430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3pPr>
            <a:lvl4pPr marL="16002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4pPr>
            <a:lvl5pPr marL="20574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9pPr>
          </a:lstStyle>
          <a:p>
            <a:pPr algn="ctr" eaLnBrk="1" latinLnBrk="1" hangingPunct="1"/>
            <a:endParaRPr lang="ru-RU" altLang="ru-RU" sz="2800">
              <a:solidFill>
                <a:srgbClr val="0000CC"/>
              </a:solidFill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algn="ctr" eaLnBrk="1" latinLnBrk="1" hangingPunct="1"/>
            <a:r>
              <a:rPr lang="ru-RU" altLang="ru-RU" sz="2800">
                <a:solidFill>
                  <a:srgbClr val="0000FF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на начало года по всем строкам 0</a:t>
            </a:r>
          </a:p>
          <a:p>
            <a:pPr algn="ctr" eaLnBrk="1" latinLnBrk="1" hangingPunct="1"/>
            <a:endParaRPr lang="ru-RU" altLang="ru-RU" sz="2800">
              <a:solidFill>
                <a:srgbClr val="0000FF"/>
              </a:solidFill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algn="ctr" eaLnBrk="1" latinLnBrk="1" hangingPunct="1"/>
            <a:r>
              <a:rPr lang="ru-RU" altLang="ru-RU" sz="2800">
                <a:solidFill>
                  <a:srgbClr val="0000FF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графа 4 = графе 9</a:t>
            </a:r>
          </a:p>
          <a:p>
            <a:pPr algn="ctr" eaLnBrk="1" latinLnBrk="1" hangingPunct="1"/>
            <a:endParaRPr lang="ru-RU" altLang="ru-RU" sz="2800">
              <a:solidFill>
                <a:srgbClr val="0000FF"/>
              </a:solidFill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algn="ctr" eaLnBrk="1" latinLnBrk="1" hangingPunct="1"/>
            <a:r>
              <a:rPr lang="ru-RU" altLang="ru-RU" sz="2800">
                <a:solidFill>
                  <a:srgbClr val="0000FF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графа 8 = графе 10</a:t>
            </a:r>
          </a:p>
          <a:p>
            <a:pPr algn="ctr" eaLnBrk="1" latinLnBrk="1" hangingPunct="1"/>
            <a:endParaRPr lang="ru-RU" altLang="ru-RU" sz="2800">
              <a:ea typeface="Calibri" pitchFamily="34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18"/>
          <p:cNvSpPr>
            <a:spLocks noChangeArrowheads="1"/>
          </p:cNvSpPr>
          <p:nvPr/>
        </p:nvSpPr>
        <p:spPr bwMode="auto">
          <a:xfrm>
            <a:off x="900113" y="260350"/>
            <a:ext cx="2373312" cy="24606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1pPr>
            <a:lvl2pPr marL="742950" indent="-28575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2pPr>
            <a:lvl3pPr marL="11430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3pPr>
            <a:lvl4pPr marL="16002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4pPr>
            <a:lvl5pPr marL="20574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9pPr>
          </a:lstStyle>
          <a:p>
            <a:pPr eaLnBrk="1" latinLnBrk="1" hangingPunct="1"/>
            <a:r>
              <a:rPr lang="ru-RU" altLang="ko-KR">
                <a:solidFill>
                  <a:srgbClr val="C00000"/>
                </a:solidFill>
                <a:latin typeface="Times New Roman" pitchFamily="18" charset="0"/>
                <a:ea typeface="돋움" pitchFamily="50" charset="-128"/>
                <a:cs typeface="Times New Roman" pitchFamily="18" charset="0"/>
              </a:rPr>
              <a:t>ФГБУ ЦНИИОИЗ Минздрава России</a:t>
            </a:r>
          </a:p>
        </p:txBody>
      </p:sp>
      <p:sp>
        <p:nvSpPr>
          <p:cNvPr id="34819" name="Прямоугольник 7"/>
          <p:cNvSpPr>
            <a:spLocks noChangeArrowheads="1"/>
          </p:cNvSpPr>
          <p:nvPr/>
        </p:nvSpPr>
        <p:spPr bwMode="auto">
          <a:xfrm>
            <a:off x="611188" y="549275"/>
            <a:ext cx="7993062" cy="4340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1pPr>
            <a:lvl2pPr marL="742950" indent="-28575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2pPr>
            <a:lvl3pPr marL="11430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3pPr>
            <a:lvl4pPr marL="16002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4pPr>
            <a:lvl5pPr marL="20574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9pPr>
          </a:lstStyle>
          <a:p>
            <a:pPr algn="just" eaLnBrk="1" latinLnBrk="1" hangingPunct="1"/>
            <a:endParaRPr lang="ru-RU" altLang="ru-RU" sz="2400">
              <a:solidFill>
                <a:srgbClr val="0000CC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 eaLnBrk="1" latinLnBrk="1" hangingPunct="1"/>
            <a:endParaRPr lang="ru-RU" altLang="ru-RU" sz="3600">
              <a:solidFill>
                <a:srgbClr val="0000CC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 eaLnBrk="1" latinLnBrk="1" hangingPunct="1"/>
            <a:endParaRPr lang="ru-RU" altLang="ru-RU" sz="3600">
              <a:solidFill>
                <a:srgbClr val="0000CC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 eaLnBrk="1" latinLnBrk="1" hangingPunct="1"/>
            <a:r>
              <a:rPr lang="ru-RU" altLang="ru-RU" sz="360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В таблицы 1500, 1600, 1650 вносится </a:t>
            </a:r>
          </a:p>
          <a:p>
            <a:pPr algn="ctr" eaLnBrk="1" latinLnBrk="1" hangingPunct="1"/>
            <a:r>
              <a:rPr lang="ru-RU" altLang="ru-RU" sz="360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информация о детях, которым </a:t>
            </a:r>
          </a:p>
          <a:p>
            <a:pPr algn="ctr" eaLnBrk="1" latinLnBrk="1" hangingPunct="1"/>
            <a:r>
              <a:rPr lang="ru-RU" altLang="ru-RU" sz="360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в 2018 году исполнился один год.</a:t>
            </a:r>
          </a:p>
          <a:p>
            <a:pPr algn="ctr" eaLnBrk="1" latinLnBrk="1" hangingPunct="1"/>
            <a:r>
              <a:rPr lang="ru-RU" altLang="ru-RU" sz="360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Соответственно родились они </a:t>
            </a:r>
          </a:p>
          <a:p>
            <a:pPr algn="ctr" eaLnBrk="1" latinLnBrk="1" hangingPunct="1"/>
            <a:r>
              <a:rPr lang="ru-RU" altLang="ru-RU" sz="360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с 01.01.2017 по 31.12.2017 года.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3"/>
          <p:cNvSpPr>
            <a:spLocks noChangeArrowheads="1"/>
          </p:cNvSpPr>
          <p:nvPr/>
        </p:nvSpPr>
        <p:spPr bwMode="auto">
          <a:xfrm>
            <a:off x="858838" y="260350"/>
            <a:ext cx="2374900" cy="24606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1pPr>
            <a:lvl2pPr marL="742950" indent="-28575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2pPr>
            <a:lvl3pPr marL="11430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3pPr>
            <a:lvl4pPr marL="16002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4pPr>
            <a:lvl5pPr marL="20574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9pPr>
          </a:lstStyle>
          <a:p>
            <a:pPr eaLnBrk="1" latinLnBrk="1" hangingPunct="1"/>
            <a:r>
              <a:rPr lang="ru-RU" altLang="ko-KR">
                <a:solidFill>
                  <a:srgbClr val="C00000"/>
                </a:solidFill>
                <a:latin typeface="Times New Roman" pitchFamily="18" charset="0"/>
                <a:ea typeface="돋움" pitchFamily="50" charset="-128"/>
                <a:cs typeface="Times New Roman" pitchFamily="18" charset="0"/>
              </a:rPr>
              <a:t>ФГБУ ЦНИИОИЗ Минздрава России</a:t>
            </a:r>
          </a:p>
        </p:txBody>
      </p:sp>
      <p:sp>
        <p:nvSpPr>
          <p:cNvPr id="16387" name="Прямоугольник 3"/>
          <p:cNvSpPr>
            <a:spLocks noChangeArrowheads="1"/>
          </p:cNvSpPr>
          <p:nvPr/>
        </p:nvSpPr>
        <p:spPr bwMode="auto">
          <a:xfrm>
            <a:off x="684213" y="908050"/>
            <a:ext cx="8064500" cy="4154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latinLnBrk="1" hangingPunct="1">
              <a:defRPr/>
            </a:pPr>
            <a:endParaRPr lang="ru-RU" altLang="ru-RU" sz="24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1" latinLnBrk="1" hangingPunct="1">
              <a:defRPr/>
            </a:pPr>
            <a:endParaRPr lang="ru-RU" altLang="ru-RU" sz="24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1" latinLnBrk="1" hangingPunct="1">
              <a:defRPr/>
            </a:pPr>
            <a:endParaRPr lang="ru-RU" altLang="ru-RU" sz="16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indent="457200" eaLnBrk="1" latinLnBrk="1" hangingPunct="1">
              <a:defRPr/>
            </a:pPr>
            <a:r>
              <a:rPr lang="ru-RU" altLang="ru-RU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 графе 5 таблицы 1500 представляется информация о заболеваниях детей первого месяца жизни из графы 4  (заболевания детей первого года жизни - всего).  </a:t>
            </a:r>
            <a:br>
              <a:rPr lang="ru-RU" altLang="ru-RU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altLang="ru-RU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altLang="ru-RU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altLang="ru-RU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   В графе 14 представляется информация о выздоровевших и умерших. </a:t>
            </a:r>
            <a:br>
              <a:rPr lang="ru-RU" altLang="ru-RU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altLang="ru-RU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   </a:t>
            </a:r>
            <a:r>
              <a:rPr lang="ru-RU" altLang="ru-RU" sz="20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Выехавшие дети в данной графе не учитываются. </a:t>
            </a:r>
            <a:br>
              <a:rPr lang="ru-RU" altLang="ru-RU" sz="20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altLang="ru-RU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altLang="ru-RU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altLang="ru-RU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   В графе 15 представляется информация о детях</a:t>
            </a:r>
            <a:br>
              <a:rPr lang="ru-RU" altLang="ru-RU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altLang="ru-RU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состоящих под диспансерном  наблюдением по заболеванию.</a:t>
            </a:r>
            <a:endParaRPr lang="ru-RU" altLang="ru-RU" sz="20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3"/>
          <p:cNvSpPr>
            <a:spLocks noChangeArrowheads="1"/>
          </p:cNvSpPr>
          <p:nvPr/>
        </p:nvSpPr>
        <p:spPr bwMode="auto">
          <a:xfrm>
            <a:off x="858838" y="260350"/>
            <a:ext cx="2374900" cy="24606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1pPr>
            <a:lvl2pPr marL="742950" indent="-28575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2pPr>
            <a:lvl3pPr marL="11430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3pPr>
            <a:lvl4pPr marL="16002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4pPr>
            <a:lvl5pPr marL="20574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9pPr>
          </a:lstStyle>
          <a:p>
            <a:pPr eaLnBrk="1" latinLnBrk="1" hangingPunct="1"/>
            <a:r>
              <a:rPr lang="ru-RU" altLang="ko-KR">
                <a:solidFill>
                  <a:srgbClr val="C00000"/>
                </a:solidFill>
                <a:latin typeface="Times New Roman" pitchFamily="18" charset="0"/>
                <a:ea typeface="돋움" pitchFamily="50" charset="-128"/>
                <a:cs typeface="Times New Roman" pitchFamily="18" charset="0"/>
              </a:rPr>
              <a:t>ФГБУ ЦНИИОИЗ Минздрава России</a:t>
            </a:r>
          </a:p>
        </p:txBody>
      </p:sp>
      <p:sp>
        <p:nvSpPr>
          <p:cNvPr id="36867" name="Прямоугольник 2"/>
          <p:cNvSpPr>
            <a:spLocks noChangeArrowheads="1"/>
          </p:cNvSpPr>
          <p:nvPr/>
        </p:nvSpPr>
        <p:spPr bwMode="auto">
          <a:xfrm>
            <a:off x="611188" y="836613"/>
            <a:ext cx="7993062" cy="5262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indent="4572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1pPr>
            <a:lvl2pPr marL="742950" indent="-28575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2pPr>
            <a:lvl3pPr marL="11430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3pPr>
            <a:lvl4pPr marL="16002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4pPr>
            <a:lvl5pPr marL="20574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9pPr>
          </a:lstStyle>
          <a:p>
            <a:pPr algn="just"/>
            <a:endParaRPr lang="ru-RU" altLang="ru-RU" sz="2400" b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altLang="ru-RU" sz="2400" b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Федя родился 01 января 2017 года. Год ему исполнился 01 января 2018 года. Федя болел в течение этого, первого года (с 01 января по 31 декабря 2017 года), своей жизни и все заболевания, которыми он болел, Вы покажете в таблице 1500 формы 12 в графах 4 и 9 (и по остальным графам) за 2018 год. </a:t>
            </a:r>
          </a:p>
          <a:p>
            <a:pPr algn="just"/>
            <a:r>
              <a:rPr lang="ru-RU" altLang="ru-RU" sz="2400" b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Но Федя болел и в первый месяц  своей жизни с 01 января по 31 января 2017 года и все его заболевания Вы покажете в таблице 1500 формы 12 графе 5 за 2018 год.</a:t>
            </a:r>
          </a:p>
          <a:p>
            <a:pPr algn="just"/>
            <a:r>
              <a:rPr lang="ru-RU" altLang="ru-RU" sz="2400" b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Кроме этого Вы покажете все заболевания Феди с 01 января 2018 года по 31 декабря 2018 года в таблице 1000 формы 12 по всем графам за 2018 год. </a:t>
            </a:r>
          </a:p>
          <a:p>
            <a:pPr algn="just"/>
            <a:endParaRPr lang="ru-RU" altLang="ru-RU" sz="2400" b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3"/>
          <p:cNvSpPr>
            <a:spLocks noChangeArrowheads="1"/>
          </p:cNvSpPr>
          <p:nvPr/>
        </p:nvSpPr>
        <p:spPr bwMode="auto">
          <a:xfrm>
            <a:off x="858838" y="260350"/>
            <a:ext cx="2374900" cy="24606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1pPr>
            <a:lvl2pPr marL="742950" indent="-28575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2pPr>
            <a:lvl3pPr marL="11430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3pPr>
            <a:lvl4pPr marL="16002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4pPr>
            <a:lvl5pPr marL="20574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9pPr>
          </a:lstStyle>
          <a:p>
            <a:pPr eaLnBrk="1" latinLnBrk="1" hangingPunct="1"/>
            <a:r>
              <a:rPr lang="ru-RU" altLang="ko-KR">
                <a:solidFill>
                  <a:srgbClr val="C00000"/>
                </a:solidFill>
                <a:latin typeface="Times New Roman" pitchFamily="18" charset="0"/>
                <a:ea typeface="돋움" pitchFamily="50" charset="-128"/>
                <a:cs typeface="Times New Roman" pitchFamily="18" charset="0"/>
              </a:rPr>
              <a:t>ФГБУ ЦНИИОИЗ Минздрава России</a:t>
            </a:r>
          </a:p>
        </p:txBody>
      </p:sp>
      <p:sp>
        <p:nvSpPr>
          <p:cNvPr id="37891" name="Прямоугольник 2"/>
          <p:cNvSpPr>
            <a:spLocks noChangeArrowheads="1"/>
          </p:cNvSpPr>
          <p:nvPr/>
        </p:nvSpPr>
        <p:spPr bwMode="auto">
          <a:xfrm>
            <a:off x="684213" y="981075"/>
            <a:ext cx="7848600" cy="4892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indent="4572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1pPr>
            <a:lvl2pPr marL="742950" indent="-28575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2pPr>
            <a:lvl3pPr marL="11430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3pPr>
            <a:lvl4pPr marL="16002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4pPr>
            <a:lvl5pPr marL="20574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9pPr>
          </a:lstStyle>
          <a:p>
            <a:pPr algn="just"/>
            <a:r>
              <a:rPr lang="ru-RU" altLang="ru-RU" sz="2400" b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Коля родился 31 декабря 2017 года. Год ему исполнился 31 декабря 2018 года. Коля болел в течение этого, первого года (с 31 декабря 2017 года по 30 декабря 2018 года), своей жизни и все заболевания, которыми он болел, Вы покажете в таблице 1500 формы 12 в графах 4 и 9 (и по остальным графам) за 2018 год. </a:t>
            </a:r>
          </a:p>
          <a:p>
            <a:pPr algn="just"/>
            <a:r>
              <a:rPr lang="ru-RU" altLang="ru-RU" sz="2400" b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Но Коля болел и в первый месяц  своей жизни с 31 декабря 2017 года по 30 января 2018 года и все его заболевания  Вы  покажете в таблице 1500 формы 12 графе 5 за 2018 год. </a:t>
            </a:r>
          </a:p>
          <a:p>
            <a:pPr algn="just"/>
            <a:r>
              <a:rPr lang="ru-RU" altLang="ru-RU" sz="2400" b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Кроме этого Вы покажете все заболевания Коли с 01 января 2018 года по 31 декабря 2018 года в таблице 1000 формы 12 по всем графам за 2018 год.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3"/>
          <p:cNvSpPr>
            <a:spLocks noChangeArrowheads="1"/>
          </p:cNvSpPr>
          <p:nvPr/>
        </p:nvSpPr>
        <p:spPr bwMode="auto">
          <a:xfrm>
            <a:off x="858838" y="260350"/>
            <a:ext cx="2374900" cy="24606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1pPr>
            <a:lvl2pPr marL="742950" indent="-28575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2pPr>
            <a:lvl3pPr marL="11430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3pPr>
            <a:lvl4pPr marL="16002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4pPr>
            <a:lvl5pPr marL="20574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9pPr>
          </a:lstStyle>
          <a:p>
            <a:pPr eaLnBrk="1" latinLnBrk="1" hangingPunct="1"/>
            <a:r>
              <a:rPr lang="ru-RU" altLang="ko-KR">
                <a:solidFill>
                  <a:srgbClr val="C00000"/>
                </a:solidFill>
                <a:latin typeface="Times New Roman" pitchFamily="18" charset="0"/>
                <a:ea typeface="돋움" pitchFamily="50" charset="-128"/>
                <a:cs typeface="Times New Roman" pitchFamily="18" charset="0"/>
              </a:rPr>
              <a:t>ФГБУ ЦНИИОИЗ Минздрава России</a:t>
            </a:r>
          </a:p>
        </p:txBody>
      </p:sp>
      <p:sp>
        <p:nvSpPr>
          <p:cNvPr id="38915" name="Прямоугольник 3"/>
          <p:cNvSpPr>
            <a:spLocks noChangeArrowheads="1"/>
          </p:cNvSpPr>
          <p:nvPr/>
        </p:nvSpPr>
        <p:spPr bwMode="auto">
          <a:xfrm>
            <a:off x="323850" y="1484313"/>
            <a:ext cx="828040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1pPr>
            <a:lvl2pPr marL="742950" indent="-28575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2pPr>
            <a:lvl3pPr marL="11430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3pPr>
            <a:lvl4pPr marL="16002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4pPr>
            <a:lvl5pPr marL="20574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9pPr>
          </a:lstStyle>
          <a:p>
            <a:pPr algn="just" eaLnBrk="1" latinLnBrk="1" hangingPunct="1"/>
            <a:r>
              <a:rPr lang="ru-RU" altLang="ru-RU" sz="2400" b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 </a:t>
            </a:r>
            <a:endParaRPr lang="ru-RU" altLang="ru-RU" sz="240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Заголовок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ru-RU" sz="1000" dirty="0" smtClean="0"/>
              <a:t/>
            </a:r>
            <a:br>
              <a:rPr lang="ru-RU" sz="1000" dirty="0" smtClean="0"/>
            </a:br>
            <a:r>
              <a:rPr lang="ru-RU" sz="1000" dirty="0" smtClean="0"/>
              <a:t/>
            </a:r>
            <a:br>
              <a:rPr lang="ru-RU" sz="1000" dirty="0" smtClean="0"/>
            </a:br>
            <a:r>
              <a:rPr lang="ru-RU" sz="1000" dirty="0" smtClean="0"/>
              <a:t/>
            </a:r>
            <a:br>
              <a:rPr lang="ru-RU" sz="1000" dirty="0" smtClean="0"/>
            </a:br>
            <a:endParaRPr lang="ru-RU" sz="1000" dirty="0"/>
          </a:p>
        </p:txBody>
      </p:sp>
      <p:sp>
        <p:nvSpPr>
          <p:cNvPr id="38917" name="Текст 7"/>
          <p:cNvSpPr>
            <a:spLocks noGrp="1"/>
          </p:cNvSpPr>
          <p:nvPr>
            <p:ph type="body" idx="1"/>
          </p:nvPr>
        </p:nvSpPr>
        <p:spPr bwMode="auto">
          <a:xfrm>
            <a:off x="395288" y="836613"/>
            <a:ext cx="8424862" cy="6477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algn="ctr"/>
            <a:endParaRPr lang="ru-RU" altLang="ru-RU" sz="1200" b="1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altLang="ru-RU" sz="1200" b="1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altLang="ru-RU" sz="1200" b="1" smtClean="0">
                <a:latin typeface="Times New Roman" pitchFamily="18" charset="0"/>
                <a:cs typeface="Times New Roman" pitchFamily="18" charset="0"/>
              </a:rPr>
              <a:t>Дети первого года жизни </a:t>
            </a:r>
            <a:r>
              <a:rPr lang="ru-RU" altLang="ru-RU" sz="120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altLang="ru-RU" sz="1200" smtClean="0">
                <a:latin typeface="Times New Roman" pitchFamily="18" charset="0"/>
                <a:cs typeface="Times New Roman" pitchFamily="18" charset="0"/>
              </a:rPr>
            </a:br>
            <a:r>
              <a:rPr lang="ru-RU" altLang="ru-RU" sz="1200" b="1" smtClean="0">
                <a:latin typeface="Times New Roman" pitchFamily="18" charset="0"/>
                <a:cs typeface="Times New Roman" pitchFamily="18" charset="0"/>
              </a:rPr>
              <a:t>Факторы, влияющие на состояние здоровья населения и обращения в медицинские организации </a:t>
            </a:r>
            <a:r>
              <a:rPr lang="ru-RU" altLang="ru-RU" sz="120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altLang="ru-RU" sz="1200" smtClean="0">
                <a:latin typeface="Times New Roman" pitchFamily="18" charset="0"/>
                <a:cs typeface="Times New Roman" pitchFamily="18" charset="0"/>
              </a:rPr>
            </a:br>
            <a:r>
              <a:rPr lang="ru-RU" altLang="ru-RU" sz="1200" b="1" smtClean="0">
                <a:latin typeface="Times New Roman" pitchFamily="18" charset="0"/>
                <a:cs typeface="Times New Roman" pitchFamily="18" charset="0"/>
              </a:rPr>
              <a:t>(с профилактической и иными целями)</a:t>
            </a:r>
          </a:p>
          <a:p>
            <a:r>
              <a:rPr lang="ru-RU" altLang="ru-RU" sz="1000" b="1" smtClean="0">
                <a:latin typeface="Times New Roman" pitchFamily="18" charset="0"/>
                <a:cs typeface="Times New Roman" pitchFamily="18" charset="0"/>
              </a:rPr>
              <a:t>              (1600)</a:t>
            </a:r>
            <a:endParaRPr lang="ru-RU" altLang="ru-RU" sz="1000" smtClean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9" name="Таблица 8"/>
          <p:cNvGraphicFramePr>
            <a:graphicFrameLocks noGrp="1"/>
          </p:cNvGraphicFramePr>
          <p:nvPr/>
        </p:nvGraphicFramePr>
        <p:xfrm>
          <a:off x="755650" y="1484313"/>
          <a:ext cx="7777163" cy="4972050"/>
        </p:xfrm>
        <a:graphic>
          <a:graphicData uri="http://schemas.openxmlformats.org/drawingml/2006/table">
            <a:tbl>
              <a:tblPr/>
              <a:tblGrid>
                <a:gridCol w="4403725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814388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969962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793750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795338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</a:tblGrid>
              <a:tr h="165100"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7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-윤고딕140" pitchFamily="18" charset="-127"/>
                          <a:cs typeface="Times New Roman" pitchFamily="18" charset="0"/>
                        </a:rPr>
                        <a:t>Наименование </a:t>
                      </a:r>
                      <a:endParaRPr kumimoji="0" lang="ru-RU" sz="9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-윤고딕140" pitchFamily="18" charset="-127"/>
                        <a:cs typeface="Times New Roman" pitchFamily="18" charset="0"/>
                      </a:endParaRPr>
                    </a:p>
                  </a:txBody>
                  <a:tcPr marL="52691" marR="5269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7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-윤고딕140" pitchFamily="18" charset="-127"/>
                          <a:cs typeface="Times New Roman" pitchFamily="18" charset="0"/>
                        </a:rPr>
                        <a:t>№ строки</a:t>
                      </a:r>
                      <a:endParaRPr kumimoji="0" lang="ru-RU" sz="9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-윤고딕140" pitchFamily="18" charset="-127"/>
                        <a:cs typeface="Times New Roman" pitchFamily="18" charset="0"/>
                      </a:endParaRPr>
                    </a:p>
                  </a:txBody>
                  <a:tcPr marL="52691" marR="5269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7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-윤고딕140" pitchFamily="18" charset="-127"/>
                          <a:cs typeface="Times New Roman" pitchFamily="18" charset="0"/>
                        </a:rPr>
                        <a:t>Код МКБ-10 </a:t>
                      </a:r>
                      <a:endParaRPr kumimoji="0" lang="ru-RU" sz="9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-윤고딕140" pitchFamily="18" charset="-127"/>
                        <a:cs typeface="Times New Roman" pitchFamily="18" charset="0"/>
                      </a:endParaRPr>
                    </a:p>
                  </a:txBody>
                  <a:tcPr marL="52691" marR="5269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7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-윤고딕140" pitchFamily="18" charset="-127"/>
                          <a:cs typeface="Times New Roman" pitchFamily="18" charset="0"/>
                        </a:rPr>
                        <a:t>Обращения</a:t>
                      </a:r>
                      <a:endParaRPr kumimoji="0" lang="ru-RU" sz="9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-윤고딕140" pitchFamily="18" charset="-127"/>
                        <a:cs typeface="Times New Roman" pitchFamily="18" charset="0"/>
                      </a:endParaRPr>
                    </a:p>
                  </a:txBody>
                  <a:tcPr marL="52691" marR="5269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328612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7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-윤고딕140" pitchFamily="18" charset="-127"/>
                          <a:cs typeface="Times New Roman" pitchFamily="18" charset="0"/>
                        </a:rPr>
                        <a:t>всего</a:t>
                      </a:r>
                      <a:endParaRPr kumimoji="0" lang="ru-RU" sz="9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-윤고딕140" pitchFamily="18" charset="-127"/>
                        <a:cs typeface="Times New Roman" pitchFamily="18" charset="0"/>
                      </a:endParaRPr>
                    </a:p>
                  </a:txBody>
                  <a:tcPr marL="52691" marR="5269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7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-윤고딕140" pitchFamily="18" charset="-127"/>
                          <a:cs typeface="Times New Roman" pitchFamily="18" charset="0"/>
                        </a:rPr>
                        <a:t>из них: повторные</a:t>
                      </a:r>
                      <a:endParaRPr kumimoji="0" lang="ru-RU" sz="9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-윤고딕140" pitchFamily="18" charset="-127"/>
                        <a:cs typeface="Times New Roman" pitchFamily="18" charset="0"/>
                      </a:endParaRPr>
                    </a:p>
                  </a:txBody>
                  <a:tcPr marL="52691" marR="5269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1651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7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-윤고딕140" pitchFamily="18" charset="-127"/>
                          <a:cs typeface="Times New Roman" pitchFamily="18" charset="0"/>
                        </a:rPr>
                        <a:t>1</a:t>
                      </a:r>
                      <a:endParaRPr kumimoji="0" lang="ru-RU" sz="9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-윤고딕140" pitchFamily="18" charset="-127"/>
                        <a:cs typeface="Times New Roman" pitchFamily="18" charset="0"/>
                      </a:endParaRPr>
                    </a:p>
                  </a:txBody>
                  <a:tcPr marL="52691" marR="5269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7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-윤고딕140" pitchFamily="18" charset="-127"/>
                          <a:cs typeface="Times New Roman" pitchFamily="18" charset="0"/>
                        </a:rPr>
                        <a:t>2</a:t>
                      </a:r>
                      <a:endParaRPr kumimoji="0" lang="ru-RU" sz="9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-윤고딕140" pitchFamily="18" charset="-127"/>
                        <a:cs typeface="Times New Roman" pitchFamily="18" charset="0"/>
                      </a:endParaRPr>
                    </a:p>
                  </a:txBody>
                  <a:tcPr marL="52691" marR="5269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7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-윤고딕140" pitchFamily="18" charset="-127"/>
                          <a:cs typeface="Times New Roman" pitchFamily="18" charset="0"/>
                        </a:rPr>
                        <a:t>3</a:t>
                      </a:r>
                      <a:endParaRPr kumimoji="0" lang="ru-RU" sz="9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-윤고딕140" pitchFamily="18" charset="-127"/>
                        <a:cs typeface="Times New Roman" pitchFamily="18" charset="0"/>
                      </a:endParaRPr>
                    </a:p>
                  </a:txBody>
                  <a:tcPr marL="52691" marR="5269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7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-윤고딕140" pitchFamily="18" charset="-127"/>
                          <a:cs typeface="Times New Roman" pitchFamily="18" charset="0"/>
                        </a:rPr>
                        <a:t>4</a:t>
                      </a:r>
                      <a:endParaRPr kumimoji="0" lang="ru-RU" sz="9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-윤고딕140" pitchFamily="18" charset="-127"/>
                        <a:cs typeface="Times New Roman" pitchFamily="18" charset="0"/>
                      </a:endParaRPr>
                    </a:p>
                  </a:txBody>
                  <a:tcPr marL="52691" marR="5269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7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-윤고딕140" pitchFamily="18" charset="-127"/>
                          <a:cs typeface="Times New Roman" pitchFamily="18" charset="0"/>
                        </a:rPr>
                        <a:t>5</a:t>
                      </a:r>
                      <a:endParaRPr kumimoji="0" lang="ru-RU" sz="9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-윤고딕140" pitchFamily="18" charset="-127"/>
                        <a:cs typeface="Times New Roman" pitchFamily="18" charset="0"/>
                      </a:endParaRPr>
                    </a:p>
                  </a:txBody>
                  <a:tcPr marL="52691" marR="52691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2174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-윤고딕140" pitchFamily="18" charset="-127"/>
                          <a:cs typeface="Times New Roman" pitchFamily="18" charset="0"/>
                        </a:rPr>
                        <a:t>Всего</a:t>
                      </a:r>
                      <a:endParaRPr kumimoji="0" lang="ru-RU" sz="9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-윤고딕140" pitchFamily="18" charset="-127"/>
                        <a:cs typeface="Times New Roman" pitchFamily="18" charset="0"/>
                      </a:endParaRPr>
                    </a:p>
                  </a:txBody>
                  <a:tcPr marL="52691" marR="5269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7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-윤고딕140" pitchFamily="18" charset="-127"/>
                          <a:cs typeface="Times New Roman" pitchFamily="18" charset="0"/>
                        </a:rPr>
                        <a:t>1.0</a:t>
                      </a:r>
                      <a:endParaRPr kumimoji="0" lang="ru-RU" sz="9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-윤고딕140" pitchFamily="18" charset="-127"/>
                        <a:cs typeface="Times New Roman" pitchFamily="18" charset="0"/>
                      </a:endParaRPr>
                    </a:p>
                  </a:txBody>
                  <a:tcPr marL="52691" marR="5269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7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-윤고딕140" pitchFamily="18" charset="-127"/>
                          <a:cs typeface="Times New Roman" pitchFamily="18" charset="0"/>
                        </a:rPr>
                        <a:t>Z00-Z99</a:t>
                      </a:r>
                      <a:endParaRPr kumimoji="0" lang="ru-RU" sz="9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-윤고딕140" pitchFamily="18" charset="-127"/>
                        <a:cs typeface="Times New Roman" pitchFamily="18" charset="0"/>
                      </a:endParaRPr>
                    </a:p>
                  </a:txBody>
                  <a:tcPr marL="52691" marR="5269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9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-윤고딕140" pitchFamily="18" charset="-127"/>
                        <a:cs typeface="Times New Roman" pitchFamily="18" charset="0"/>
                      </a:endParaRPr>
                    </a:p>
                  </a:txBody>
                  <a:tcPr marL="52691" marR="5269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9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-윤고딕140" pitchFamily="18" charset="-127"/>
                        <a:cs typeface="Times New Roman" pitchFamily="18" charset="0"/>
                      </a:endParaRPr>
                    </a:p>
                  </a:txBody>
                  <a:tcPr marL="52691" marR="52691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32861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7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-윤고딕140" pitchFamily="18" charset="-127"/>
                          <a:cs typeface="Times New Roman" pitchFamily="18" charset="0"/>
                        </a:rPr>
                        <a:t>из них:</a:t>
                      </a:r>
                      <a:endParaRPr kumimoji="0" lang="ru-RU" sz="9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-윤고딕140" pitchFamily="18" charset="-127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7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-윤고딕140" pitchFamily="18" charset="-127"/>
                          <a:cs typeface="Times New Roman" pitchFamily="18" charset="0"/>
                        </a:rPr>
                        <a:t>обращения в медицинские организации для медицинского осмотра и обследования </a:t>
                      </a:r>
                      <a:endParaRPr kumimoji="0" lang="ru-RU" sz="9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-윤고딕140" pitchFamily="18" charset="-127"/>
                        <a:cs typeface="Times New Roman" pitchFamily="18" charset="0"/>
                      </a:endParaRPr>
                    </a:p>
                  </a:txBody>
                  <a:tcPr marL="52691" marR="5269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7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-윤고딕140" pitchFamily="18" charset="-127"/>
                          <a:cs typeface="Times New Roman" pitchFamily="18" charset="0"/>
                        </a:rPr>
                        <a:t>1.1</a:t>
                      </a:r>
                      <a:endParaRPr kumimoji="0" lang="ru-RU" sz="9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-윤고딕140" pitchFamily="18" charset="-127"/>
                        <a:cs typeface="Times New Roman" pitchFamily="18" charset="0"/>
                      </a:endParaRPr>
                    </a:p>
                  </a:txBody>
                  <a:tcPr marL="52691" marR="5269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7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-윤고딕140" pitchFamily="18" charset="-127"/>
                          <a:cs typeface="Times New Roman" pitchFamily="18" charset="0"/>
                        </a:rPr>
                        <a:t>Z00-Z13</a:t>
                      </a:r>
                      <a:endParaRPr kumimoji="0" lang="ru-RU" sz="9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-윤고딕140" pitchFamily="18" charset="-127"/>
                        <a:cs typeface="Times New Roman" pitchFamily="18" charset="0"/>
                      </a:endParaRPr>
                    </a:p>
                  </a:txBody>
                  <a:tcPr marL="52691" marR="5269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9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-윤고딕140" pitchFamily="18" charset="-127"/>
                        <a:cs typeface="Times New Roman" pitchFamily="18" charset="0"/>
                      </a:endParaRPr>
                    </a:p>
                  </a:txBody>
                  <a:tcPr marL="52691" marR="5269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9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-윤고딕140" pitchFamily="18" charset="-127"/>
                        <a:cs typeface="Times New Roman" pitchFamily="18" charset="0"/>
                      </a:endParaRPr>
                    </a:p>
                  </a:txBody>
                  <a:tcPr marL="52691" marR="52691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32861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7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-윤고딕140" pitchFamily="18" charset="-127"/>
                          <a:cs typeface="Times New Roman" pitchFamily="18" charset="0"/>
                        </a:rPr>
                        <a:t>     из них: обращения в связи с получением </a:t>
                      </a:r>
                      <a:endParaRPr kumimoji="0" lang="ru-RU" sz="9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-윤고딕140" pitchFamily="18" charset="-127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7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-윤고딕140" pitchFamily="18" charset="-127"/>
                          <a:cs typeface="Times New Roman" pitchFamily="18" charset="0"/>
                        </a:rPr>
                        <a:t>                медицинских документов</a:t>
                      </a:r>
                      <a:endParaRPr kumimoji="0" lang="ru-RU" sz="9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-윤고딕140" pitchFamily="18" charset="-127"/>
                        <a:cs typeface="Times New Roman" pitchFamily="18" charset="0"/>
                      </a:endParaRPr>
                    </a:p>
                  </a:txBody>
                  <a:tcPr marL="52691" marR="5269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7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-윤고딕140" pitchFamily="18" charset="-127"/>
                          <a:cs typeface="Times New Roman" pitchFamily="18" charset="0"/>
                        </a:rPr>
                        <a:t>1.1.1</a:t>
                      </a:r>
                      <a:endParaRPr kumimoji="0" lang="ru-RU" sz="9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-윤고딕140" pitchFamily="18" charset="-127"/>
                        <a:cs typeface="Times New Roman" pitchFamily="18" charset="0"/>
                      </a:endParaRPr>
                    </a:p>
                  </a:txBody>
                  <a:tcPr marL="52691" marR="5269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7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-윤고딕140" pitchFamily="18" charset="-127"/>
                          <a:cs typeface="Times New Roman" pitchFamily="18" charset="0"/>
                        </a:rPr>
                        <a:t>Z</a:t>
                      </a:r>
                      <a:r>
                        <a:rPr kumimoji="0" lang="ru-RU" sz="7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-윤고딕140" pitchFamily="18" charset="-127"/>
                          <a:cs typeface="Times New Roman" pitchFamily="18" charset="0"/>
                        </a:rPr>
                        <a:t>02.7</a:t>
                      </a:r>
                      <a:endParaRPr kumimoji="0" lang="ru-RU" sz="9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-윤고딕140" pitchFamily="18" charset="-127"/>
                        <a:cs typeface="Times New Roman" pitchFamily="18" charset="0"/>
                      </a:endParaRPr>
                    </a:p>
                  </a:txBody>
                  <a:tcPr marL="52691" marR="5269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9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-윤고딕140" pitchFamily="18" charset="-127"/>
                        <a:cs typeface="Times New Roman" pitchFamily="18" charset="0"/>
                      </a:endParaRPr>
                    </a:p>
                  </a:txBody>
                  <a:tcPr marL="52691" marR="5269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9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-윤고딕140" pitchFamily="18" charset="-127"/>
                        <a:cs typeface="Times New Roman" pitchFamily="18" charset="0"/>
                      </a:endParaRPr>
                    </a:p>
                  </a:txBody>
                  <a:tcPr marL="52691" marR="52691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2174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7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-윤고딕140" pitchFamily="18" charset="-127"/>
                          <a:cs typeface="Times New Roman" pitchFamily="18" charset="0"/>
                        </a:rPr>
                        <a:t>потенциальная опасность для здоровья, связанная с инфекционными болезнями</a:t>
                      </a:r>
                      <a:endParaRPr kumimoji="0" lang="ru-RU" sz="9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-윤고딕140" pitchFamily="18" charset="-127"/>
                        <a:cs typeface="Times New Roman" pitchFamily="18" charset="0"/>
                      </a:endParaRPr>
                    </a:p>
                  </a:txBody>
                  <a:tcPr marL="52691" marR="5269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7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-윤고딕140" pitchFamily="18" charset="-127"/>
                          <a:cs typeface="Times New Roman" pitchFamily="18" charset="0"/>
                        </a:rPr>
                        <a:t>1.2</a:t>
                      </a:r>
                      <a:endParaRPr kumimoji="0" lang="ru-RU" sz="9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-윤고딕140" pitchFamily="18" charset="-127"/>
                        <a:cs typeface="Times New Roman" pitchFamily="18" charset="0"/>
                      </a:endParaRPr>
                    </a:p>
                  </a:txBody>
                  <a:tcPr marL="52691" marR="5269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7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-윤고딕140" pitchFamily="18" charset="-127"/>
                          <a:cs typeface="Times New Roman" pitchFamily="18" charset="0"/>
                        </a:rPr>
                        <a:t>Z20-Z29</a:t>
                      </a:r>
                      <a:endParaRPr kumimoji="0" lang="ru-RU" sz="9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-윤고딕140" pitchFamily="18" charset="-127"/>
                        <a:cs typeface="Times New Roman" pitchFamily="18" charset="0"/>
                      </a:endParaRPr>
                    </a:p>
                  </a:txBody>
                  <a:tcPr marL="52691" marR="5269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9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-윤고딕140" pitchFamily="18" charset="-127"/>
                        <a:cs typeface="Times New Roman" pitchFamily="18" charset="0"/>
                      </a:endParaRPr>
                    </a:p>
                  </a:txBody>
                  <a:tcPr marL="52691" marR="5269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9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-윤고딕140" pitchFamily="18" charset="-127"/>
                        <a:cs typeface="Times New Roman" pitchFamily="18" charset="0"/>
                      </a:endParaRPr>
                    </a:p>
                  </a:txBody>
                  <a:tcPr marL="52691" marR="52691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  <a:tr h="32861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7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-윤고딕140" pitchFamily="18" charset="-127"/>
                          <a:cs typeface="Times New Roman" pitchFamily="18" charset="0"/>
                        </a:rPr>
                        <a:t>    из них: носительство возбудителя инфекционной </a:t>
                      </a:r>
                      <a:endParaRPr kumimoji="0" lang="ru-RU" sz="9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-윤고딕140" pitchFamily="18" charset="-127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7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-윤고딕140" pitchFamily="18" charset="-127"/>
                          <a:cs typeface="Times New Roman" pitchFamily="18" charset="0"/>
                        </a:rPr>
                        <a:t>                 болезни</a:t>
                      </a:r>
                      <a:endParaRPr kumimoji="0" lang="ru-RU" sz="9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-윤고딕140" pitchFamily="18" charset="-127"/>
                        <a:cs typeface="Times New Roman" pitchFamily="18" charset="0"/>
                      </a:endParaRPr>
                    </a:p>
                  </a:txBody>
                  <a:tcPr marL="52691" marR="5269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7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-윤고딕140" pitchFamily="18" charset="-127"/>
                          <a:cs typeface="Times New Roman" pitchFamily="18" charset="0"/>
                        </a:rPr>
                        <a:t>1.2.1</a:t>
                      </a:r>
                      <a:endParaRPr kumimoji="0" lang="ru-RU" sz="9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-윤고딕140" pitchFamily="18" charset="-127"/>
                        <a:cs typeface="Times New Roman" pitchFamily="18" charset="0"/>
                      </a:endParaRPr>
                    </a:p>
                  </a:txBody>
                  <a:tcPr marL="52691" marR="5269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7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-윤고딕140" pitchFamily="18" charset="-127"/>
                          <a:cs typeface="Times New Roman" pitchFamily="18" charset="0"/>
                        </a:rPr>
                        <a:t>Z</a:t>
                      </a:r>
                      <a:r>
                        <a:rPr kumimoji="0" lang="ru-RU" sz="7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-윤고딕140" pitchFamily="18" charset="-127"/>
                          <a:cs typeface="Times New Roman" pitchFamily="18" charset="0"/>
                        </a:rPr>
                        <a:t>22</a:t>
                      </a:r>
                      <a:endParaRPr kumimoji="0" lang="ru-RU" sz="9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-윤고딕140" pitchFamily="18" charset="-127"/>
                        <a:cs typeface="Times New Roman" pitchFamily="18" charset="0"/>
                      </a:endParaRPr>
                    </a:p>
                  </a:txBody>
                  <a:tcPr marL="52691" marR="5269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9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-윤고딕140" pitchFamily="18" charset="-127"/>
                        <a:cs typeface="Times New Roman" pitchFamily="18" charset="0"/>
                      </a:endParaRPr>
                    </a:p>
                  </a:txBody>
                  <a:tcPr marL="52691" marR="5269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9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-윤고딕140" pitchFamily="18" charset="-127"/>
                        <a:cs typeface="Times New Roman" pitchFamily="18" charset="0"/>
                      </a:endParaRPr>
                    </a:p>
                  </a:txBody>
                  <a:tcPr marL="52691" marR="52691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7"/>
                  </a:ext>
                </a:extLst>
              </a:tr>
              <a:tr h="32543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7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-윤고딕140" pitchFamily="18" charset="-127"/>
                          <a:cs typeface="Times New Roman" pitchFamily="18" charset="0"/>
                        </a:rPr>
                        <a:t>обращения в медицинские организации в связи с обстоятельствами, относящимися к репродуктивной функции</a:t>
                      </a:r>
                      <a:endParaRPr kumimoji="0" lang="ru-RU" sz="9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-윤고딕140" pitchFamily="18" charset="-127"/>
                        <a:cs typeface="Times New Roman" pitchFamily="18" charset="0"/>
                      </a:endParaRPr>
                    </a:p>
                  </a:txBody>
                  <a:tcPr marL="52691" marR="5269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7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-윤고딕140" pitchFamily="18" charset="-127"/>
                          <a:cs typeface="Times New Roman" pitchFamily="18" charset="0"/>
                        </a:rPr>
                        <a:t>1.3</a:t>
                      </a:r>
                      <a:endParaRPr kumimoji="0" lang="ru-RU" sz="9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-윤고딕140" pitchFamily="18" charset="-127"/>
                        <a:cs typeface="Times New Roman" pitchFamily="18" charset="0"/>
                      </a:endParaRPr>
                    </a:p>
                  </a:txBody>
                  <a:tcPr marL="52691" marR="5269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7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-윤고딕140" pitchFamily="18" charset="-127"/>
                          <a:cs typeface="Times New Roman" pitchFamily="18" charset="0"/>
                        </a:rPr>
                        <a:t>Z30-Z39</a:t>
                      </a:r>
                      <a:endParaRPr kumimoji="0" lang="ru-RU" sz="9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-윤고딕140" pitchFamily="18" charset="-127"/>
                        <a:cs typeface="Times New Roman" pitchFamily="18" charset="0"/>
                      </a:endParaRPr>
                    </a:p>
                  </a:txBody>
                  <a:tcPr marL="52691" marR="5269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9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-윤고딕140" pitchFamily="18" charset="-127"/>
                        <a:cs typeface="Times New Roman" pitchFamily="18" charset="0"/>
                      </a:endParaRPr>
                    </a:p>
                  </a:txBody>
                  <a:tcPr marL="52691" marR="5269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9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-윤고딕140" pitchFamily="18" charset="-127"/>
                        <a:cs typeface="Times New Roman" pitchFamily="18" charset="0"/>
                      </a:endParaRPr>
                    </a:p>
                  </a:txBody>
                  <a:tcPr marL="52691" marR="52691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8"/>
                  </a:ext>
                </a:extLst>
              </a:tr>
              <a:tr h="32861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7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-윤고딕140" pitchFamily="18" charset="-127"/>
                          <a:cs typeface="Times New Roman" pitchFamily="18" charset="0"/>
                        </a:rPr>
                        <a:t>обращения в медицинские организации в связи с необходимостью проведения специфических процедур и получения медицинской помощи</a:t>
                      </a:r>
                      <a:endParaRPr kumimoji="0" lang="ru-RU" sz="9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-윤고딕140" pitchFamily="18" charset="-127"/>
                        <a:cs typeface="Times New Roman" pitchFamily="18" charset="0"/>
                      </a:endParaRPr>
                    </a:p>
                  </a:txBody>
                  <a:tcPr marL="52691" marR="5269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7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-윤고딕140" pitchFamily="18" charset="-127"/>
                          <a:cs typeface="Times New Roman" pitchFamily="18" charset="0"/>
                        </a:rPr>
                        <a:t>1.4</a:t>
                      </a:r>
                      <a:endParaRPr kumimoji="0" lang="ru-RU" sz="9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-윤고딕140" pitchFamily="18" charset="-127"/>
                        <a:cs typeface="Times New Roman" pitchFamily="18" charset="0"/>
                      </a:endParaRPr>
                    </a:p>
                  </a:txBody>
                  <a:tcPr marL="52691" marR="5269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7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-윤고딕140" pitchFamily="18" charset="-127"/>
                          <a:cs typeface="Times New Roman" pitchFamily="18" charset="0"/>
                        </a:rPr>
                        <a:t>Z40-Z54</a:t>
                      </a:r>
                      <a:endParaRPr kumimoji="0" lang="ru-RU" sz="9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-윤고딕140" pitchFamily="18" charset="-127"/>
                        <a:cs typeface="Times New Roman" pitchFamily="18" charset="0"/>
                      </a:endParaRPr>
                    </a:p>
                  </a:txBody>
                  <a:tcPr marL="52691" marR="5269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9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-윤고딕140" pitchFamily="18" charset="-127"/>
                        <a:cs typeface="Times New Roman" pitchFamily="18" charset="0"/>
                      </a:endParaRPr>
                    </a:p>
                  </a:txBody>
                  <a:tcPr marL="52691" marR="5269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9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-윤고딕140" pitchFamily="18" charset="-127"/>
                        <a:cs typeface="Times New Roman" pitchFamily="18" charset="0"/>
                      </a:endParaRPr>
                    </a:p>
                  </a:txBody>
                  <a:tcPr marL="52691" marR="52691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9"/>
                  </a:ext>
                </a:extLst>
              </a:tr>
              <a:tr h="49371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7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-윤고딕140" pitchFamily="18" charset="-127"/>
                          <a:cs typeface="Times New Roman" pitchFamily="18" charset="0"/>
                        </a:rPr>
                        <a:t>          из них:</a:t>
                      </a:r>
                      <a:endParaRPr kumimoji="0" lang="ru-RU" sz="9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-윤고딕140" pitchFamily="18" charset="-127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7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-윤고딕140" pitchFamily="18" charset="-127"/>
                          <a:cs typeface="Times New Roman" pitchFamily="18" charset="0"/>
                        </a:rPr>
                        <a:t>      помощь, включающая использование</a:t>
                      </a:r>
                      <a:endParaRPr kumimoji="0" lang="ru-RU" sz="9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-윤고딕140" pitchFamily="18" charset="-127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7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-윤고딕140" pitchFamily="18" charset="-127"/>
                          <a:cs typeface="Times New Roman" pitchFamily="18" charset="0"/>
                        </a:rPr>
                        <a:t>      реабилитационных процедур</a:t>
                      </a:r>
                      <a:endParaRPr kumimoji="0" lang="ru-RU" sz="9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-윤고딕140" pitchFamily="18" charset="-127"/>
                        <a:cs typeface="Times New Roman" pitchFamily="18" charset="0"/>
                      </a:endParaRPr>
                    </a:p>
                  </a:txBody>
                  <a:tcPr marL="52691" marR="5269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7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-윤고딕140" pitchFamily="18" charset="-127"/>
                          <a:cs typeface="Times New Roman" pitchFamily="18" charset="0"/>
                        </a:rPr>
                        <a:t>1.4.1</a:t>
                      </a:r>
                      <a:endParaRPr kumimoji="0" lang="ru-RU" sz="9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-윤고딕140" pitchFamily="18" charset="-127"/>
                        <a:cs typeface="Times New Roman" pitchFamily="18" charset="0"/>
                      </a:endParaRPr>
                    </a:p>
                  </a:txBody>
                  <a:tcPr marL="52691" marR="5269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7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-윤고딕140" pitchFamily="18" charset="-127"/>
                          <a:cs typeface="Times New Roman" pitchFamily="18" charset="0"/>
                        </a:rPr>
                        <a:t>Z50</a:t>
                      </a:r>
                      <a:endParaRPr kumimoji="0" lang="ru-RU" sz="9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-윤고딕140" pitchFamily="18" charset="-127"/>
                        <a:cs typeface="Times New Roman" pitchFamily="18" charset="0"/>
                      </a:endParaRPr>
                    </a:p>
                  </a:txBody>
                  <a:tcPr marL="52691" marR="5269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9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-윤고딕140" pitchFamily="18" charset="-127"/>
                        <a:cs typeface="Times New Roman" pitchFamily="18" charset="0"/>
                      </a:endParaRPr>
                    </a:p>
                  </a:txBody>
                  <a:tcPr marL="52691" marR="5269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9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-윤고딕140" pitchFamily="18" charset="-127"/>
                        <a:cs typeface="Times New Roman" pitchFamily="18" charset="0"/>
                      </a:endParaRPr>
                    </a:p>
                  </a:txBody>
                  <a:tcPr marL="52691" marR="52691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10"/>
                  </a:ext>
                </a:extLst>
              </a:tr>
              <a:tr h="2174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7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-윤고딕140" pitchFamily="18" charset="-127"/>
                          <a:cs typeface="Times New Roman" pitchFamily="18" charset="0"/>
                        </a:rPr>
                        <a:t>      паллиативная помощь</a:t>
                      </a:r>
                      <a:endParaRPr kumimoji="0" lang="ru-RU" sz="9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-윤고딕140" pitchFamily="18" charset="-127"/>
                        <a:cs typeface="Times New Roman" pitchFamily="18" charset="0"/>
                      </a:endParaRPr>
                    </a:p>
                  </a:txBody>
                  <a:tcPr marL="52691" marR="5269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7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-윤고딕140" pitchFamily="18" charset="-127"/>
                          <a:cs typeface="Times New Roman" pitchFamily="18" charset="0"/>
                        </a:rPr>
                        <a:t>1.4.2</a:t>
                      </a:r>
                      <a:endParaRPr kumimoji="0" lang="ru-RU" sz="9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-윤고딕140" pitchFamily="18" charset="-127"/>
                        <a:cs typeface="Times New Roman" pitchFamily="18" charset="0"/>
                      </a:endParaRPr>
                    </a:p>
                  </a:txBody>
                  <a:tcPr marL="52691" marR="5269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7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-윤고딕140" pitchFamily="18" charset="-127"/>
                          <a:cs typeface="Times New Roman" pitchFamily="18" charset="0"/>
                        </a:rPr>
                        <a:t>Z51</a:t>
                      </a:r>
                      <a:r>
                        <a:rPr kumimoji="0" lang="ru-RU" sz="7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-윤고딕140" pitchFamily="18" charset="-127"/>
                          <a:cs typeface="Times New Roman" pitchFamily="18" charset="0"/>
                        </a:rPr>
                        <a:t>.5</a:t>
                      </a:r>
                      <a:endParaRPr kumimoji="0" lang="ru-RU" sz="9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-윤고딕140" pitchFamily="18" charset="-127"/>
                        <a:cs typeface="Times New Roman" pitchFamily="18" charset="0"/>
                      </a:endParaRPr>
                    </a:p>
                  </a:txBody>
                  <a:tcPr marL="52691" marR="5269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9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-윤고딕140" pitchFamily="18" charset="-127"/>
                        <a:cs typeface="Times New Roman" pitchFamily="18" charset="0"/>
                      </a:endParaRPr>
                    </a:p>
                  </a:txBody>
                  <a:tcPr marL="52691" marR="5269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9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-윤고딕140" pitchFamily="18" charset="-127"/>
                        <a:cs typeface="Times New Roman" pitchFamily="18" charset="0"/>
                      </a:endParaRPr>
                    </a:p>
                  </a:txBody>
                  <a:tcPr marL="52691" marR="52691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11"/>
                  </a:ext>
                </a:extLst>
              </a:tr>
              <a:tr h="32861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7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-윤고딕140" pitchFamily="18" charset="-127"/>
                          <a:cs typeface="Times New Roman" pitchFamily="18" charset="0"/>
                        </a:rPr>
                        <a:t>потенциальная опасность для здоровья, связанная с социально-экономическими и психосоциальными обстоятельствами</a:t>
                      </a:r>
                      <a:endParaRPr kumimoji="0" lang="ru-RU" sz="9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-윤고딕140" pitchFamily="18" charset="-127"/>
                        <a:cs typeface="Times New Roman" pitchFamily="18" charset="0"/>
                      </a:endParaRPr>
                    </a:p>
                  </a:txBody>
                  <a:tcPr marL="52691" marR="5269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7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-윤고딕140" pitchFamily="18" charset="-127"/>
                          <a:cs typeface="Times New Roman" pitchFamily="18" charset="0"/>
                        </a:rPr>
                        <a:t>1.5</a:t>
                      </a:r>
                      <a:endParaRPr kumimoji="0" lang="ru-RU" sz="9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-윤고딕140" pitchFamily="18" charset="-127"/>
                        <a:cs typeface="Times New Roman" pitchFamily="18" charset="0"/>
                      </a:endParaRPr>
                    </a:p>
                  </a:txBody>
                  <a:tcPr marL="52691" marR="5269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7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-윤고딕140" pitchFamily="18" charset="-127"/>
                          <a:cs typeface="Times New Roman" pitchFamily="18" charset="0"/>
                        </a:rPr>
                        <a:t>Z55-Z65</a:t>
                      </a:r>
                      <a:endParaRPr kumimoji="0" lang="ru-RU" sz="9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-윤고딕140" pitchFamily="18" charset="-127"/>
                        <a:cs typeface="Times New Roman" pitchFamily="18" charset="0"/>
                      </a:endParaRPr>
                    </a:p>
                  </a:txBody>
                  <a:tcPr marL="52691" marR="5269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9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-윤고딕140" pitchFamily="18" charset="-127"/>
                        <a:cs typeface="Times New Roman" pitchFamily="18" charset="0"/>
                      </a:endParaRPr>
                    </a:p>
                  </a:txBody>
                  <a:tcPr marL="52691" marR="5269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9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-윤고딕140" pitchFamily="18" charset="-127"/>
                        <a:cs typeface="Times New Roman" pitchFamily="18" charset="0"/>
                      </a:endParaRPr>
                    </a:p>
                  </a:txBody>
                  <a:tcPr marL="52691" marR="52691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12"/>
                  </a:ext>
                </a:extLst>
              </a:tr>
              <a:tr h="2174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7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-윤고딕140" pitchFamily="18" charset="-127"/>
                          <a:cs typeface="Times New Roman" pitchFamily="18" charset="0"/>
                        </a:rPr>
                        <a:t>обращения в медицинские организации в связи с другими обстоятельствами </a:t>
                      </a:r>
                      <a:endParaRPr kumimoji="0" lang="ru-RU" sz="9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-윤고딕140" pitchFamily="18" charset="-127"/>
                        <a:cs typeface="Times New Roman" pitchFamily="18" charset="0"/>
                      </a:endParaRPr>
                    </a:p>
                  </a:txBody>
                  <a:tcPr marL="52691" marR="5269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7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-윤고딕140" pitchFamily="18" charset="-127"/>
                          <a:cs typeface="Times New Roman" pitchFamily="18" charset="0"/>
                        </a:rPr>
                        <a:t>1.6</a:t>
                      </a:r>
                      <a:endParaRPr kumimoji="0" lang="ru-RU" sz="9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-윤고딕140" pitchFamily="18" charset="-127"/>
                        <a:cs typeface="Times New Roman" pitchFamily="18" charset="0"/>
                      </a:endParaRPr>
                    </a:p>
                  </a:txBody>
                  <a:tcPr marL="52691" marR="5269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7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-윤고딕140" pitchFamily="18" charset="-127"/>
                          <a:cs typeface="Times New Roman" pitchFamily="18" charset="0"/>
                        </a:rPr>
                        <a:t>Z70-Z76</a:t>
                      </a:r>
                      <a:endParaRPr kumimoji="0" lang="ru-RU" sz="9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-윤고딕140" pitchFamily="18" charset="-127"/>
                        <a:cs typeface="Times New Roman" pitchFamily="18" charset="0"/>
                      </a:endParaRPr>
                    </a:p>
                  </a:txBody>
                  <a:tcPr marL="52691" marR="5269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9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-윤고딕140" pitchFamily="18" charset="-127"/>
                        <a:cs typeface="Times New Roman" pitchFamily="18" charset="0"/>
                      </a:endParaRPr>
                    </a:p>
                  </a:txBody>
                  <a:tcPr marL="52691" marR="5269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9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-윤고딕140" pitchFamily="18" charset="-127"/>
                        <a:cs typeface="Times New Roman" pitchFamily="18" charset="0"/>
                      </a:endParaRPr>
                    </a:p>
                  </a:txBody>
                  <a:tcPr marL="52691" marR="52691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13"/>
                  </a:ext>
                </a:extLst>
              </a:tr>
              <a:tr h="2174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7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-윤고딕140" pitchFamily="18" charset="-127"/>
                          <a:cs typeface="Times New Roman" pitchFamily="18" charset="0"/>
                        </a:rPr>
                        <a:t>      из них: проблемы, связанные с образом жизни</a:t>
                      </a:r>
                      <a:endParaRPr kumimoji="0" lang="ru-RU" sz="9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-윤고딕140" pitchFamily="18" charset="-127"/>
                        <a:cs typeface="Times New Roman" pitchFamily="18" charset="0"/>
                      </a:endParaRPr>
                    </a:p>
                  </a:txBody>
                  <a:tcPr marL="52691" marR="5269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7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-윤고딕140" pitchFamily="18" charset="-127"/>
                          <a:cs typeface="Times New Roman" pitchFamily="18" charset="0"/>
                        </a:rPr>
                        <a:t>1.6.1</a:t>
                      </a:r>
                      <a:endParaRPr kumimoji="0" lang="ru-RU" sz="9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-윤고딕140" pitchFamily="18" charset="-127"/>
                        <a:cs typeface="Times New Roman" pitchFamily="18" charset="0"/>
                      </a:endParaRPr>
                    </a:p>
                  </a:txBody>
                  <a:tcPr marL="52691" marR="5269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7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-윤고딕140" pitchFamily="18" charset="-127"/>
                          <a:cs typeface="Times New Roman" pitchFamily="18" charset="0"/>
                        </a:rPr>
                        <a:t>Z72</a:t>
                      </a:r>
                      <a:endParaRPr kumimoji="0" lang="ru-RU" sz="9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-윤고딕140" pitchFamily="18" charset="-127"/>
                        <a:cs typeface="Times New Roman" pitchFamily="18" charset="0"/>
                      </a:endParaRPr>
                    </a:p>
                  </a:txBody>
                  <a:tcPr marL="52691" marR="5269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9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-윤고딕140" pitchFamily="18" charset="-127"/>
                        <a:cs typeface="Times New Roman" pitchFamily="18" charset="0"/>
                      </a:endParaRPr>
                    </a:p>
                  </a:txBody>
                  <a:tcPr marL="52691" marR="5269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9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-윤고딕140" pitchFamily="18" charset="-127"/>
                        <a:cs typeface="Times New Roman" pitchFamily="18" charset="0"/>
                      </a:endParaRPr>
                    </a:p>
                  </a:txBody>
                  <a:tcPr marL="52691" marR="52691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14"/>
                  </a:ext>
                </a:extLst>
              </a:tr>
              <a:tr h="32861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7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-윤고딕140" pitchFamily="18" charset="-127"/>
                          <a:cs typeface="Times New Roman" pitchFamily="18" charset="0"/>
                        </a:rPr>
                        <a:t>потенциальная опасность для здоровья, связанная  с личным или семейным анамнезом и определенными обстоятельствами, влияющими на здоровье</a:t>
                      </a:r>
                      <a:endParaRPr kumimoji="0" lang="ru-RU" sz="9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-윤고딕140" pitchFamily="18" charset="-127"/>
                        <a:cs typeface="Times New Roman" pitchFamily="18" charset="0"/>
                      </a:endParaRPr>
                    </a:p>
                  </a:txBody>
                  <a:tcPr marL="52691" marR="5269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7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-윤고딕140" pitchFamily="18" charset="-127"/>
                          <a:cs typeface="Times New Roman" pitchFamily="18" charset="0"/>
                        </a:rPr>
                        <a:t>1.7</a:t>
                      </a:r>
                      <a:endParaRPr kumimoji="0" lang="ru-RU" sz="9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-윤고딕140" pitchFamily="18" charset="-127"/>
                        <a:cs typeface="Times New Roman" pitchFamily="18" charset="0"/>
                      </a:endParaRPr>
                    </a:p>
                  </a:txBody>
                  <a:tcPr marL="52691" marR="5269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7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-윤고딕140" pitchFamily="18" charset="-127"/>
                          <a:cs typeface="Times New Roman" pitchFamily="18" charset="0"/>
                        </a:rPr>
                        <a:t>Z80-Z99</a:t>
                      </a:r>
                      <a:endParaRPr kumimoji="0" lang="ru-RU" sz="9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-윤고딕140" pitchFamily="18" charset="-127"/>
                        <a:cs typeface="Times New Roman" pitchFamily="18" charset="0"/>
                      </a:endParaRPr>
                    </a:p>
                  </a:txBody>
                  <a:tcPr marL="52691" marR="5269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9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-윤고딕140" pitchFamily="18" charset="-127"/>
                        <a:cs typeface="Times New Roman" pitchFamily="18" charset="0"/>
                      </a:endParaRPr>
                    </a:p>
                  </a:txBody>
                  <a:tcPr marL="52691" marR="5269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9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-윤고딕140" pitchFamily="18" charset="-127"/>
                        <a:cs typeface="Times New Roman" pitchFamily="18" charset="0"/>
                      </a:endParaRPr>
                    </a:p>
                  </a:txBody>
                  <a:tcPr marL="52691" marR="52691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15"/>
                  </a:ext>
                </a:extLst>
              </a:tr>
              <a:tr h="2174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7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-윤고딕140" pitchFamily="18" charset="-127"/>
                          <a:cs typeface="Times New Roman" pitchFamily="18" charset="0"/>
                        </a:rPr>
                        <a:t>    из них: заболевания в семейном анамнезе</a:t>
                      </a:r>
                      <a:endParaRPr kumimoji="0" lang="ru-RU" sz="9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-윤고딕140" pitchFamily="18" charset="-127"/>
                        <a:cs typeface="Times New Roman" pitchFamily="18" charset="0"/>
                      </a:endParaRPr>
                    </a:p>
                  </a:txBody>
                  <a:tcPr marL="52691" marR="5269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7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-윤고딕140" pitchFamily="18" charset="-127"/>
                          <a:cs typeface="Times New Roman" pitchFamily="18" charset="0"/>
                        </a:rPr>
                        <a:t>1.7.1</a:t>
                      </a:r>
                      <a:endParaRPr kumimoji="0" lang="ru-RU" sz="9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-윤고딕140" pitchFamily="18" charset="-127"/>
                        <a:cs typeface="Times New Roman" pitchFamily="18" charset="0"/>
                      </a:endParaRPr>
                    </a:p>
                  </a:txBody>
                  <a:tcPr marL="52691" marR="5269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7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-윤고딕140" pitchFamily="18" charset="-127"/>
                          <a:cs typeface="Times New Roman" pitchFamily="18" charset="0"/>
                        </a:rPr>
                        <a:t>Z80-Z84</a:t>
                      </a:r>
                      <a:endParaRPr kumimoji="0" lang="ru-RU" sz="9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-윤고딕140" pitchFamily="18" charset="-127"/>
                        <a:cs typeface="Times New Roman" pitchFamily="18" charset="0"/>
                      </a:endParaRPr>
                    </a:p>
                  </a:txBody>
                  <a:tcPr marL="52691" marR="5269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9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-윤고딕140" pitchFamily="18" charset="-127"/>
                        <a:cs typeface="Times New Roman" pitchFamily="18" charset="0"/>
                      </a:endParaRPr>
                    </a:p>
                  </a:txBody>
                  <a:tcPr marL="52691" marR="5269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9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-윤고딕140" pitchFamily="18" charset="-127"/>
                        <a:cs typeface="Times New Roman" pitchFamily="18" charset="0"/>
                      </a:endParaRPr>
                    </a:p>
                  </a:txBody>
                  <a:tcPr marL="52691" marR="52691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16"/>
                  </a:ext>
                </a:extLst>
              </a:tr>
              <a:tr h="2174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7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-윤고딕140" pitchFamily="18" charset="-127"/>
                          <a:cs typeface="Times New Roman" pitchFamily="18" charset="0"/>
                        </a:rPr>
                        <a:t>                 наличие илеостомы, колостомы</a:t>
                      </a:r>
                      <a:endParaRPr kumimoji="0" lang="ru-RU" sz="9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-윤고딕140" pitchFamily="18" charset="-127"/>
                        <a:cs typeface="Times New Roman" pitchFamily="18" charset="0"/>
                      </a:endParaRPr>
                    </a:p>
                  </a:txBody>
                  <a:tcPr marL="52691" marR="5269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7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-윤고딕140" pitchFamily="18" charset="-127"/>
                          <a:cs typeface="Times New Roman" pitchFamily="18" charset="0"/>
                        </a:rPr>
                        <a:t>1.7.2</a:t>
                      </a:r>
                      <a:endParaRPr kumimoji="0" lang="ru-RU" sz="9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-윤고딕140" pitchFamily="18" charset="-127"/>
                        <a:cs typeface="Times New Roman" pitchFamily="18" charset="0"/>
                      </a:endParaRPr>
                    </a:p>
                  </a:txBody>
                  <a:tcPr marL="52691" marR="5269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7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-윤고딕140" pitchFamily="18" charset="-127"/>
                          <a:cs typeface="Times New Roman" pitchFamily="18" charset="0"/>
                        </a:rPr>
                        <a:t>Z</a:t>
                      </a:r>
                      <a:r>
                        <a:rPr kumimoji="0" lang="ru-RU" sz="7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-윤고딕140" pitchFamily="18" charset="-127"/>
                          <a:cs typeface="Times New Roman" pitchFamily="18" charset="0"/>
                        </a:rPr>
                        <a:t>93.2, </a:t>
                      </a:r>
                      <a:r>
                        <a:rPr kumimoji="0" lang="en-US" sz="7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-윤고딕140" pitchFamily="18" charset="-127"/>
                          <a:cs typeface="Times New Roman" pitchFamily="18" charset="0"/>
                        </a:rPr>
                        <a:t>Z</a:t>
                      </a:r>
                      <a:r>
                        <a:rPr kumimoji="0" lang="ru-RU" sz="7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-윤고딕140" pitchFamily="18" charset="-127"/>
                          <a:cs typeface="Times New Roman" pitchFamily="18" charset="0"/>
                        </a:rPr>
                        <a:t>93.3</a:t>
                      </a:r>
                      <a:endParaRPr kumimoji="0" lang="ru-RU" sz="9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-윤고딕140" pitchFamily="18" charset="-127"/>
                        <a:cs typeface="Times New Roman" pitchFamily="18" charset="0"/>
                      </a:endParaRPr>
                    </a:p>
                  </a:txBody>
                  <a:tcPr marL="52691" marR="5269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9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-윤고딕140" pitchFamily="18" charset="-127"/>
                        <a:cs typeface="Times New Roman" pitchFamily="18" charset="0"/>
                      </a:endParaRPr>
                    </a:p>
                  </a:txBody>
                  <a:tcPr marL="52691" marR="5269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9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-윤고딕140" pitchFamily="18" charset="-127"/>
                        <a:cs typeface="Times New Roman" pitchFamily="18" charset="0"/>
                      </a:endParaRPr>
                    </a:p>
                  </a:txBody>
                  <a:tcPr marL="52691" marR="52691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17"/>
                  </a:ext>
                </a:extLst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3"/>
          <p:cNvSpPr>
            <a:spLocks noChangeArrowheads="1"/>
          </p:cNvSpPr>
          <p:nvPr/>
        </p:nvSpPr>
        <p:spPr bwMode="auto">
          <a:xfrm>
            <a:off x="858838" y="260350"/>
            <a:ext cx="2374900" cy="24606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1pPr>
            <a:lvl2pPr marL="742950" indent="-28575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2pPr>
            <a:lvl3pPr marL="11430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3pPr>
            <a:lvl4pPr marL="16002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4pPr>
            <a:lvl5pPr marL="20574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9pPr>
          </a:lstStyle>
          <a:p>
            <a:pPr eaLnBrk="1" latinLnBrk="1" hangingPunct="1"/>
            <a:r>
              <a:rPr lang="ru-RU" altLang="ko-KR">
                <a:solidFill>
                  <a:srgbClr val="C00000"/>
                </a:solidFill>
                <a:latin typeface="Times New Roman" pitchFamily="18" charset="0"/>
                <a:ea typeface="돋움" pitchFamily="50" charset="-128"/>
                <a:cs typeface="Times New Roman" pitchFamily="18" charset="0"/>
              </a:rPr>
              <a:t>ФГБУ ЦНИИОИЗ Минздрава России</a:t>
            </a:r>
          </a:p>
        </p:txBody>
      </p:sp>
      <p:sp>
        <p:nvSpPr>
          <p:cNvPr id="39939" name="Заголовок 4"/>
          <p:cNvSpPr>
            <a:spLocks noGrp="1"/>
          </p:cNvSpPr>
          <p:nvPr>
            <p:ph type="title"/>
          </p:nvPr>
        </p:nvSpPr>
        <p:spPr bwMode="auto">
          <a:xfrm>
            <a:off x="457200" y="1916113"/>
            <a:ext cx="8229600" cy="230505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ru-RU" altLang="ru-RU" sz="1000" b="1" smtClean="0"/>
              <a:t>(1650)</a:t>
            </a:r>
            <a:r>
              <a:rPr lang="ru-RU" altLang="ru-RU" sz="1000" smtClean="0"/>
              <a:t>                                                                                                                                                   Код по ОКЕИ: человек – 792</a:t>
            </a:r>
            <a:br>
              <a:rPr lang="ru-RU" altLang="ru-RU" sz="1000" smtClean="0"/>
            </a:br>
            <a:r>
              <a:rPr lang="ru-RU" altLang="ru-RU" sz="1000" smtClean="0"/>
              <a:t/>
            </a:r>
            <a:br>
              <a:rPr lang="ru-RU" altLang="ru-RU" sz="1000" smtClean="0"/>
            </a:br>
            <a:r>
              <a:rPr lang="ru-RU" altLang="ru-RU" sz="1000" smtClean="0"/>
              <a:t/>
            </a:r>
            <a:br>
              <a:rPr lang="ru-RU" altLang="ru-RU" sz="1000" smtClean="0"/>
            </a:br>
            <a:r>
              <a:rPr lang="ru-RU" altLang="ru-RU" sz="1000" smtClean="0"/>
              <a:t>Из стр. 1.7.1.1. таблицы 1600: обследовано на выявление кондуктивной и нейросенсорной потери слуха   1 ___________. </a:t>
            </a:r>
            <a:br>
              <a:rPr lang="ru-RU" altLang="ru-RU" sz="1000" smtClean="0"/>
            </a:br>
            <a:r>
              <a:rPr lang="ru-RU" altLang="ru-RU" sz="1000" smtClean="0"/>
              <a:t/>
            </a:r>
            <a:br>
              <a:rPr lang="ru-RU" altLang="ru-RU" sz="1000" smtClean="0"/>
            </a:br>
            <a:r>
              <a:rPr lang="ru-RU" altLang="ru-RU" sz="1000" smtClean="0"/>
              <a:t/>
            </a:r>
            <a:br>
              <a:rPr lang="ru-RU" altLang="ru-RU" sz="1000" smtClean="0"/>
            </a:br>
            <a:r>
              <a:rPr lang="ru-RU" altLang="ru-RU" sz="1000" smtClean="0"/>
              <a:t/>
            </a:r>
            <a:br>
              <a:rPr lang="ru-RU" altLang="ru-RU" sz="1000" smtClean="0"/>
            </a:br>
            <a:r>
              <a:rPr lang="ru-RU" altLang="ru-RU" sz="1000" smtClean="0"/>
              <a:t/>
            </a:r>
            <a:br>
              <a:rPr lang="ru-RU" altLang="ru-RU" sz="1000" smtClean="0"/>
            </a:br>
            <a:r>
              <a:rPr lang="ru-RU" altLang="ru-RU" sz="1000" smtClean="0"/>
              <a:t/>
            </a:r>
            <a:br>
              <a:rPr lang="ru-RU" altLang="ru-RU" sz="1000" smtClean="0"/>
            </a:br>
            <a:r>
              <a:rPr lang="ru-RU" altLang="ru-RU" sz="1000" smtClean="0"/>
              <a:t/>
            </a:r>
            <a:br>
              <a:rPr lang="ru-RU" altLang="ru-RU" sz="1000" smtClean="0"/>
            </a:br>
            <a:r>
              <a:rPr lang="ru-RU" altLang="ru-RU" sz="1000" smtClean="0"/>
              <a:t/>
            </a:r>
            <a:br>
              <a:rPr lang="ru-RU" altLang="ru-RU" sz="1000" smtClean="0"/>
            </a:br>
            <a:r>
              <a:rPr lang="ru-RU" altLang="ru-RU" sz="2400" b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В таблицы 1500, 1600, 1650 вносится </a:t>
            </a:r>
            <a:br>
              <a:rPr lang="ru-RU" altLang="ru-RU" sz="2400" b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altLang="ru-RU" sz="2400" b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информация о детях, которым </a:t>
            </a:r>
            <a:br>
              <a:rPr lang="ru-RU" altLang="ru-RU" sz="2400" b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altLang="ru-RU" sz="2400" b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в 2018 году исполнился один год.</a:t>
            </a:r>
            <a:br>
              <a:rPr lang="ru-RU" altLang="ru-RU" sz="2400" b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altLang="ru-RU" sz="2400" b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Соответственно родились они </a:t>
            </a:r>
            <a:br>
              <a:rPr lang="ru-RU" altLang="ru-RU" sz="2400" b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altLang="ru-RU" sz="2400" b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с 01.01.2017 по 31.12.2017 года.</a:t>
            </a:r>
            <a:r>
              <a:rPr lang="ru-RU" altLang="ru-RU" sz="100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altLang="ru-RU" sz="100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altLang="ru-RU" sz="1000" smtClean="0"/>
              <a:t/>
            </a:r>
            <a:br>
              <a:rPr lang="ru-RU" altLang="ru-RU" sz="1000" smtClean="0"/>
            </a:br>
            <a:endParaRPr lang="ru-RU" altLang="ru-RU" sz="100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3"/>
          <p:cNvSpPr>
            <a:spLocks noChangeArrowheads="1"/>
          </p:cNvSpPr>
          <p:nvPr/>
        </p:nvSpPr>
        <p:spPr bwMode="auto">
          <a:xfrm>
            <a:off x="858838" y="260350"/>
            <a:ext cx="2374900" cy="24606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1pPr>
            <a:lvl2pPr marL="742950" indent="-28575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2pPr>
            <a:lvl3pPr marL="11430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3pPr>
            <a:lvl4pPr marL="16002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4pPr>
            <a:lvl5pPr marL="20574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9pPr>
          </a:lstStyle>
          <a:p>
            <a:pPr eaLnBrk="1" latinLnBrk="1" hangingPunct="1"/>
            <a:r>
              <a:rPr lang="ru-RU" altLang="ko-KR">
                <a:solidFill>
                  <a:srgbClr val="C00000"/>
                </a:solidFill>
                <a:latin typeface="Times New Roman" pitchFamily="18" charset="0"/>
                <a:ea typeface="돋움" pitchFamily="50" charset="-128"/>
                <a:cs typeface="Times New Roman" pitchFamily="18" charset="0"/>
              </a:rPr>
              <a:t>ФГБУ ЦНИИОИЗ Минздрава России</a:t>
            </a:r>
          </a:p>
        </p:txBody>
      </p:sp>
      <p:sp>
        <p:nvSpPr>
          <p:cNvPr id="40963" name="Прямоугольник 2"/>
          <p:cNvSpPr>
            <a:spLocks noChangeArrowheads="1"/>
          </p:cNvSpPr>
          <p:nvPr/>
        </p:nvSpPr>
        <p:spPr bwMode="auto">
          <a:xfrm>
            <a:off x="323850" y="692150"/>
            <a:ext cx="8569325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1pPr>
            <a:lvl2pPr marL="742950" indent="-28575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2pPr>
            <a:lvl3pPr marL="11430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3pPr>
            <a:lvl4pPr marL="16002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4pPr>
            <a:lvl5pPr marL="20574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9pPr>
          </a:lstStyle>
          <a:p>
            <a:pPr eaLnBrk="1" latinLnBrk="1" hangingPunct="1"/>
            <a:r>
              <a:rPr lang="ru-RU" altLang="ru-RU" sz="1800" b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(1700)</a:t>
            </a:r>
          </a:p>
          <a:p>
            <a:pPr eaLnBrk="1" latinLnBrk="1" hangingPunct="1"/>
            <a:r>
              <a:rPr lang="ru-RU" altLang="ru-RU" sz="1800" b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Число новорожденных, поступивших под наблюдение данной организации  </a:t>
            </a:r>
          </a:p>
          <a:p>
            <a:pPr eaLnBrk="1" latinLnBrk="1" hangingPunct="1"/>
            <a:r>
              <a:rPr lang="ru-RU" altLang="ru-RU" sz="1800" b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  – всего  1 </a:t>
            </a:r>
            <a:endParaRPr lang="ru-RU" altLang="ru-RU" sz="1800" b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323850" y="1700213"/>
          <a:ext cx="8569325" cy="2468562"/>
        </p:xfrm>
        <a:graphic>
          <a:graphicData uri="http://schemas.openxmlformats.org/drawingml/2006/table">
            <a:tbl>
              <a:tblPr/>
              <a:tblGrid>
                <a:gridCol w="4479616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4089709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</a:tblGrid>
              <a:tr h="109713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(1800)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Осмотрено новорожденных на 1 этапе </a:t>
                      </a:r>
                      <a:r>
                        <a:rPr kumimoji="0" lang="ru-RU" sz="18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аудиологического</a:t>
                      </a: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скрининга  1 _________, </a:t>
                      </a:r>
                    </a:p>
                  </a:txBody>
                  <a:tcPr marL="45530" marR="45530" marT="0" marB="0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из них: выявлено с нарушениями слуха  2 ___________,</a:t>
                      </a:r>
                    </a:p>
                  </a:txBody>
                  <a:tcPr marL="45530" marR="45530" marT="0" marB="0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137142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из числа выявленных с нарушением слуха на I этапе </a:t>
                      </a:r>
                      <a:r>
                        <a:rPr kumimoji="0" lang="ru-RU" sz="18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аудиологического</a:t>
                      </a: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скрининга обследовано на 2 этапе </a:t>
                      </a:r>
                      <a:r>
                        <a:rPr kumimoji="0" lang="ru-RU" sz="18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аудиологического</a:t>
                      </a: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скрининга  3 _________,</a:t>
                      </a:r>
                    </a:p>
                  </a:txBody>
                  <a:tcPr marL="45530" marR="45530" marT="0" marB="0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из них: выявлено с нарушениями слуха  4 ___________,</a:t>
                      </a:r>
                    </a:p>
                  </a:txBody>
                  <a:tcPr marL="45530" marR="45530" marT="0" marB="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sp>
        <p:nvSpPr>
          <p:cNvPr id="40969" name="Прямоугольник 4"/>
          <p:cNvSpPr>
            <a:spLocks noChangeArrowheads="1"/>
          </p:cNvSpPr>
          <p:nvPr/>
        </p:nvSpPr>
        <p:spPr bwMode="auto">
          <a:xfrm>
            <a:off x="323850" y="4292600"/>
            <a:ext cx="8424863" cy="1323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tabLst>
                <a:tab pos="3017838" algn="ctr"/>
                <a:tab pos="4006850" algn="r"/>
                <a:tab pos="5178425" algn="l"/>
                <a:tab pos="6167438" algn="l"/>
                <a:tab pos="7337425" algn="l"/>
                <a:tab pos="8328025" algn="l"/>
              </a:tabLs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1pPr>
            <a:lvl2pPr marL="742950" indent="-285750">
              <a:tabLst>
                <a:tab pos="3017838" algn="ctr"/>
                <a:tab pos="4006850" algn="r"/>
                <a:tab pos="5178425" algn="l"/>
                <a:tab pos="6167438" algn="l"/>
                <a:tab pos="7337425" algn="l"/>
                <a:tab pos="8328025" algn="l"/>
              </a:tabLs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2pPr>
            <a:lvl3pPr marL="1143000" indent="-228600">
              <a:tabLst>
                <a:tab pos="3017838" algn="ctr"/>
                <a:tab pos="4006850" algn="r"/>
                <a:tab pos="5178425" algn="l"/>
                <a:tab pos="6167438" algn="l"/>
                <a:tab pos="7337425" algn="l"/>
                <a:tab pos="8328025" algn="l"/>
              </a:tabLs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3pPr>
            <a:lvl4pPr marL="1600200" indent="-228600">
              <a:tabLst>
                <a:tab pos="3017838" algn="ctr"/>
                <a:tab pos="4006850" algn="r"/>
                <a:tab pos="5178425" algn="l"/>
                <a:tab pos="6167438" algn="l"/>
                <a:tab pos="7337425" algn="l"/>
                <a:tab pos="8328025" algn="l"/>
              </a:tabLs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4pPr>
            <a:lvl5pPr marL="2057400" indent="-228600">
              <a:tabLst>
                <a:tab pos="3017838" algn="ctr"/>
                <a:tab pos="4006850" algn="r"/>
                <a:tab pos="5178425" algn="l"/>
                <a:tab pos="6167438" algn="l"/>
                <a:tab pos="7337425" algn="l"/>
                <a:tab pos="8328025" algn="l"/>
              </a:tabLs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3017838" algn="ctr"/>
                <a:tab pos="4006850" algn="r"/>
                <a:tab pos="5178425" algn="l"/>
                <a:tab pos="6167438" algn="l"/>
                <a:tab pos="7337425" algn="l"/>
                <a:tab pos="8328025" algn="l"/>
              </a:tabLs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3017838" algn="ctr"/>
                <a:tab pos="4006850" algn="r"/>
                <a:tab pos="5178425" algn="l"/>
                <a:tab pos="6167438" algn="l"/>
                <a:tab pos="7337425" algn="l"/>
                <a:tab pos="8328025" algn="l"/>
              </a:tabLs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3017838" algn="ctr"/>
                <a:tab pos="4006850" algn="r"/>
                <a:tab pos="5178425" algn="l"/>
                <a:tab pos="6167438" algn="l"/>
                <a:tab pos="7337425" algn="l"/>
                <a:tab pos="8328025" algn="l"/>
              </a:tabLs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3017838" algn="ctr"/>
                <a:tab pos="4006850" algn="r"/>
                <a:tab pos="5178425" algn="l"/>
                <a:tab pos="6167438" algn="l"/>
                <a:tab pos="7337425" algn="l"/>
                <a:tab pos="8328025" algn="l"/>
              </a:tabLs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9pPr>
          </a:lstStyle>
          <a:p>
            <a:pPr eaLnBrk="1" latinLnBrk="1" hangingPunct="1"/>
            <a:r>
              <a:rPr lang="ru-RU" altLang="ru-RU" sz="1600" b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(1900)</a:t>
            </a:r>
          </a:p>
          <a:p>
            <a:pPr eaLnBrk="1" latinLnBrk="1" hangingPunct="1"/>
            <a:r>
              <a:rPr lang="en-US" altLang="ru-RU" sz="1600" b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Из числа новорожденных поступивших под наблюдение (табл. 1700)  обследовано на: фенилкетонурию   5</a:t>
            </a:r>
            <a:r>
              <a:rPr lang="ru-RU" altLang="ru-RU" sz="1600" b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_________ </a:t>
            </a:r>
            <a:r>
              <a:rPr lang="en-US" altLang="ru-RU" sz="1600" b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 </a:t>
            </a:r>
            <a:endParaRPr lang="ru-RU" altLang="ru-RU" sz="1600" b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1" latinLnBrk="1" hangingPunct="1"/>
            <a:r>
              <a:rPr lang="en-US" altLang="ru-RU" sz="1600" b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врожденный гипотиреоз  6</a:t>
            </a:r>
            <a:r>
              <a:rPr lang="ru-RU" altLang="ru-RU" sz="1600" b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__________ ,</a:t>
            </a:r>
            <a:r>
              <a:rPr lang="en-US" altLang="ru-RU" sz="1600" b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	</a:t>
            </a:r>
            <a:r>
              <a:rPr lang="ru-RU" altLang="ru-RU" sz="1600" b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 </a:t>
            </a:r>
            <a:r>
              <a:rPr lang="en-US" altLang="ru-RU" sz="1600" b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адреногенитальный синдром   7  </a:t>
            </a:r>
            <a:r>
              <a:rPr lang="ru-RU" altLang="ru-RU" sz="1600" b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___________  </a:t>
            </a:r>
            <a:r>
              <a:rPr lang="en-US" altLang="ru-RU" sz="1600" b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altLang="ru-RU" sz="1600" b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</a:t>
            </a:r>
          </a:p>
          <a:p>
            <a:pPr eaLnBrk="1" latinLnBrk="1" hangingPunct="1"/>
            <a:r>
              <a:rPr lang="en-US" altLang="ru-RU" sz="1600" b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галактоземию   8  </a:t>
            </a:r>
            <a:r>
              <a:rPr lang="ru-RU" altLang="ru-RU" sz="1600" b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____________  ,</a:t>
            </a:r>
            <a:r>
              <a:rPr lang="en-US" altLang="ru-RU" sz="1600" b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муковисцидоз   9</a:t>
            </a:r>
            <a:r>
              <a:rPr lang="ru-RU" altLang="ru-RU" sz="1600" b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___________ .</a:t>
            </a:r>
            <a:r>
              <a:rPr lang="en-US" altLang="ru-RU" sz="1600" b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	</a:t>
            </a:r>
            <a:r>
              <a:rPr lang="ru-RU" altLang="ru-RU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ru-RU" altLang="ru-RU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  <p:sp>
        <p:nvSpPr>
          <p:cNvPr id="40970" name="Прямоугольник 5"/>
          <p:cNvSpPr>
            <a:spLocks noChangeArrowheads="1"/>
          </p:cNvSpPr>
          <p:nvPr/>
        </p:nvSpPr>
        <p:spPr bwMode="auto">
          <a:xfrm>
            <a:off x="1476375" y="5805488"/>
            <a:ext cx="6551613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1pPr>
            <a:lvl2pPr marL="742950" indent="-28575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2pPr>
            <a:lvl3pPr marL="11430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3pPr>
            <a:lvl4pPr marL="16002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4pPr>
            <a:lvl5pPr marL="20574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9pPr>
          </a:lstStyle>
          <a:p>
            <a:pPr algn="ctr" eaLnBrk="1" latinLnBrk="1" hangingPunct="1"/>
            <a:r>
              <a:rPr lang="ru-RU" altLang="ru-RU" sz="2400">
                <a:solidFill>
                  <a:srgbClr val="0000FF"/>
                </a:solidFill>
                <a:latin typeface="Times New Roman" pitchFamily="18" charset="0"/>
              </a:rPr>
              <a:t>Таблицы заполняются за 2018 год</a:t>
            </a:r>
            <a:endParaRPr lang="ru-RU" altLang="ru-RU" sz="2400">
              <a:solidFill>
                <a:srgbClr val="0000FF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3"/>
          <p:cNvSpPr>
            <a:spLocks noChangeArrowheads="1"/>
          </p:cNvSpPr>
          <p:nvPr/>
        </p:nvSpPr>
        <p:spPr bwMode="auto">
          <a:xfrm>
            <a:off x="858838" y="260350"/>
            <a:ext cx="2374900" cy="24606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1pPr>
            <a:lvl2pPr marL="742950" indent="-28575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2pPr>
            <a:lvl3pPr marL="11430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3pPr>
            <a:lvl4pPr marL="16002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4pPr>
            <a:lvl5pPr marL="20574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9pPr>
          </a:lstStyle>
          <a:p>
            <a:pPr eaLnBrk="1" latinLnBrk="1" hangingPunct="1"/>
            <a:r>
              <a:rPr lang="ru-RU" altLang="ko-KR">
                <a:solidFill>
                  <a:srgbClr val="C00000"/>
                </a:solidFill>
                <a:latin typeface="Times New Roman" pitchFamily="18" charset="0"/>
                <a:ea typeface="돋움" pitchFamily="50" charset="-128"/>
                <a:cs typeface="Times New Roman" pitchFamily="18" charset="0"/>
              </a:rPr>
              <a:t>ФГБУ ЦНИИОИЗ Минздрава России</a:t>
            </a:r>
          </a:p>
        </p:txBody>
      </p:sp>
      <p:sp>
        <p:nvSpPr>
          <p:cNvPr id="41987" name="Прямоугольник 2"/>
          <p:cNvSpPr>
            <a:spLocks noChangeArrowheads="1"/>
          </p:cNvSpPr>
          <p:nvPr/>
        </p:nvSpPr>
        <p:spPr bwMode="auto">
          <a:xfrm>
            <a:off x="250825" y="2060575"/>
            <a:ext cx="8713788" cy="1446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1pPr>
            <a:lvl2pPr marL="742950" indent="-28575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2pPr>
            <a:lvl3pPr marL="11430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3pPr>
            <a:lvl4pPr marL="16002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4pPr>
            <a:lvl5pPr marL="20574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9pPr>
          </a:lstStyle>
          <a:p>
            <a:pPr algn="ctr"/>
            <a:endParaRPr lang="ru-RU" altLang="ru-RU" sz="4400" b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altLang="ru-RU" sz="4400" b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Таблица 2000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3"/>
          <p:cNvSpPr>
            <a:spLocks noChangeArrowheads="1"/>
          </p:cNvSpPr>
          <p:nvPr/>
        </p:nvSpPr>
        <p:spPr bwMode="auto">
          <a:xfrm>
            <a:off x="858838" y="260350"/>
            <a:ext cx="2374900" cy="24606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1pPr>
            <a:lvl2pPr marL="742950" indent="-28575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2pPr>
            <a:lvl3pPr marL="11430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3pPr>
            <a:lvl4pPr marL="16002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4pPr>
            <a:lvl5pPr marL="20574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9pPr>
          </a:lstStyle>
          <a:p>
            <a:pPr eaLnBrk="1" latinLnBrk="1" hangingPunct="1"/>
            <a:r>
              <a:rPr lang="ru-RU" altLang="ko-KR">
                <a:solidFill>
                  <a:srgbClr val="C00000"/>
                </a:solidFill>
                <a:latin typeface="Times New Roman" pitchFamily="18" charset="0"/>
                <a:ea typeface="돋움" pitchFamily="50" charset="-128"/>
                <a:cs typeface="Times New Roman" pitchFamily="18" charset="0"/>
              </a:rPr>
              <a:t>ФГБУ ЦНИИОИЗ Минздрава России</a:t>
            </a:r>
          </a:p>
        </p:txBody>
      </p:sp>
      <p:sp>
        <p:nvSpPr>
          <p:cNvPr id="43011" name="Прямоугольник 2"/>
          <p:cNvSpPr>
            <a:spLocks noChangeArrowheads="1"/>
          </p:cNvSpPr>
          <p:nvPr/>
        </p:nvSpPr>
        <p:spPr bwMode="auto">
          <a:xfrm>
            <a:off x="2286000" y="765175"/>
            <a:ext cx="457200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1pPr>
            <a:lvl2pPr marL="742950" indent="-28575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2pPr>
            <a:lvl3pPr marL="11430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3pPr>
            <a:lvl4pPr marL="16002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4pPr>
            <a:lvl5pPr marL="20574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9pPr>
          </a:lstStyle>
          <a:p>
            <a:pPr algn="ctr" eaLnBrk="1" latinLnBrk="1" hangingPunct="1"/>
            <a:r>
              <a:rPr lang="ru-RU" altLang="ru-RU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3. Дети  (15-17 лет включительно)</a:t>
            </a:r>
          </a:p>
          <a:p>
            <a:pPr eaLnBrk="1" latinLnBrk="1" hangingPunct="1"/>
            <a:r>
              <a:rPr lang="ru-RU" altLang="ru-RU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        (2000)</a:t>
            </a:r>
            <a:endParaRPr lang="ru-RU" altLang="ru-RU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395288" y="1125538"/>
          <a:ext cx="8424862" cy="4044950"/>
        </p:xfrm>
        <a:graphic>
          <a:graphicData uri="http://schemas.openxmlformats.org/drawingml/2006/table">
            <a:tbl>
              <a:tblPr/>
              <a:tblGrid>
                <a:gridCol w="160634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483026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540796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465373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463769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  <a:gridCol w="540796">
                  <a:extLst>
                    <a:ext uri="{9D8B030D-6E8A-4147-A177-3AD203B41FA5}">
                      <a16:colId xmlns:a16="http://schemas.microsoft.com/office/drawing/2014/main" xmlns="" val="20005"/>
                    </a:ext>
                  </a:extLst>
                </a:gridCol>
                <a:gridCol w="540796">
                  <a:extLst>
                    <a:ext uri="{9D8B030D-6E8A-4147-A177-3AD203B41FA5}">
                      <a16:colId xmlns:a16="http://schemas.microsoft.com/office/drawing/2014/main" xmlns="" val="20006"/>
                    </a:ext>
                  </a:extLst>
                </a:gridCol>
                <a:gridCol w="542401">
                  <a:extLst>
                    <a:ext uri="{9D8B030D-6E8A-4147-A177-3AD203B41FA5}">
                      <a16:colId xmlns:a16="http://schemas.microsoft.com/office/drawing/2014/main" xmlns="" val="20007"/>
                    </a:ext>
                  </a:extLst>
                </a:gridCol>
                <a:gridCol w="621032">
                  <a:extLst>
                    <a:ext uri="{9D8B030D-6E8A-4147-A177-3AD203B41FA5}">
                      <a16:colId xmlns:a16="http://schemas.microsoft.com/office/drawing/2014/main" xmlns="" val="20008"/>
                    </a:ext>
                  </a:extLst>
                </a:gridCol>
                <a:gridCol w="622637">
                  <a:extLst>
                    <a:ext uri="{9D8B030D-6E8A-4147-A177-3AD203B41FA5}">
                      <a16:colId xmlns:a16="http://schemas.microsoft.com/office/drawing/2014/main" xmlns="" val="20009"/>
                    </a:ext>
                  </a:extLst>
                </a:gridCol>
                <a:gridCol w="463769">
                  <a:extLst>
                    <a:ext uri="{9D8B030D-6E8A-4147-A177-3AD203B41FA5}">
                      <a16:colId xmlns:a16="http://schemas.microsoft.com/office/drawing/2014/main" xmlns="" val="20010"/>
                    </a:ext>
                  </a:extLst>
                </a:gridCol>
                <a:gridCol w="463768">
                  <a:extLst>
                    <a:ext uri="{9D8B030D-6E8A-4147-A177-3AD203B41FA5}">
                      <a16:colId xmlns:a16="http://schemas.microsoft.com/office/drawing/2014/main" xmlns="" val="20011"/>
                    </a:ext>
                  </a:extLst>
                </a:gridCol>
                <a:gridCol w="622637">
                  <a:extLst>
                    <a:ext uri="{9D8B030D-6E8A-4147-A177-3AD203B41FA5}">
                      <a16:colId xmlns:a16="http://schemas.microsoft.com/office/drawing/2014/main" xmlns="" val="20012"/>
                    </a:ext>
                  </a:extLst>
                </a:gridCol>
                <a:gridCol w="447722">
                  <a:extLst>
                    <a:ext uri="{9D8B030D-6E8A-4147-A177-3AD203B41FA5}">
                      <a16:colId xmlns:a16="http://schemas.microsoft.com/office/drawing/2014/main" xmlns="" val="20013"/>
                    </a:ext>
                  </a:extLst>
                </a:gridCol>
              </a:tblGrid>
              <a:tr h="188531">
                <a:tc rowSpan="3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굴림" charset="-127"/>
                          <a:cs typeface="Times New Roman" pitchFamily="18" charset="0"/>
                        </a:rPr>
                        <a:t>Наименование классов и отдельных болезней</a:t>
                      </a:r>
                    </a:p>
                  </a:txBody>
                  <a:tcPr marL="43500" marR="4350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3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굴림" charset="-127"/>
                          <a:cs typeface="Times New Roman" pitchFamily="18" charset="0"/>
                        </a:rPr>
                        <a:t>№ строк</a:t>
                      </a:r>
                    </a:p>
                  </a:txBody>
                  <a:tcPr marL="43500" marR="4350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3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굴림" charset="-127"/>
                          <a:cs typeface="Times New Roman" pitchFamily="18" charset="0"/>
                        </a:rPr>
                        <a:t>Код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ts val="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굴림" charset="-127"/>
                          <a:cs typeface="Times New Roman" pitchFamily="18" charset="0"/>
                        </a:rPr>
                        <a:t>по МКБ-10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ts val="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굴림" charset="-127"/>
                          <a:cs typeface="Times New Roman" pitchFamily="18" charset="0"/>
                        </a:rPr>
                        <a:t>пере-смотра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굴림" charset="-127"/>
                        <a:cs typeface="Times New Roman" pitchFamily="18" charset="0"/>
                      </a:endParaRPr>
                    </a:p>
                  </a:txBody>
                  <a:tcPr marL="43500" marR="4350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8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굴림" charset="-127"/>
                          <a:cs typeface="Times New Roman" pitchFamily="18" charset="0"/>
                        </a:rPr>
                        <a:t>Зарегистрировано заболеваний</a:t>
                      </a:r>
                    </a:p>
                  </a:txBody>
                  <a:tcPr marL="43500" marR="4350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rowSpan="3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9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굴림" charset="-127"/>
                          <a:cs typeface="Times New Roman" pitchFamily="18" charset="0"/>
                        </a:rPr>
                        <a:t>Снято с диспан-серного наблю-дения </a:t>
                      </a:r>
                    </a:p>
                  </a:txBody>
                  <a:tcPr marL="43500" marR="4350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3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굴림" charset="-127"/>
                          <a:cs typeface="Times New Roman" pitchFamily="18" charset="0"/>
                        </a:rPr>
                        <a:t>Состоит под диспан-серным наблюде-нием на конец отчетного года</a:t>
                      </a:r>
                      <a:endParaRPr kumimoji="0" lang="ru-RU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굴림" charset="-127"/>
                        <a:cs typeface="Times New Roman" pitchFamily="18" charset="0"/>
                      </a:endParaRPr>
                    </a:p>
                  </a:txBody>
                  <a:tcPr marL="43500" marR="4350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3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9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굴림" charset="-127"/>
                          <a:cs typeface="Times New Roman" pitchFamily="18" charset="0"/>
                        </a:rPr>
                        <a:t>из них (из гр. 15): юноши</a:t>
                      </a:r>
                    </a:p>
                  </a:txBody>
                  <a:tcPr marL="43500" marR="4350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754123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굴림" charset="-127"/>
                          <a:cs typeface="Times New Roman" pitchFamily="18" charset="0"/>
                        </a:rPr>
                        <a:t>всего</a:t>
                      </a:r>
                    </a:p>
                  </a:txBody>
                  <a:tcPr marL="43500" marR="4350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굴림" charset="-127"/>
                          <a:cs typeface="Times New Roman" pitchFamily="18" charset="0"/>
                        </a:rPr>
                        <a:t>из них: юноши</a:t>
                      </a:r>
                    </a:p>
                  </a:txBody>
                  <a:tcPr marL="43500" marR="4350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굴림" charset="-127"/>
                          <a:cs typeface="Times New Roman" pitchFamily="18" charset="0"/>
                        </a:rPr>
                        <a:t>из них (из гр. 4):</a:t>
                      </a:r>
                    </a:p>
                  </a:txBody>
                  <a:tcPr marL="43500" marR="4350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굴림" charset="-127"/>
                          <a:cs typeface="Times New Roman" pitchFamily="18" charset="0"/>
                        </a:rPr>
                        <a:t>из заболеваний с впервые в жизни установленным диагнозом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굴림" charset="-127"/>
                          <a:cs typeface="Times New Roman" pitchFamily="18" charset="0"/>
                        </a:rPr>
                        <a:t>(из гр. 9):</a:t>
                      </a:r>
                    </a:p>
                  </a:txBody>
                  <a:tcPr marL="43500" marR="4350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Times New Roman" pitchFamily="18" charset="0"/>
                          <a:ea typeface="굴림" charset="-127"/>
                          <a:cs typeface="Times New Roman" pitchFamily="18" charset="0"/>
                        </a:rPr>
                        <a:t>из заболе-ваний с впервые в жизни</a:t>
                      </a:r>
                      <a:b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Times New Roman" pitchFamily="18" charset="0"/>
                          <a:ea typeface="굴림" charset="-127"/>
                          <a:cs typeface="Times New Roman" pitchFamily="18" charset="0"/>
                        </a:rPr>
                      </a:b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Times New Roman" pitchFamily="18" charset="0"/>
                          <a:ea typeface="굴림" charset="-127"/>
                          <a:cs typeface="Times New Roman" pitchFamily="18" charset="0"/>
                        </a:rPr>
                        <a:t>установ-ленным</a:t>
                      </a:r>
                      <a:b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Times New Roman" pitchFamily="18" charset="0"/>
                          <a:ea typeface="굴림" charset="-127"/>
                          <a:cs typeface="Times New Roman" pitchFamily="18" charset="0"/>
                        </a:rPr>
                      </a:b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Times New Roman" pitchFamily="18" charset="0"/>
                          <a:ea typeface="굴림" charset="-127"/>
                          <a:cs typeface="Times New Roman" pitchFamily="18" charset="0"/>
                        </a:rPr>
                        <a:t>диагно-зом</a:t>
                      </a:r>
                      <a:b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Times New Roman" pitchFamily="18" charset="0"/>
                          <a:ea typeface="굴림" charset="-127"/>
                          <a:cs typeface="Times New Roman" pitchFamily="18" charset="0"/>
                        </a:rPr>
                      </a:b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Times New Roman" pitchFamily="18" charset="0"/>
                          <a:ea typeface="굴림" charset="-127"/>
                          <a:cs typeface="Times New Roman" pitchFamily="18" charset="0"/>
                        </a:rPr>
                        <a:t>(из гр. 10)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Times New Roman" pitchFamily="18" charset="0"/>
                          <a:ea typeface="굴림" charset="-127"/>
                          <a:cs typeface="Times New Roman" pitchFamily="18" charset="0"/>
                        </a:rPr>
                        <a:t>юноши</a:t>
                      </a:r>
                    </a:p>
                  </a:txBody>
                  <a:tcPr marL="22958" marR="22958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2639430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굴림" charset="-127"/>
                          <a:cs typeface="Times New Roman" pitchFamily="18" charset="0"/>
                        </a:rPr>
                        <a:t>взято под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ts val="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굴림" charset="-127"/>
                          <a:cs typeface="Times New Roman" pitchFamily="18" charset="0"/>
                        </a:rPr>
                        <a:t>диспансер-</a:t>
                      </a:r>
                      <a:r>
                        <a:rPr kumimoji="0" lang="ru-RU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굴림" charset="-127"/>
                          <a:cs typeface="Times New Roman" pitchFamily="18" charset="0"/>
                        </a:rPr>
                        <a:t>ное</a:t>
                      </a: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굴림" charset="-127"/>
                          <a:cs typeface="Times New Roman" pitchFamily="18" charset="0"/>
                        </a:rPr>
                        <a:t> </a:t>
                      </a:r>
                      <a:r>
                        <a:rPr kumimoji="0" lang="ru-RU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굴림" charset="-127"/>
                          <a:cs typeface="Times New Roman" pitchFamily="18" charset="0"/>
                        </a:rPr>
                        <a:t>наблю</a:t>
                      </a: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굴림" charset="-127"/>
                          <a:cs typeface="Times New Roman" pitchFamily="18" charset="0"/>
                        </a:rPr>
                        <a:t>-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굴림" charset="-127"/>
                          <a:cs typeface="Times New Roman" pitchFamily="18" charset="0"/>
                        </a:rPr>
                        <a:t>дение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굴림" charset="-127"/>
                        <a:cs typeface="Times New Roman" pitchFamily="18" charset="0"/>
                      </a:endParaRPr>
                    </a:p>
                  </a:txBody>
                  <a:tcPr marL="43500" marR="4350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굴림" charset="-127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굴림" charset="-127"/>
                          <a:cs typeface="Times New Roman" pitchFamily="18" charset="0"/>
                        </a:rPr>
                        <a:t>с впервые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굴림" charset="-127"/>
                          <a:cs typeface="Times New Roman" pitchFamily="18" charset="0"/>
                        </a:rPr>
                        <a:t>в жизни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굴림" charset="-127"/>
                          <a:cs typeface="Times New Roman" pitchFamily="18" charset="0"/>
                        </a:rPr>
                        <a:t>установ- ленным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굴림" charset="-127"/>
                          <a:cs typeface="Times New Roman" pitchFamily="18" charset="0"/>
                        </a:rPr>
                        <a:t>диагно-зом</a:t>
                      </a:r>
                    </a:p>
                  </a:txBody>
                  <a:tcPr marL="43500" marR="4350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굴림" charset="-127"/>
                          <a:cs typeface="Times New Roman" pitchFamily="18" charset="0"/>
                        </a:rPr>
                        <a:t>взято под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ts val="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굴림" charset="-127"/>
                          <a:cs typeface="Times New Roman" pitchFamily="18" charset="0"/>
                        </a:rPr>
                        <a:t>диспансер-ное наблю-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굴림" charset="-127"/>
                          <a:cs typeface="Times New Roman" pitchFamily="18" charset="0"/>
                        </a:rPr>
                        <a:t>дение</a:t>
                      </a:r>
                    </a:p>
                  </a:txBody>
                  <a:tcPr marL="43500" marR="4350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굴림" charset="-127"/>
                          <a:cs typeface="Times New Roman" pitchFamily="18" charset="0"/>
                        </a:rPr>
                        <a:t>выявле-но при проф-осмотре</a:t>
                      </a:r>
                    </a:p>
                  </a:txBody>
                  <a:tcPr marL="43500" marR="4350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Times New Roman" pitchFamily="18" charset="0"/>
                          <a:ea typeface="굴림" charset="-127"/>
                          <a:cs typeface="Times New Roman" pitchFamily="18" charset="0"/>
                        </a:rPr>
                        <a:t>выявлено при </a:t>
                      </a:r>
                      <a:r>
                        <a:rPr kumimoji="0" lang="ru-RU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Times New Roman" pitchFamily="18" charset="0"/>
                          <a:ea typeface="굴림" charset="-127"/>
                          <a:cs typeface="Times New Roman" pitchFamily="18" charset="0"/>
                        </a:rPr>
                        <a:t>диспан</a:t>
                      </a: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Times New Roman" pitchFamily="18" charset="0"/>
                          <a:ea typeface="굴림" charset="-127"/>
                          <a:cs typeface="Times New Roman" pitchFamily="18" charset="0"/>
                        </a:rPr>
                        <a:t>-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Times New Roman" pitchFamily="18" charset="0"/>
                          <a:ea typeface="굴림" charset="-127"/>
                          <a:cs typeface="Times New Roman" pitchFamily="18" charset="0"/>
                        </a:rPr>
                        <a:t>серизации</a:t>
                      </a: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Times New Roman" pitchFamily="18" charset="0"/>
                          <a:ea typeface="굴림" charset="-127"/>
                          <a:cs typeface="Times New Roman" pitchFamily="18" charset="0"/>
                        </a:rPr>
                        <a:t> </a:t>
                      </a:r>
                      <a:r>
                        <a:rPr kumimoji="0" lang="ru-RU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Times New Roman" pitchFamily="18" charset="0"/>
                          <a:ea typeface="굴림" charset="-127"/>
                          <a:cs typeface="Times New Roman" pitchFamily="18" charset="0"/>
                        </a:rPr>
                        <a:t>определен-ных</a:t>
                      </a: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Times New Roman" pitchFamily="18" charset="0"/>
                          <a:ea typeface="굴림" charset="-127"/>
                          <a:cs typeface="Times New Roman" pitchFamily="18" charset="0"/>
                        </a:rPr>
                        <a:t> групп взрослого населения</a:t>
                      </a:r>
                    </a:p>
                  </a:txBody>
                  <a:tcPr marL="43500" marR="4350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18853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굴림" charset="-127"/>
                          <a:cs typeface="Times New Roman" pitchFamily="18" charset="0"/>
                        </a:rPr>
                        <a:t>1</a:t>
                      </a:r>
                    </a:p>
                  </a:txBody>
                  <a:tcPr marL="43500" marR="4350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굴림" charset="-127"/>
                          <a:cs typeface="Times New Roman" pitchFamily="18" charset="0"/>
                        </a:rPr>
                        <a:t>2</a:t>
                      </a:r>
                    </a:p>
                  </a:txBody>
                  <a:tcPr marL="43500" marR="4350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굴림" charset="-127"/>
                          <a:cs typeface="Times New Roman" pitchFamily="18" charset="0"/>
                        </a:rPr>
                        <a:t>3</a:t>
                      </a:r>
                    </a:p>
                  </a:txBody>
                  <a:tcPr marL="43500" marR="4350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굴림" charset="-127"/>
                          <a:cs typeface="Times New Roman" pitchFamily="18" charset="0"/>
                        </a:rPr>
                        <a:t>4</a:t>
                      </a:r>
                    </a:p>
                  </a:txBody>
                  <a:tcPr marL="43500" marR="4350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굴림" charset="-127"/>
                          <a:cs typeface="Times New Roman" pitchFamily="18" charset="0"/>
                        </a:rPr>
                        <a:t>7</a:t>
                      </a:r>
                    </a:p>
                  </a:txBody>
                  <a:tcPr marL="43500" marR="4350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굴림" charset="-127"/>
                          <a:cs typeface="Times New Roman" pitchFamily="18" charset="0"/>
                        </a:rPr>
                        <a:t>8</a:t>
                      </a:r>
                    </a:p>
                  </a:txBody>
                  <a:tcPr marL="43500" marR="4350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굴림" charset="-127"/>
                          <a:cs typeface="Times New Roman" pitchFamily="18" charset="0"/>
                        </a:rPr>
                        <a:t>9</a:t>
                      </a:r>
                    </a:p>
                  </a:txBody>
                  <a:tcPr marL="43500" marR="4350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굴림" charset="-127"/>
                          <a:cs typeface="Times New Roman" pitchFamily="18" charset="0"/>
                        </a:rPr>
                        <a:t>10</a:t>
                      </a:r>
                    </a:p>
                  </a:txBody>
                  <a:tcPr marL="43500" marR="4350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굴림" charset="-127"/>
                          <a:cs typeface="Times New Roman" pitchFamily="18" charset="0"/>
                        </a:rPr>
                        <a:t>11</a:t>
                      </a:r>
                    </a:p>
                  </a:txBody>
                  <a:tcPr marL="43500" marR="4350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굴림" charset="-127"/>
                          <a:cs typeface="Times New Roman" pitchFamily="18" charset="0"/>
                        </a:rPr>
                        <a:t>12</a:t>
                      </a:r>
                    </a:p>
                  </a:txBody>
                  <a:tcPr marL="43500" marR="4350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굴림" charset="-127"/>
                          <a:cs typeface="Times New Roman" pitchFamily="18" charset="0"/>
                        </a:rPr>
                        <a:t>13</a:t>
                      </a:r>
                    </a:p>
                  </a:txBody>
                  <a:tcPr marL="43500" marR="4350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굴림" charset="-127"/>
                          <a:cs typeface="Times New Roman" pitchFamily="18" charset="0"/>
                        </a:rPr>
                        <a:t>14</a:t>
                      </a:r>
                    </a:p>
                  </a:txBody>
                  <a:tcPr marL="43500" marR="4350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굴림" charset="-127"/>
                          <a:cs typeface="Times New Roman" pitchFamily="18" charset="0"/>
                        </a:rPr>
                        <a:t>15</a:t>
                      </a:r>
                    </a:p>
                  </a:txBody>
                  <a:tcPr marL="43500" marR="4350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굴림" charset="-127"/>
                          <a:cs typeface="Times New Roman" pitchFamily="18" charset="0"/>
                        </a:rPr>
                        <a:t>16</a:t>
                      </a:r>
                    </a:p>
                  </a:txBody>
                  <a:tcPr marL="43500" marR="4350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274335">
                <a:tc>
                  <a:txBody>
                    <a:bodyPr/>
                    <a:lstStyle/>
                    <a:p>
                      <a:pPr marL="88900" marR="0" lvl="0" indent="0" algn="l" defTabSz="914400" rtl="0" eaLnBrk="1" fontAlgn="base" latinLnBrk="0" hangingPunct="1">
                        <a:lnSpc>
                          <a:spcPts val="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굴림" charset="-127"/>
                          <a:cs typeface="Times New Roman" pitchFamily="18" charset="0"/>
                        </a:rPr>
                        <a:t>Зарегистрировано заболеваний – всего</a:t>
                      </a:r>
                    </a:p>
                  </a:txBody>
                  <a:tcPr marL="43500" marR="4350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굴림" charset="-127"/>
                          <a:cs typeface="Times New Roman" pitchFamily="18" charset="0"/>
                        </a:rPr>
                        <a:t>1.0</a:t>
                      </a: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굴림" charset="-127"/>
                        <a:cs typeface="Times New Roman" pitchFamily="18" charset="0"/>
                      </a:endParaRPr>
                    </a:p>
                  </a:txBody>
                  <a:tcPr marL="43500" marR="4350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굴림" charset="-127"/>
                          <a:cs typeface="Times New Roman" pitchFamily="18" charset="0"/>
                        </a:rPr>
                        <a:t>А00-Т98</a:t>
                      </a:r>
                    </a:p>
                  </a:txBody>
                  <a:tcPr marL="43500" marR="4350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굴림" charset="-127"/>
                        <a:cs typeface="Times New Roman" pitchFamily="18" charset="0"/>
                      </a:endParaRPr>
                    </a:p>
                  </a:txBody>
                  <a:tcPr marL="43500" marR="4350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굴림" charset="-127"/>
                        <a:cs typeface="Times New Roman" pitchFamily="18" charset="0"/>
                      </a:endParaRPr>
                    </a:p>
                  </a:txBody>
                  <a:tcPr marL="43500" marR="4350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굴림" charset="-127"/>
                        <a:cs typeface="Times New Roman" pitchFamily="18" charset="0"/>
                      </a:endParaRPr>
                    </a:p>
                  </a:txBody>
                  <a:tcPr marL="43500" marR="4350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굴림" charset="-127"/>
                        <a:cs typeface="Times New Roman" pitchFamily="18" charset="0"/>
                      </a:endParaRPr>
                    </a:p>
                  </a:txBody>
                  <a:tcPr marL="43500" marR="4350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굴림" charset="-127"/>
                        <a:cs typeface="Times New Roman" pitchFamily="18" charset="0"/>
                      </a:endParaRPr>
                    </a:p>
                  </a:txBody>
                  <a:tcPr marL="43500" marR="4350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굴림" charset="-127"/>
                        <a:cs typeface="Times New Roman" pitchFamily="18" charset="0"/>
                      </a:endParaRPr>
                    </a:p>
                  </a:txBody>
                  <a:tcPr marL="43500" marR="4350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CC"/>
                        </a:solidFill>
                        <a:effectLst/>
                        <a:latin typeface="Times New Roman" pitchFamily="18" charset="0"/>
                        <a:ea typeface="굴림" charset="-127"/>
                        <a:cs typeface="Times New Roman" pitchFamily="18" charset="0"/>
                      </a:endParaRPr>
                    </a:p>
                  </a:txBody>
                  <a:tcPr marL="43500" marR="4350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800" dirty="0"/>
                    </a:p>
                  </a:txBody>
                  <a:tcPr marL="43500" marR="4350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9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굴림" charset="-127"/>
                        <a:cs typeface="Times New Roman" pitchFamily="18" charset="0"/>
                      </a:endParaRPr>
                    </a:p>
                  </a:txBody>
                  <a:tcPr marL="43500" marR="4350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굴림" charset="-127"/>
                        <a:cs typeface="Times New Roman" pitchFamily="18" charset="0"/>
                      </a:endParaRPr>
                    </a:p>
                  </a:txBody>
                  <a:tcPr marL="43500" marR="4350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9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굴림" charset="-127"/>
                        <a:cs typeface="Times New Roman" pitchFamily="18" charset="0"/>
                      </a:endParaRPr>
                    </a:p>
                  </a:txBody>
                  <a:tcPr marL="43500" marR="4350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</a:tbl>
          </a:graphicData>
        </a:graphic>
      </p:graphicFrame>
      <p:sp>
        <p:nvSpPr>
          <p:cNvPr id="43079" name="Прямоугольник 4"/>
          <p:cNvSpPr>
            <a:spLocks noChangeArrowheads="1"/>
          </p:cNvSpPr>
          <p:nvPr/>
        </p:nvSpPr>
        <p:spPr bwMode="auto">
          <a:xfrm>
            <a:off x="468313" y="5300663"/>
            <a:ext cx="8496300" cy="1477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1pPr>
            <a:lvl2pPr marL="742950" indent="-28575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2pPr>
            <a:lvl3pPr marL="11430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3pPr>
            <a:lvl4pPr marL="16002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4pPr>
            <a:lvl5pPr marL="20574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9pPr>
          </a:lstStyle>
          <a:p>
            <a:pPr eaLnBrk="1" latinLnBrk="1" hangingPunct="1"/>
            <a:r>
              <a:rPr lang="ru-RU" altLang="ru-RU" sz="1800" b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графа 12 - выявлено при диспансеризации определенных групп взрослого населения (гр. 12) – </a:t>
            </a:r>
            <a:r>
              <a:rPr lang="ru-RU" altLang="ru-RU" sz="1800" b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следует читать -  выявлено при диспансеризации</a:t>
            </a:r>
            <a:r>
              <a:rPr lang="ru-RU" altLang="ru-RU" sz="1800" b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altLang="ru-RU" sz="1800" b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altLang="ru-RU" sz="1800" b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графа 11 - из заболеваний с впервые в жизни установленным диагнозом  (из гр. 10) юноши (гр. 13) – </a:t>
            </a:r>
            <a:r>
              <a:rPr lang="ru-RU" altLang="ru-RU" sz="1800" b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следует читать - из заболеваний с впервые в жизни установленным диагнозом (из гр. 9) юноши </a:t>
            </a:r>
            <a:endParaRPr lang="ru-RU" altLang="ru-RU" sz="1800" b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3"/>
          <p:cNvSpPr>
            <a:spLocks noChangeArrowheads="1"/>
          </p:cNvSpPr>
          <p:nvPr/>
        </p:nvSpPr>
        <p:spPr bwMode="auto">
          <a:xfrm>
            <a:off x="858838" y="260350"/>
            <a:ext cx="2374900" cy="24606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1pPr>
            <a:lvl2pPr marL="742950" indent="-28575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2pPr>
            <a:lvl3pPr marL="11430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3pPr>
            <a:lvl4pPr marL="16002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4pPr>
            <a:lvl5pPr marL="20574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9pPr>
          </a:lstStyle>
          <a:p>
            <a:pPr eaLnBrk="1" latinLnBrk="1" hangingPunct="1"/>
            <a:r>
              <a:rPr lang="ru-RU" altLang="ko-KR">
                <a:solidFill>
                  <a:srgbClr val="C00000"/>
                </a:solidFill>
                <a:latin typeface="Times New Roman" pitchFamily="18" charset="0"/>
                <a:ea typeface="돋움" pitchFamily="50" charset="-128"/>
                <a:cs typeface="Times New Roman" pitchFamily="18" charset="0"/>
              </a:rPr>
              <a:t>ФГБУ ЦНИИОИЗ Минздрава России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395288" y="1557338"/>
            <a:ext cx="8353425" cy="4154487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eaLnBrk="1" latinLnBrk="1" hangingPunct="1">
              <a:defRPr/>
            </a:pPr>
            <a:r>
              <a:rPr lang="ru-RU" sz="2400" u="sng" dirty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Контроль «девушки»:</a:t>
            </a:r>
          </a:p>
          <a:p>
            <a:pPr algn="ctr" eaLnBrk="1" latinLnBrk="1" hangingPunct="1">
              <a:defRPr/>
            </a:pPr>
            <a:endParaRPr lang="ru-RU" sz="2400" u="sng" dirty="0">
              <a:solidFill>
                <a:srgbClr val="0000CC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 eaLnBrk="1" latinLnBrk="1" hangingPunct="1">
              <a:defRPr/>
            </a:pPr>
            <a:r>
              <a:rPr lang="ru-RU" sz="2400" kern="0" dirty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«всего» (гр.4) – «из них: юноши» (гр.7) = «всего девушки»;</a:t>
            </a:r>
          </a:p>
          <a:p>
            <a:pPr algn="just" eaLnBrk="1" latinLnBrk="1" hangingPunct="1">
              <a:defRPr/>
            </a:pPr>
            <a:endParaRPr lang="ru-RU" sz="2400" kern="0" dirty="0">
              <a:solidFill>
                <a:srgbClr val="0000CC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 eaLnBrk="1" latinLnBrk="1" hangingPunct="1">
              <a:defRPr/>
            </a:pPr>
            <a:r>
              <a:rPr lang="ru-RU" sz="2400" kern="0" dirty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«с впервые в жизни ..» (гр.9) – «из заболеваний … юноши»  (гр.13) = «девушки впервые».</a:t>
            </a:r>
          </a:p>
          <a:p>
            <a:pPr algn="just" eaLnBrk="1" latinLnBrk="1" hangingPunct="1">
              <a:defRPr/>
            </a:pPr>
            <a:endParaRPr lang="ru-RU" sz="2400" kern="0" dirty="0">
              <a:solidFill>
                <a:srgbClr val="0000CC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 eaLnBrk="1" latinLnBrk="1" hangingPunct="1">
              <a:defRPr/>
            </a:pPr>
            <a:r>
              <a:rPr lang="ru-RU" sz="2400" kern="0" dirty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      </a:t>
            </a:r>
            <a:r>
              <a:rPr lang="ru-RU" sz="2400" u="sng" kern="0" dirty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Итого: «всего девушки»:</a:t>
            </a:r>
          </a:p>
          <a:p>
            <a:pPr algn="ctr" eaLnBrk="1" latinLnBrk="1" hangingPunct="1">
              <a:defRPr/>
            </a:pPr>
            <a:endParaRPr lang="ru-RU" sz="2400" u="sng" kern="0" dirty="0">
              <a:solidFill>
                <a:srgbClr val="0000CC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 eaLnBrk="1" latinLnBrk="1" hangingPunct="1">
              <a:defRPr/>
            </a:pPr>
            <a:r>
              <a:rPr lang="ru-RU" sz="2400" kern="0" dirty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«девушки впервые»  -  не должно быть отрицательных </a:t>
            </a:r>
          </a:p>
          <a:p>
            <a:pPr algn="just" eaLnBrk="1" latinLnBrk="1" hangingPunct="1">
              <a:defRPr/>
            </a:pPr>
            <a:r>
              <a:rPr lang="ru-RU" sz="2400" kern="0" dirty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значений.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3"/>
          <p:cNvSpPr>
            <a:spLocks noChangeArrowheads="1"/>
          </p:cNvSpPr>
          <p:nvPr/>
        </p:nvSpPr>
        <p:spPr bwMode="auto">
          <a:xfrm>
            <a:off x="858838" y="260350"/>
            <a:ext cx="2374900" cy="24606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1pPr>
            <a:lvl2pPr marL="742950" indent="-28575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2pPr>
            <a:lvl3pPr marL="11430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3pPr>
            <a:lvl4pPr marL="16002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4pPr>
            <a:lvl5pPr marL="20574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9pPr>
          </a:lstStyle>
          <a:p>
            <a:pPr eaLnBrk="1" latinLnBrk="1" hangingPunct="1"/>
            <a:r>
              <a:rPr lang="ru-RU" altLang="ko-KR">
                <a:solidFill>
                  <a:srgbClr val="C00000"/>
                </a:solidFill>
                <a:latin typeface="Times New Roman" pitchFamily="18" charset="0"/>
                <a:ea typeface="돋움" pitchFamily="50" charset="-128"/>
                <a:cs typeface="Times New Roman" pitchFamily="18" charset="0"/>
              </a:rPr>
              <a:t>ФГБУ ЦНИИОИЗ Минздрава России</a:t>
            </a:r>
          </a:p>
        </p:txBody>
      </p:sp>
      <p:sp>
        <p:nvSpPr>
          <p:cNvPr id="45059" name="Прямоугольник 2"/>
          <p:cNvSpPr>
            <a:spLocks noChangeArrowheads="1"/>
          </p:cNvSpPr>
          <p:nvPr/>
        </p:nvSpPr>
        <p:spPr bwMode="auto">
          <a:xfrm>
            <a:off x="755650" y="2492375"/>
            <a:ext cx="7561263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1pPr>
            <a:lvl2pPr marL="742950" indent="-28575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2pPr>
            <a:lvl3pPr marL="11430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3pPr>
            <a:lvl4pPr marL="16002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4pPr>
            <a:lvl5pPr marL="20574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9pPr>
          </a:lstStyle>
          <a:p>
            <a:pPr algn="ctr" eaLnBrk="1" latinLnBrk="1" hangingPunct="1"/>
            <a:endParaRPr lang="ru-RU" altLang="ru-RU" b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611188" y="1246188"/>
          <a:ext cx="7993062" cy="4421187"/>
        </p:xfrm>
        <a:graphic>
          <a:graphicData uri="http://schemas.openxmlformats.org/drawingml/2006/table">
            <a:tbl>
              <a:tblPr/>
              <a:tblGrid>
                <a:gridCol w="152400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457200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514350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441325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439737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  <a:gridCol w="514350">
                  <a:extLst>
                    <a:ext uri="{9D8B030D-6E8A-4147-A177-3AD203B41FA5}">
                      <a16:colId xmlns:a16="http://schemas.microsoft.com/office/drawing/2014/main" xmlns="" val="20005"/>
                    </a:ext>
                  </a:extLst>
                </a:gridCol>
                <a:gridCol w="512763">
                  <a:extLst>
                    <a:ext uri="{9D8B030D-6E8A-4147-A177-3AD203B41FA5}">
                      <a16:colId xmlns:a16="http://schemas.microsoft.com/office/drawing/2014/main" xmlns="" val="20006"/>
                    </a:ext>
                  </a:extLst>
                </a:gridCol>
                <a:gridCol w="514350">
                  <a:extLst>
                    <a:ext uri="{9D8B030D-6E8A-4147-A177-3AD203B41FA5}">
                      <a16:colId xmlns:a16="http://schemas.microsoft.com/office/drawing/2014/main" xmlns="" val="20007"/>
                    </a:ext>
                  </a:extLst>
                </a:gridCol>
                <a:gridCol w="588962">
                  <a:extLst>
                    <a:ext uri="{9D8B030D-6E8A-4147-A177-3AD203B41FA5}">
                      <a16:colId xmlns:a16="http://schemas.microsoft.com/office/drawing/2014/main" xmlns="" val="20008"/>
                    </a:ext>
                  </a:extLst>
                </a:gridCol>
                <a:gridCol w="590550">
                  <a:extLst>
                    <a:ext uri="{9D8B030D-6E8A-4147-A177-3AD203B41FA5}">
                      <a16:colId xmlns:a16="http://schemas.microsoft.com/office/drawing/2014/main" xmlns="" val="20009"/>
                    </a:ext>
                  </a:extLst>
                </a:gridCol>
                <a:gridCol w="439738">
                  <a:extLst>
                    <a:ext uri="{9D8B030D-6E8A-4147-A177-3AD203B41FA5}">
                      <a16:colId xmlns:a16="http://schemas.microsoft.com/office/drawing/2014/main" xmlns="" val="20010"/>
                    </a:ext>
                  </a:extLst>
                </a:gridCol>
                <a:gridCol w="441325">
                  <a:extLst>
                    <a:ext uri="{9D8B030D-6E8A-4147-A177-3AD203B41FA5}">
                      <a16:colId xmlns:a16="http://schemas.microsoft.com/office/drawing/2014/main" xmlns="" val="20011"/>
                    </a:ext>
                  </a:extLst>
                </a:gridCol>
                <a:gridCol w="588962">
                  <a:extLst>
                    <a:ext uri="{9D8B030D-6E8A-4147-A177-3AD203B41FA5}">
                      <a16:colId xmlns:a16="http://schemas.microsoft.com/office/drawing/2014/main" xmlns="" val="20012"/>
                    </a:ext>
                  </a:extLst>
                </a:gridCol>
                <a:gridCol w="425450">
                  <a:extLst>
                    <a:ext uri="{9D8B030D-6E8A-4147-A177-3AD203B41FA5}">
                      <a16:colId xmlns:a16="http://schemas.microsoft.com/office/drawing/2014/main" xmlns="" val="20013"/>
                    </a:ext>
                  </a:extLst>
                </a:gridCol>
              </a:tblGrid>
              <a:tr h="122217">
                <a:tc rowSpan="3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-윤고딕140" pitchFamily="18" charset="-127"/>
                          <a:cs typeface="Times New Roman" pitchFamily="18" charset="0"/>
                        </a:rPr>
                        <a:t>Наименование классов и отдельных болезней</a:t>
                      </a:r>
                      <a:endParaRPr kumimoji="0" lang="ru-RU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-윤고딕140" pitchFamily="18" charset="-127"/>
                        <a:cs typeface="Times New Roman" pitchFamily="18" charset="0"/>
                      </a:endParaRPr>
                    </a:p>
                  </a:txBody>
                  <a:tcPr marL="43500" marR="4350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3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-윤고딕140" pitchFamily="18" charset="-127"/>
                          <a:cs typeface="Times New Roman" pitchFamily="18" charset="0"/>
                        </a:rPr>
                        <a:t>№ строк</a:t>
                      </a:r>
                      <a:endParaRPr kumimoji="0" lang="ru-RU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-윤고딕140" pitchFamily="18" charset="-127"/>
                        <a:cs typeface="Times New Roman" pitchFamily="18" charset="0"/>
                      </a:endParaRPr>
                    </a:p>
                  </a:txBody>
                  <a:tcPr marL="43500" marR="4350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3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-윤고딕140" pitchFamily="18" charset="-127"/>
                          <a:cs typeface="Times New Roman" pitchFamily="18" charset="0"/>
                        </a:rPr>
                        <a:t>Код </a:t>
                      </a:r>
                      <a:endParaRPr kumimoji="0" lang="ru-RU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-윤고딕140" pitchFamily="18" charset="-127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ts val="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-윤고딕140" pitchFamily="18" charset="-127"/>
                          <a:cs typeface="Times New Roman" pitchFamily="18" charset="0"/>
                        </a:rPr>
                        <a:t>по МКБ-10</a:t>
                      </a:r>
                      <a:endParaRPr kumimoji="0" lang="ru-RU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-윤고딕140" pitchFamily="18" charset="-127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ts val="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-윤고딕140" pitchFamily="18" charset="-127"/>
                          <a:cs typeface="Times New Roman" pitchFamily="18" charset="0"/>
                        </a:rPr>
                        <a:t>пере-смотра</a:t>
                      </a:r>
                      <a:endParaRPr kumimoji="0" lang="ru-RU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-윤고딕140" pitchFamily="18" charset="-127"/>
                        <a:cs typeface="Times New Roman" pitchFamily="18" charset="0"/>
                      </a:endParaRPr>
                    </a:p>
                  </a:txBody>
                  <a:tcPr marL="43500" marR="4350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8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-윤고딕140" pitchFamily="18" charset="-127"/>
                          <a:cs typeface="Times New Roman" pitchFamily="18" charset="0"/>
                        </a:rPr>
                        <a:t>Зарегистрировано заболеваний</a:t>
                      </a:r>
                      <a:endParaRPr kumimoji="0" lang="ru-RU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-윤고딕140" pitchFamily="18" charset="-127"/>
                        <a:cs typeface="Times New Roman" pitchFamily="18" charset="0"/>
                      </a:endParaRPr>
                    </a:p>
                  </a:txBody>
                  <a:tcPr marL="43500" marR="4350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rowSpan="3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9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-윤고딕140" pitchFamily="18" charset="-127"/>
                          <a:cs typeface="Times New Roman" pitchFamily="18" charset="0"/>
                        </a:rPr>
                        <a:t>Снято с диспан-серного наблю-дения </a:t>
                      </a:r>
                      <a:endParaRPr kumimoji="0" lang="ru-RU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-윤고딕140" pitchFamily="18" charset="-127"/>
                        <a:cs typeface="Times New Roman" pitchFamily="18" charset="0"/>
                      </a:endParaRPr>
                    </a:p>
                  </a:txBody>
                  <a:tcPr marL="43500" marR="4350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3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굴림" charset="-127"/>
                        </a:rPr>
                        <a:t>Состоит под диспан-серным наблюде-нием на конец отчетного года</a:t>
                      </a:r>
                      <a:endParaRPr kumimoji="0" lang="ru-RU" sz="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굴림" charset="-127"/>
                      </a:endParaRPr>
                    </a:p>
                  </a:txBody>
                  <a:tcPr marL="43500" marR="4350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3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9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-윤고딕140" pitchFamily="18" charset="-127"/>
                          <a:cs typeface="Times New Roman" pitchFamily="18" charset="0"/>
                        </a:rPr>
                        <a:t>из них (из гр. 15): юноши</a:t>
                      </a:r>
                      <a:endParaRPr kumimoji="0" lang="ru-RU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-윤고딕140" pitchFamily="18" charset="-127"/>
                        <a:cs typeface="Times New Roman" pitchFamily="18" charset="0"/>
                      </a:endParaRPr>
                    </a:p>
                  </a:txBody>
                  <a:tcPr marL="43500" marR="4350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368236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-윤고딕140" pitchFamily="18" charset="-127"/>
                          <a:cs typeface="Times New Roman" pitchFamily="18" charset="0"/>
                        </a:rPr>
                        <a:t>всего</a:t>
                      </a:r>
                      <a:endParaRPr kumimoji="0" lang="ru-RU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-윤고딕140" pitchFamily="18" charset="-127"/>
                        <a:cs typeface="Times New Roman" pitchFamily="18" charset="0"/>
                      </a:endParaRPr>
                    </a:p>
                  </a:txBody>
                  <a:tcPr marL="43500" marR="4350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-윤고딕140" pitchFamily="18" charset="-127"/>
                          <a:cs typeface="Times New Roman" pitchFamily="18" charset="0"/>
                        </a:rPr>
                        <a:t>из них: юноши</a:t>
                      </a:r>
                      <a:endParaRPr kumimoji="0" lang="ru-RU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-윤고딕140" pitchFamily="18" charset="-127"/>
                        <a:cs typeface="Times New Roman" pitchFamily="18" charset="0"/>
                      </a:endParaRPr>
                    </a:p>
                  </a:txBody>
                  <a:tcPr marL="43500" marR="4350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-윤고딕140" pitchFamily="18" charset="-127"/>
                          <a:cs typeface="Times New Roman" pitchFamily="18" charset="0"/>
                        </a:rPr>
                        <a:t>из них (из гр. 4):</a:t>
                      </a:r>
                      <a:endParaRPr kumimoji="0" lang="ru-RU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-윤고딕140" pitchFamily="18" charset="-127"/>
                        <a:cs typeface="Times New Roman" pitchFamily="18" charset="0"/>
                      </a:endParaRPr>
                    </a:p>
                  </a:txBody>
                  <a:tcPr marL="43500" marR="4350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-윤고딕140" pitchFamily="18" charset="-127"/>
                          <a:cs typeface="Times New Roman" pitchFamily="18" charset="0"/>
                        </a:rPr>
                        <a:t>из заболеваний с впервые в жизни установленным диагнозом </a:t>
                      </a:r>
                      <a:endParaRPr kumimoji="0" lang="ru-RU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-윤고딕140" pitchFamily="18" charset="-127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-윤고딕140" pitchFamily="18" charset="-127"/>
                          <a:cs typeface="Times New Roman" pitchFamily="18" charset="0"/>
                        </a:rPr>
                        <a:t>(из гр. 9):</a:t>
                      </a:r>
                      <a:endParaRPr kumimoji="0" lang="ru-RU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-윤고딕140" pitchFamily="18" charset="-127"/>
                        <a:cs typeface="Times New Roman" pitchFamily="18" charset="0"/>
                      </a:endParaRPr>
                    </a:p>
                  </a:txBody>
                  <a:tcPr marL="43500" marR="4350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-윤고딕140" pitchFamily="18" charset="-127"/>
                          <a:cs typeface="Times New Roman" pitchFamily="18" charset="0"/>
                        </a:rPr>
                        <a:t>из заболе-ваний с впервые в жизни</a:t>
                      </a:r>
                      <a:br>
                        <a:rPr kumimoji="0" lang="ru-RU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-윤고딕140" pitchFamily="18" charset="-127"/>
                          <a:cs typeface="Times New Roman" pitchFamily="18" charset="0"/>
                        </a:rPr>
                      </a:br>
                      <a:r>
                        <a:rPr kumimoji="0" lang="ru-RU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-윤고딕140" pitchFamily="18" charset="-127"/>
                          <a:cs typeface="Times New Roman" pitchFamily="18" charset="0"/>
                        </a:rPr>
                        <a:t>установ-ленным</a:t>
                      </a:r>
                      <a:br>
                        <a:rPr kumimoji="0" lang="ru-RU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-윤고딕140" pitchFamily="18" charset="-127"/>
                          <a:cs typeface="Times New Roman" pitchFamily="18" charset="0"/>
                        </a:rPr>
                      </a:br>
                      <a:r>
                        <a:rPr kumimoji="0" lang="ru-RU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-윤고딕140" pitchFamily="18" charset="-127"/>
                          <a:cs typeface="Times New Roman" pitchFamily="18" charset="0"/>
                        </a:rPr>
                        <a:t>диагно-зом</a:t>
                      </a:r>
                      <a:br>
                        <a:rPr kumimoji="0" lang="ru-RU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-윤고딕140" pitchFamily="18" charset="-127"/>
                          <a:cs typeface="Times New Roman" pitchFamily="18" charset="0"/>
                        </a:rPr>
                      </a:br>
                      <a:r>
                        <a:rPr kumimoji="0" lang="ru-RU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-윤고딕140" pitchFamily="18" charset="-127"/>
                          <a:cs typeface="Times New Roman" pitchFamily="18" charset="0"/>
                        </a:rPr>
                        <a:t>(из гр. 10)</a:t>
                      </a:r>
                      <a:endParaRPr kumimoji="0" lang="ru-RU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-윤고딕140" pitchFamily="18" charset="-127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-윤고딕140" pitchFamily="18" charset="-127"/>
                          <a:cs typeface="Times New Roman" pitchFamily="18" charset="0"/>
                        </a:rPr>
                        <a:t>юноши</a:t>
                      </a:r>
                      <a:endParaRPr kumimoji="0" lang="ru-RU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-윤고딕140" pitchFamily="18" charset="-127"/>
                        <a:cs typeface="Times New Roman" pitchFamily="18" charset="0"/>
                      </a:endParaRPr>
                    </a:p>
                  </a:txBody>
                  <a:tcPr marL="22958" marR="22958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1052328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-윤고딕140" pitchFamily="18" charset="-127"/>
                          <a:cs typeface="Times New Roman" pitchFamily="18" charset="0"/>
                        </a:rPr>
                        <a:t>взято под</a:t>
                      </a:r>
                      <a:endParaRPr kumimoji="0" lang="ru-RU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-윤고딕140" pitchFamily="18" charset="-127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ts val="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-윤고딕140" pitchFamily="18" charset="-127"/>
                          <a:cs typeface="Times New Roman" pitchFamily="18" charset="0"/>
                        </a:rPr>
                        <a:t>диспансер-ное наблю-</a:t>
                      </a:r>
                      <a:endParaRPr kumimoji="0" lang="ru-RU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-윤고딕140" pitchFamily="18" charset="-127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-윤고딕140" pitchFamily="18" charset="-127"/>
                          <a:cs typeface="Times New Roman" pitchFamily="18" charset="0"/>
                        </a:rPr>
                        <a:t>дение</a:t>
                      </a:r>
                      <a:endParaRPr kumimoji="0" lang="ru-RU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-윤고딕140" pitchFamily="18" charset="-127"/>
                        <a:cs typeface="Times New Roman" pitchFamily="18" charset="0"/>
                      </a:endParaRPr>
                    </a:p>
                  </a:txBody>
                  <a:tcPr marL="43500" marR="4350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-윤고딕140" pitchFamily="18" charset="-127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-윤고딕140" pitchFamily="18" charset="-127"/>
                          <a:cs typeface="Times New Roman" pitchFamily="18" charset="0"/>
                        </a:rPr>
                        <a:t>с впервые</a:t>
                      </a:r>
                      <a:endParaRPr kumimoji="0" lang="ru-RU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-윤고딕140" pitchFamily="18" charset="-127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-윤고딕140" pitchFamily="18" charset="-127"/>
                          <a:cs typeface="Times New Roman" pitchFamily="18" charset="0"/>
                        </a:rPr>
                        <a:t>в жизни</a:t>
                      </a:r>
                      <a:endParaRPr kumimoji="0" lang="ru-RU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-윤고딕140" pitchFamily="18" charset="-127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-윤고딕140" pitchFamily="18" charset="-127"/>
                          <a:cs typeface="Times New Roman" pitchFamily="18" charset="0"/>
                        </a:rPr>
                        <a:t>установ- ленным</a:t>
                      </a:r>
                      <a:endParaRPr kumimoji="0" lang="ru-RU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-윤고딕140" pitchFamily="18" charset="-127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-윤고딕140" pitchFamily="18" charset="-127"/>
                          <a:cs typeface="Times New Roman" pitchFamily="18" charset="0"/>
                        </a:rPr>
                        <a:t>диагно-зом</a:t>
                      </a:r>
                      <a:endParaRPr kumimoji="0" lang="ru-RU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-윤고딕140" pitchFamily="18" charset="-127"/>
                        <a:cs typeface="Times New Roman" pitchFamily="18" charset="0"/>
                      </a:endParaRPr>
                    </a:p>
                  </a:txBody>
                  <a:tcPr marL="43500" marR="4350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-윤고딕140" pitchFamily="18" charset="-127"/>
                          <a:cs typeface="Times New Roman" pitchFamily="18" charset="0"/>
                        </a:rPr>
                        <a:t>взято под</a:t>
                      </a:r>
                      <a:endParaRPr kumimoji="0" lang="ru-RU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-윤고딕140" pitchFamily="18" charset="-127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ts val="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-윤고딕140" pitchFamily="18" charset="-127"/>
                          <a:cs typeface="Times New Roman" pitchFamily="18" charset="0"/>
                        </a:rPr>
                        <a:t>диспансер-ное наблю-</a:t>
                      </a:r>
                      <a:endParaRPr kumimoji="0" lang="ru-RU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-윤고딕140" pitchFamily="18" charset="-127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-윤고딕140" pitchFamily="18" charset="-127"/>
                          <a:cs typeface="Times New Roman" pitchFamily="18" charset="0"/>
                        </a:rPr>
                        <a:t>дение</a:t>
                      </a:r>
                      <a:endParaRPr kumimoji="0" lang="ru-RU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-윤고딕140" pitchFamily="18" charset="-127"/>
                        <a:cs typeface="Times New Roman" pitchFamily="18" charset="0"/>
                      </a:endParaRPr>
                    </a:p>
                  </a:txBody>
                  <a:tcPr marL="43500" marR="4350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-윤고딕140" pitchFamily="18" charset="-127"/>
                          <a:cs typeface="Times New Roman" pitchFamily="18" charset="0"/>
                        </a:rPr>
                        <a:t>выявле-но при проф-осмотре</a:t>
                      </a:r>
                      <a:endParaRPr kumimoji="0" lang="ru-RU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-윤고딕140" pitchFamily="18" charset="-127"/>
                        <a:cs typeface="Times New Roman" pitchFamily="18" charset="0"/>
                      </a:endParaRPr>
                    </a:p>
                  </a:txBody>
                  <a:tcPr marL="43500" marR="4350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-윤고딕140" pitchFamily="18" charset="-127"/>
                          <a:cs typeface="Times New Roman" pitchFamily="18" charset="0"/>
                        </a:rPr>
                        <a:t>выявлено при диспан-</a:t>
                      </a:r>
                      <a:endParaRPr kumimoji="0" lang="ru-RU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-윤고딕140" pitchFamily="18" charset="-127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-윤고딕140" pitchFamily="18" charset="-127"/>
                          <a:cs typeface="Times New Roman" pitchFamily="18" charset="0"/>
                        </a:rPr>
                        <a:t>серизации определен-ных групп взрослого населения</a:t>
                      </a:r>
                      <a:endParaRPr kumimoji="0" lang="ru-RU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-윤고딕140" pitchFamily="18" charset="-127"/>
                        <a:cs typeface="Times New Roman" pitchFamily="18" charset="0"/>
                      </a:endParaRPr>
                    </a:p>
                  </a:txBody>
                  <a:tcPr marL="43500" marR="4350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13568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-윤고딕140" pitchFamily="18" charset="-127"/>
                          <a:cs typeface="Times New Roman" pitchFamily="18" charset="0"/>
                        </a:rPr>
                        <a:t>1</a:t>
                      </a:r>
                      <a:endParaRPr kumimoji="0" lang="ru-RU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-윤고딕140" pitchFamily="18" charset="-127"/>
                        <a:cs typeface="Times New Roman" pitchFamily="18" charset="0"/>
                      </a:endParaRPr>
                    </a:p>
                  </a:txBody>
                  <a:tcPr marL="43500" marR="4350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-윤고딕140" pitchFamily="18" charset="-127"/>
                          <a:cs typeface="Times New Roman" pitchFamily="18" charset="0"/>
                        </a:rPr>
                        <a:t>2</a:t>
                      </a:r>
                      <a:endParaRPr kumimoji="0" lang="ru-RU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-윤고딕140" pitchFamily="18" charset="-127"/>
                        <a:cs typeface="Times New Roman" pitchFamily="18" charset="0"/>
                      </a:endParaRPr>
                    </a:p>
                  </a:txBody>
                  <a:tcPr marL="43500" marR="4350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-윤고딕140" pitchFamily="18" charset="-127"/>
                          <a:cs typeface="Times New Roman" pitchFamily="18" charset="0"/>
                        </a:rPr>
                        <a:t>3</a:t>
                      </a:r>
                      <a:endParaRPr kumimoji="0" lang="ru-RU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-윤고딕140" pitchFamily="18" charset="-127"/>
                        <a:cs typeface="Times New Roman" pitchFamily="18" charset="0"/>
                      </a:endParaRPr>
                    </a:p>
                  </a:txBody>
                  <a:tcPr marL="43500" marR="4350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-윤고딕140" pitchFamily="18" charset="-127"/>
                          <a:cs typeface="Times New Roman" pitchFamily="18" charset="0"/>
                        </a:rPr>
                        <a:t>4</a:t>
                      </a:r>
                      <a:endParaRPr kumimoji="0" lang="ru-RU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-윤고딕140" pitchFamily="18" charset="-127"/>
                        <a:cs typeface="Times New Roman" pitchFamily="18" charset="0"/>
                      </a:endParaRPr>
                    </a:p>
                  </a:txBody>
                  <a:tcPr marL="43500" marR="4350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-윤고딕140" pitchFamily="18" charset="-127"/>
                          <a:cs typeface="Times New Roman" pitchFamily="18" charset="0"/>
                        </a:rPr>
                        <a:t>7</a:t>
                      </a:r>
                      <a:endParaRPr kumimoji="0" lang="ru-RU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-윤고딕140" pitchFamily="18" charset="-127"/>
                        <a:cs typeface="Times New Roman" pitchFamily="18" charset="0"/>
                      </a:endParaRPr>
                    </a:p>
                  </a:txBody>
                  <a:tcPr marL="43500" marR="4350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-윤고딕140" pitchFamily="18" charset="-127"/>
                          <a:cs typeface="Times New Roman" pitchFamily="18" charset="0"/>
                        </a:rPr>
                        <a:t>8</a:t>
                      </a:r>
                      <a:endParaRPr kumimoji="0" lang="ru-RU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-윤고딕140" pitchFamily="18" charset="-127"/>
                        <a:cs typeface="Times New Roman" pitchFamily="18" charset="0"/>
                      </a:endParaRPr>
                    </a:p>
                  </a:txBody>
                  <a:tcPr marL="43500" marR="4350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-윤고딕140" pitchFamily="18" charset="-127"/>
                          <a:cs typeface="Times New Roman" pitchFamily="18" charset="0"/>
                        </a:rPr>
                        <a:t>9</a:t>
                      </a:r>
                      <a:endParaRPr kumimoji="0" lang="ru-RU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-윤고딕140" pitchFamily="18" charset="-127"/>
                        <a:cs typeface="Times New Roman" pitchFamily="18" charset="0"/>
                      </a:endParaRPr>
                    </a:p>
                  </a:txBody>
                  <a:tcPr marL="43500" marR="4350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-윤고딕140" pitchFamily="18" charset="-127"/>
                          <a:cs typeface="Times New Roman" pitchFamily="18" charset="0"/>
                        </a:rPr>
                        <a:t>10</a:t>
                      </a:r>
                      <a:endParaRPr kumimoji="0" lang="ru-RU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-윤고딕140" pitchFamily="18" charset="-127"/>
                        <a:cs typeface="Times New Roman" pitchFamily="18" charset="0"/>
                      </a:endParaRPr>
                    </a:p>
                  </a:txBody>
                  <a:tcPr marL="43500" marR="4350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-윤고딕140" pitchFamily="18" charset="-127"/>
                          <a:cs typeface="Times New Roman" pitchFamily="18" charset="0"/>
                        </a:rPr>
                        <a:t>11</a:t>
                      </a:r>
                      <a:endParaRPr kumimoji="0" lang="ru-RU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-윤고딕140" pitchFamily="18" charset="-127"/>
                        <a:cs typeface="Times New Roman" pitchFamily="18" charset="0"/>
                      </a:endParaRPr>
                    </a:p>
                  </a:txBody>
                  <a:tcPr marL="43500" marR="4350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-윤고딕140" pitchFamily="18" charset="-127"/>
                          <a:cs typeface="Times New Roman" pitchFamily="18" charset="0"/>
                        </a:rPr>
                        <a:t>12</a:t>
                      </a:r>
                      <a:endParaRPr kumimoji="0" lang="ru-RU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-윤고딕140" pitchFamily="18" charset="-127"/>
                        <a:cs typeface="Times New Roman" pitchFamily="18" charset="0"/>
                      </a:endParaRPr>
                    </a:p>
                  </a:txBody>
                  <a:tcPr marL="43500" marR="4350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-윤고딕140" pitchFamily="18" charset="-127"/>
                          <a:cs typeface="Times New Roman" pitchFamily="18" charset="0"/>
                        </a:rPr>
                        <a:t>13</a:t>
                      </a:r>
                      <a:endParaRPr kumimoji="0" lang="ru-RU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-윤고딕140" pitchFamily="18" charset="-127"/>
                        <a:cs typeface="Times New Roman" pitchFamily="18" charset="0"/>
                      </a:endParaRPr>
                    </a:p>
                  </a:txBody>
                  <a:tcPr marL="43500" marR="4350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-윤고딕140" pitchFamily="18" charset="-127"/>
                          <a:cs typeface="Times New Roman" pitchFamily="18" charset="0"/>
                        </a:rPr>
                        <a:t>14</a:t>
                      </a:r>
                      <a:endParaRPr kumimoji="0" lang="ru-RU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-윤고딕140" pitchFamily="18" charset="-127"/>
                        <a:cs typeface="Times New Roman" pitchFamily="18" charset="0"/>
                      </a:endParaRPr>
                    </a:p>
                  </a:txBody>
                  <a:tcPr marL="43500" marR="4350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-윤고딕140" pitchFamily="18" charset="-127"/>
                          <a:cs typeface="Times New Roman" pitchFamily="18" charset="0"/>
                        </a:rPr>
                        <a:t>15</a:t>
                      </a:r>
                      <a:endParaRPr kumimoji="0" lang="ru-RU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-윤고딕140" pitchFamily="18" charset="-127"/>
                        <a:cs typeface="Times New Roman" pitchFamily="18" charset="0"/>
                      </a:endParaRPr>
                    </a:p>
                  </a:txBody>
                  <a:tcPr marL="43500" marR="4350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-윤고딕140" pitchFamily="18" charset="-127"/>
                          <a:cs typeface="Times New Roman" pitchFamily="18" charset="0"/>
                        </a:rPr>
                        <a:t>16</a:t>
                      </a:r>
                      <a:endParaRPr kumimoji="0" lang="ru-RU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-윤고딕140" pitchFamily="18" charset="-127"/>
                        <a:cs typeface="Times New Roman" pitchFamily="18" charset="0"/>
                      </a:endParaRPr>
                    </a:p>
                  </a:txBody>
                  <a:tcPr marL="43500" marR="4350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511085">
                <a:tc>
                  <a:txBody>
                    <a:bodyPr/>
                    <a:lstStyle/>
                    <a:p>
                      <a:pPr marL="88900" marR="0" lvl="0" indent="0" algn="l" defTabSz="914400" rtl="0" eaLnBrk="1" fontAlgn="base" latinLnBrk="0" hangingPunct="1">
                        <a:lnSpc>
                          <a:spcPts val="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-윤고딕140" pitchFamily="18" charset="-127"/>
                          <a:cs typeface="Times New Roman" pitchFamily="18" charset="0"/>
                        </a:rPr>
                        <a:t>болезни эндокринной системы, расстройства питания и нарушения обмена веществ</a:t>
                      </a:r>
                      <a:endParaRPr kumimoji="0" lang="ru-RU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-윤고딕140" pitchFamily="18" charset="-127"/>
                        <a:cs typeface="Times New Roman" pitchFamily="18" charset="0"/>
                      </a:endParaRPr>
                    </a:p>
                  </a:txBody>
                  <a:tcPr marL="43500" marR="4350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88900" marR="0" lvl="0" indent="0" algn="l" defTabSz="914400" rtl="0" eaLnBrk="1" fontAlgn="base" latinLnBrk="0" hangingPunct="1">
                        <a:lnSpc>
                          <a:spcPts val="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-윤고딕140" pitchFamily="18" charset="-127"/>
                          <a:cs typeface="Times New Roman" pitchFamily="18" charset="0"/>
                        </a:rPr>
                        <a:t>  5.0</a:t>
                      </a:r>
                      <a:endParaRPr kumimoji="0" lang="ru-RU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-윤고딕140" pitchFamily="18" charset="-127"/>
                        <a:cs typeface="Times New Roman" pitchFamily="18" charset="0"/>
                      </a:endParaRPr>
                    </a:p>
                  </a:txBody>
                  <a:tcPr marL="43500" marR="4350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88900" marR="0" lvl="0" indent="0" algn="ctr" defTabSz="914400" rtl="0" eaLnBrk="1" fontAlgn="base" latinLnBrk="0" hangingPunct="1">
                        <a:lnSpc>
                          <a:spcPts val="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-윤고딕140" pitchFamily="18" charset="-127"/>
                          <a:cs typeface="Times New Roman" pitchFamily="18" charset="0"/>
                        </a:rPr>
                        <a:t>Е00-Е89</a:t>
                      </a:r>
                      <a:endParaRPr kumimoji="0" lang="ru-RU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-윤고딕140" pitchFamily="18" charset="-127"/>
                        <a:cs typeface="Times New Roman" pitchFamily="18" charset="0"/>
                      </a:endParaRPr>
                    </a:p>
                  </a:txBody>
                  <a:tcPr marL="43500" marR="4350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-윤고딕140" pitchFamily="18" charset="-127"/>
                        <a:cs typeface="Times New Roman" pitchFamily="18" charset="0"/>
                      </a:endParaRPr>
                    </a:p>
                  </a:txBody>
                  <a:tcPr marL="43500" marR="4350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-윤고딕140" pitchFamily="18" charset="-127"/>
                        <a:cs typeface="Times New Roman" pitchFamily="18" charset="0"/>
                      </a:endParaRPr>
                    </a:p>
                  </a:txBody>
                  <a:tcPr marL="43500" marR="4350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-윤고딕140" pitchFamily="18" charset="-127"/>
                        <a:cs typeface="Times New Roman" pitchFamily="18" charset="0"/>
                      </a:endParaRPr>
                    </a:p>
                  </a:txBody>
                  <a:tcPr marL="43500" marR="4350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-윤고딕140" pitchFamily="18" charset="-127"/>
                        <a:cs typeface="Times New Roman" pitchFamily="18" charset="0"/>
                      </a:endParaRPr>
                    </a:p>
                  </a:txBody>
                  <a:tcPr marL="43500" marR="4350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-윤고딕140" pitchFamily="18" charset="-127"/>
                        <a:cs typeface="Times New Roman" pitchFamily="18" charset="0"/>
                      </a:endParaRPr>
                    </a:p>
                  </a:txBody>
                  <a:tcPr marL="43500" marR="4350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-윤고딕140" pitchFamily="18" charset="-127"/>
                        <a:cs typeface="Times New Roman" pitchFamily="18" charset="0"/>
                      </a:endParaRPr>
                    </a:p>
                  </a:txBody>
                  <a:tcPr marL="43500" marR="4350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-윤고딕140" pitchFamily="18" charset="-127"/>
                        <a:cs typeface="Times New Roman" pitchFamily="18" charset="0"/>
                      </a:endParaRPr>
                    </a:p>
                  </a:txBody>
                  <a:tcPr marL="43500" marR="4350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9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-윤고딕140" pitchFamily="18" charset="-127"/>
                        <a:cs typeface="Times New Roman" pitchFamily="18" charset="0"/>
                      </a:endParaRPr>
                    </a:p>
                  </a:txBody>
                  <a:tcPr marL="43500" marR="4350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9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-윤고딕140" pitchFamily="18" charset="-127"/>
                        <a:cs typeface="Times New Roman" pitchFamily="18" charset="0"/>
                      </a:endParaRPr>
                    </a:p>
                  </a:txBody>
                  <a:tcPr marL="43500" marR="4350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9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-윤고딕140" pitchFamily="18" charset="-127"/>
                        <a:cs typeface="Times New Roman" pitchFamily="18" charset="0"/>
                      </a:endParaRPr>
                    </a:p>
                  </a:txBody>
                  <a:tcPr marL="43500" marR="4350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9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-윤고딕140" pitchFamily="18" charset="-127"/>
                        <a:cs typeface="Times New Roman" pitchFamily="18" charset="0"/>
                      </a:endParaRPr>
                    </a:p>
                  </a:txBody>
                  <a:tcPr marL="43500" marR="4350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222211">
                <a:tc>
                  <a:txBody>
                    <a:bodyPr/>
                    <a:lstStyle/>
                    <a:p>
                      <a:pPr marL="176213" marR="0" lvl="0" indent="0" algn="l" defTabSz="914400" rtl="0" eaLnBrk="1" fontAlgn="base" latinLnBrk="0" hangingPunct="1">
                        <a:lnSpc>
                          <a:spcPts val="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-윤고딕140" pitchFamily="18" charset="-127"/>
                          <a:cs typeface="Times New Roman" pitchFamily="18" charset="0"/>
                        </a:rPr>
                        <a:t>дисфункция яичников</a:t>
                      </a:r>
                      <a:endParaRPr kumimoji="0" lang="ru-RU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-윤고딕140" pitchFamily="18" charset="-127"/>
                        <a:cs typeface="Times New Roman" pitchFamily="18" charset="0"/>
                      </a:endParaRPr>
                    </a:p>
                  </a:txBody>
                  <a:tcPr marL="43500" marR="4350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-윤고딕140" pitchFamily="18" charset="-127"/>
                          <a:cs typeface="Times New Roman" pitchFamily="18" charset="0"/>
                        </a:rPr>
                        <a:t>5.7</a:t>
                      </a:r>
                      <a:endParaRPr kumimoji="0" lang="ru-RU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-윤고딕140" pitchFamily="18" charset="-127"/>
                        <a:cs typeface="Times New Roman" pitchFamily="18" charset="0"/>
                      </a:endParaRPr>
                    </a:p>
                  </a:txBody>
                  <a:tcPr marL="43500" marR="4350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-윤고딕140" pitchFamily="18" charset="-127"/>
                          <a:cs typeface="Times New Roman" pitchFamily="18" charset="0"/>
                        </a:rPr>
                        <a:t>Е28</a:t>
                      </a:r>
                      <a:endParaRPr kumimoji="0" lang="ru-RU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-윤고딕140" pitchFamily="18" charset="-127"/>
                        <a:cs typeface="Times New Roman" pitchFamily="18" charset="0"/>
                      </a:endParaRPr>
                    </a:p>
                  </a:txBody>
                  <a:tcPr marL="43500" marR="4350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-윤고딕140" pitchFamily="18" charset="-127"/>
                        <a:cs typeface="Times New Roman" pitchFamily="18" charset="0"/>
                      </a:endParaRPr>
                    </a:p>
                  </a:txBody>
                  <a:tcPr marL="43500" marR="4350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7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-윤고딕140" pitchFamily="18" charset="-127"/>
                          <a:cs typeface="Times New Roman" pitchFamily="18" charset="0"/>
                        </a:rPr>
                        <a:t>Х</a:t>
                      </a:r>
                      <a:endParaRPr kumimoji="0" lang="ru-RU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-윤고딕140" pitchFamily="18" charset="-127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7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-윤고딕140" pitchFamily="18" charset="-127"/>
                        <a:cs typeface="Times New Roman" pitchFamily="18" charset="0"/>
                      </a:endParaRPr>
                    </a:p>
                  </a:txBody>
                  <a:tcPr marL="43500" marR="4350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7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-윤고딕140" pitchFamily="18" charset="-127"/>
                        <a:cs typeface="Times New Roman" pitchFamily="18" charset="0"/>
                      </a:endParaRPr>
                    </a:p>
                  </a:txBody>
                  <a:tcPr marL="43500" marR="4350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7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-윤고딕140" pitchFamily="18" charset="-127"/>
                        <a:cs typeface="Times New Roman" pitchFamily="18" charset="0"/>
                      </a:endParaRPr>
                    </a:p>
                  </a:txBody>
                  <a:tcPr marL="43500" marR="4350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7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-윤고딕140" pitchFamily="18" charset="-127"/>
                        <a:cs typeface="Times New Roman" pitchFamily="18" charset="0"/>
                      </a:endParaRPr>
                    </a:p>
                  </a:txBody>
                  <a:tcPr marL="43500" marR="4350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7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-윤고딕140" pitchFamily="18" charset="-127"/>
                        <a:cs typeface="Times New Roman" pitchFamily="18" charset="0"/>
                      </a:endParaRPr>
                    </a:p>
                  </a:txBody>
                  <a:tcPr marL="43500" marR="4350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9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7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-윤고딕140" pitchFamily="18" charset="-127"/>
                          <a:cs typeface="Times New Roman" pitchFamily="18" charset="0"/>
                        </a:rPr>
                        <a:t>Х</a:t>
                      </a:r>
                      <a:endParaRPr kumimoji="0" lang="ru-RU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-윤고딕140" pitchFamily="18" charset="-127"/>
                        <a:cs typeface="Times New Roman" pitchFamily="18" charset="0"/>
                      </a:endParaRPr>
                    </a:p>
                  </a:txBody>
                  <a:tcPr marL="43500" marR="4350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9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7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-윤고딕140" pitchFamily="18" charset="-127"/>
                        <a:cs typeface="Times New Roman" pitchFamily="18" charset="0"/>
                      </a:endParaRPr>
                    </a:p>
                  </a:txBody>
                  <a:tcPr marL="43500" marR="4350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9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7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-윤고딕140" pitchFamily="18" charset="-127"/>
                        <a:cs typeface="Times New Roman" pitchFamily="18" charset="0"/>
                      </a:endParaRPr>
                    </a:p>
                  </a:txBody>
                  <a:tcPr marL="43500" marR="4350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9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7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-윤고딕140" pitchFamily="18" charset="-127"/>
                          <a:cs typeface="Times New Roman" pitchFamily="18" charset="0"/>
                        </a:rPr>
                        <a:t>Х</a:t>
                      </a:r>
                      <a:endParaRPr kumimoji="0" lang="ru-RU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-윤고딕140" pitchFamily="18" charset="-127"/>
                        <a:cs typeface="Times New Roman" pitchFamily="18" charset="0"/>
                      </a:endParaRPr>
                    </a:p>
                  </a:txBody>
                  <a:tcPr marL="43500" marR="4350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169833">
                <a:tc>
                  <a:txBody>
                    <a:bodyPr/>
                    <a:lstStyle/>
                    <a:p>
                      <a:pPr marL="176213" marR="0" lvl="0" indent="0" algn="l" defTabSz="914400" rtl="0" eaLnBrk="1" fontAlgn="base" latinLnBrk="0" hangingPunct="1">
                        <a:lnSpc>
                          <a:spcPts val="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ea typeface="-윤고딕140" pitchFamily="18" charset="-127"/>
                          <a:cs typeface="Times New Roman" pitchFamily="18" charset="0"/>
                        </a:rPr>
                        <a:t>дисфункция яичек</a:t>
                      </a:r>
                      <a:endParaRPr kumimoji="0" lang="ru-RU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Times New Roman" pitchFamily="18" charset="0"/>
                        <a:ea typeface="-윤고딕140" pitchFamily="18" charset="-127"/>
                        <a:cs typeface="Times New Roman" pitchFamily="18" charset="0"/>
                      </a:endParaRPr>
                    </a:p>
                  </a:txBody>
                  <a:tcPr marL="43500" marR="4350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ea typeface="-윤고딕140" pitchFamily="18" charset="-127"/>
                          <a:cs typeface="Times New Roman" pitchFamily="18" charset="0"/>
                        </a:rPr>
                        <a:t>5.8</a:t>
                      </a:r>
                      <a:endParaRPr kumimoji="0" lang="ru-RU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Times New Roman" pitchFamily="18" charset="0"/>
                        <a:ea typeface="-윤고딕140" pitchFamily="18" charset="-127"/>
                        <a:cs typeface="Times New Roman" pitchFamily="18" charset="0"/>
                      </a:endParaRPr>
                    </a:p>
                  </a:txBody>
                  <a:tcPr marL="43500" marR="4350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ea typeface="-윤고딕140" pitchFamily="18" charset="-127"/>
                          <a:cs typeface="Times New Roman" pitchFamily="18" charset="0"/>
                        </a:rPr>
                        <a:t>Е29</a:t>
                      </a:r>
                      <a:endParaRPr kumimoji="0" lang="ru-RU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Times New Roman" pitchFamily="18" charset="0"/>
                        <a:ea typeface="-윤고딕140" pitchFamily="18" charset="-127"/>
                        <a:cs typeface="Times New Roman" pitchFamily="18" charset="0"/>
                      </a:endParaRPr>
                    </a:p>
                  </a:txBody>
                  <a:tcPr marL="43500" marR="4350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-윤고딕140" pitchFamily="18" charset="-127"/>
                        <a:cs typeface="Times New Roman" pitchFamily="18" charset="0"/>
                      </a:endParaRPr>
                    </a:p>
                  </a:txBody>
                  <a:tcPr marL="43500" marR="4350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-윤고딕140" pitchFamily="18" charset="-127"/>
                        <a:cs typeface="Times New Roman" pitchFamily="18" charset="0"/>
                      </a:endParaRPr>
                    </a:p>
                  </a:txBody>
                  <a:tcPr marL="43500" marR="4350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-윤고딕140" pitchFamily="18" charset="-127"/>
                        <a:cs typeface="Times New Roman" pitchFamily="18" charset="0"/>
                      </a:endParaRPr>
                    </a:p>
                  </a:txBody>
                  <a:tcPr marL="43500" marR="4350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-윤고딕140" pitchFamily="18" charset="-127"/>
                        <a:cs typeface="Times New Roman" pitchFamily="18" charset="0"/>
                      </a:endParaRPr>
                    </a:p>
                  </a:txBody>
                  <a:tcPr marL="43500" marR="4350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-윤고딕140" pitchFamily="18" charset="-127"/>
                        <a:cs typeface="Times New Roman" pitchFamily="18" charset="0"/>
                      </a:endParaRPr>
                    </a:p>
                  </a:txBody>
                  <a:tcPr marL="43500" marR="4350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-윤고딕140" pitchFamily="18" charset="-127"/>
                        <a:cs typeface="Times New Roman" pitchFamily="18" charset="0"/>
                      </a:endParaRPr>
                    </a:p>
                  </a:txBody>
                  <a:tcPr marL="43500" marR="4350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-윤고딕140" pitchFamily="18" charset="-127"/>
                        <a:cs typeface="Times New Roman" pitchFamily="18" charset="0"/>
                      </a:endParaRPr>
                    </a:p>
                  </a:txBody>
                  <a:tcPr marL="43500" marR="4350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9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-윤고딕140" pitchFamily="18" charset="-127"/>
                        <a:cs typeface="Times New Roman" pitchFamily="18" charset="0"/>
                      </a:endParaRPr>
                    </a:p>
                  </a:txBody>
                  <a:tcPr marL="43500" marR="4350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9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-윤고딕140" pitchFamily="18" charset="-127"/>
                        <a:cs typeface="Times New Roman" pitchFamily="18" charset="0"/>
                      </a:endParaRPr>
                    </a:p>
                  </a:txBody>
                  <a:tcPr marL="43500" marR="4350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9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-윤고딕140" pitchFamily="18" charset="-127"/>
                        <a:cs typeface="Times New Roman" pitchFamily="18" charset="0"/>
                      </a:endParaRPr>
                    </a:p>
                  </a:txBody>
                  <a:tcPr marL="43500" marR="4350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9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-윤고딕140" pitchFamily="18" charset="-127"/>
                        <a:cs typeface="Times New Roman" pitchFamily="18" charset="0"/>
                      </a:endParaRPr>
                    </a:p>
                  </a:txBody>
                  <a:tcPr marL="43500" marR="4350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  <a:tr h="169833">
                <a:tc>
                  <a:txBody>
                    <a:bodyPr/>
                    <a:lstStyle/>
                    <a:p>
                      <a:pPr marL="85725" marR="0" lvl="0" indent="0" algn="l" defTabSz="914400" rtl="0" eaLnBrk="1" fontAlgn="base" latinLnBrk="0" hangingPunct="1">
                        <a:lnSpc>
                          <a:spcPts val="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-윤고딕140" pitchFamily="18" charset="-127"/>
                          <a:cs typeface="Times New Roman" pitchFamily="18" charset="0"/>
                        </a:rPr>
                        <a:t>болезни мочеполовой системы</a:t>
                      </a:r>
                      <a:endParaRPr kumimoji="0" lang="ru-RU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-윤고딕140" pitchFamily="18" charset="-127"/>
                        <a:cs typeface="Times New Roman" pitchFamily="18" charset="0"/>
                      </a:endParaRPr>
                    </a:p>
                  </a:txBody>
                  <a:tcPr marL="43500" marR="4350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-윤고딕140" pitchFamily="18" charset="-127"/>
                          <a:cs typeface="Times New Roman" pitchFamily="18" charset="0"/>
                        </a:rPr>
                        <a:t>15.0</a:t>
                      </a:r>
                      <a:endParaRPr kumimoji="0" lang="ru-RU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-윤고딕140" pitchFamily="18" charset="-127"/>
                        <a:cs typeface="Times New Roman" pitchFamily="18" charset="0"/>
                      </a:endParaRPr>
                    </a:p>
                  </a:txBody>
                  <a:tcPr marL="43500" marR="4350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-윤고딕140" pitchFamily="18" charset="-127"/>
                          <a:cs typeface="Times New Roman" pitchFamily="18" charset="0"/>
                        </a:rPr>
                        <a:t>N00-N99</a:t>
                      </a:r>
                      <a:endParaRPr kumimoji="0" lang="ru-RU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-윤고딕140" pitchFamily="18" charset="-127"/>
                        <a:cs typeface="Times New Roman" pitchFamily="18" charset="0"/>
                      </a:endParaRPr>
                    </a:p>
                  </a:txBody>
                  <a:tcPr marL="43500" marR="4350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-윤고딕140" pitchFamily="18" charset="-127"/>
                        <a:cs typeface="Times New Roman" pitchFamily="18" charset="0"/>
                      </a:endParaRPr>
                    </a:p>
                  </a:txBody>
                  <a:tcPr marL="43500" marR="4350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-윤고딕140" pitchFamily="18" charset="-127"/>
                        <a:cs typeface="Times New Roman" pitchFamily="18" charset="0"/>
                      </a:endParaRPr>
                    </a:p>
                  </a:txBody>
                  <a:tcPr marL="43500" marR="4350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-윤고딕140" pitchFamily="18" charset="-127"/>
                        <a:cs typeface="Times New Roman" pitchFamily="18" charset="0"/>
                      </a:endParaRPr>
                    </a:p>
                  </a:txBody>
                  <a:tcPr marL="43500" marR="4350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-윤고딕140" pitchFamily="18" charset="-127"/>
                        <a:cs typeface="Times New Roman" pitchFamily="18" charset="0"/>
                      </a:endParaRPr>
                    </a:p>
                  </a:txBody>
                  <a:tcPr marL="43500" marR="4350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-윤고딕140" pitchFamily="18" charset="-127"/>
                        <a:cs typeface="Times New Roman" pitchFamily="18" charset="0"/>
                      </a:endParaRPr>
                    </a:p>
                  </a:txBody>
                  <a:tcPr marL="43500" marR="4350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-윤고딕140" pitchFamily="18" charset="-127"/>
                        <a:cs typeface="Times New Roman" pitchFamily="18" charset="0"/>
                      </a:endParaRPr>
                    </a:p>
                  </a:txBody>
                  <a:tcPr marL="43500" marR="4350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-윤고딕140" pitchFamily="18" charset="-127"/>
                        <a:cs typeface="Times New Roman" pitchFamily="18" charset="0"/>
                      </a:endParaRPr>
                    </a:p>
                  </a:txBody>
                  <a:tcPr marL="43500" marR="4350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9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-윤고딕140" pitchFamily="18" charset="-127"/>
                        <a:cs typeface="Times New Roman" pitchFamily="18" charset="0"/>
                      </a:endParaRPr>
                    </a:p>
                  </a:txBody>
                  <a:tcPr marL="43500" marR="4350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9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-윤고딕140" pitchFamily="18" charset="-127"/>
                        <a:cs typeface="Times New Roman" pitchFamily="18" charset="0"/>
                      </a:endParaRPr>
                    </a:p>
                  </a:txBody>
                  <a:tcPr marL="43500" marR="4350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9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-윤고딕140" pitchFamily="18" charset="-127"/>
                        <a:cs typeface="Times New Roman" pitchFamily="18" charset="0"/>
                      </a:endParaRPr>
                    </a:p>
                  </a:txBody>
                  <a:tcPr marL="43500" marR="4350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9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-윤고딕140" pitchFamily="18" charset="-127"/>
                        <a:cs typeface="Times New Roman" pitchFamily="18" charset="0"/>
                      </a:endParaRPr>
                    </a:p>
                  </a:txBody>
                  <a:tcPr marL="43500" marR="4350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7"/>
                  </a:ext>
                </a:extLst>
              </a:tr>
              <a:tr h="215862">
                <a:tc>
                  <a:txBody>
                    <a:bodyPr/>
                    <a:lstStyle/>
                    <a:p>
                      <a:pPr marL="176213" marR="0" lvl="0" indent="0" algn="l" defTabSz="914400" rtl="0" eaLnBrk="1" fontAlgn="base" latinLnBrk="0" hangingPunct="1">
                        <a:lnSpc>
                          <a:spcPts val="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ea typeface="-윤고딕140" pitchFamily="18" charset="-127"/>
                          <a:cs typeface="Times New Roman" pitchFamily="18" charset="0"/>
                        </a:rPr>
                        <a:t>болезни предстательной железы</a:t>
                      </a:r>
                      <a:endParaRPr kumimoji="0" lang="ru-RU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Times New Roman" pitchFamily="18" charset="0"/>
                        <a:ea typeface="-윤고딕140" pitchFamily="18" charset="-127"/>
                        <a:cs typeface="Times New Roman" pitchFamily="18" charset="0"/>
                      </a:endParaRPr>
                    </a:p>
                  </a:txBody>
                  <a:tcPr marL="43500" marR="4350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ea typeface="-윤고딕140" pitchFamily="18" charset="-127"/>
                          <a:cs typeface="Times New Roman" pitchFamily="18" charset="0"/>
                        </a:rPr>
                        <a:t>15.5</a:t>
                      </a:r>
                      <a:endParaRPr kumimoji="0" lang="ru-RU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Times New Roman" pitchFamily="18" charset="0"/>
                        <a:ea typeface="-윤고딕140" pitchFamily="18" charset="-127"/>
                        <a:cs typeface="Times New Roman" pitchFamily="18" charset="0"/>
                      </a:endParaRPr>
                    </a:p>
                  </a:txBody>
                  <a:tcPr marL="43500" marR="4350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ea typeface="-윤고딕140" pitchFamily="18" charset="-127"/>
                          <a:cs typeface="Times New Roman" pitchFamily="18" charset="0"/>
                        </a:rPr>
                        <a:t>N40-N42</a:t>
                      </a:r>
                      <a:endParaRPr kumimoji="0" lang="ru-RU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Times New Roman" pitchFamily="18" charset="0"/>
                        <a:ea typeface="-윤고딕140" pitchFamily="18" charset="-127"/>
                        <a:cs typeface="Times New Roman" pitchFamily="18" charset="0"/>
                      </a:endParaRPr>
                    </a:p>
                  </a:txBody>
                  <a:tcPr marL="43500" marR="4350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-윤고딕140" pitchFamily="18" charset="-127"/>
                        <a:cs typeface="Times New Roman" pitchFamily="18" charset="0"/>
                      </a:endParaRPr>
                    </a:p>
                  </a:txBody>
                  <a:tcPr marL="43500" marR="4350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-윤고딕140" pitchFamily="18" charset="-127"/>
                        <a:cs typeface="Times New Roman" pitchFamily="18" charset="0"/>
                      </a:endParaRPr>
                    </a:p>
                  </a:txBody>
                  <a:tcPr marL="43500" marR="4350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-윤고딕140" pitchFamily="18" charset="-127"/>
                        <a:cs typeface="Times New Roman" pitchFamily="18" charset="0"/>
                      </a:endParaRPr>
                    </a:p>
                  </a:txBody>
                  <a:tcPr marL="43500" marR="4350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-윤고딕140" pitchFamily="18" charset="-127"/>
                        <a:cs typeface="Times New Roman" pitchFamily="18" charset="0"/>
                      </a:endParaRPr>
                    </a:p>
                  </a:txBody>
                  <a:tcPr marL="43500" marR="4350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-윤고딕140" pitchFamily="18" charset="-127"/>
                        <a:cs typeface="Times New Roman" pitchFamily="18" charset="0"/>
                      </a:endParaRPr>
                    </a:p>
                  </a:txBody>
                  <a:tcPr marL="43500" marR="4350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-윤고딕140" pitchFamily="18" charset="-127"/>
                        <a:cs typeface="Times New Roman" pitchFamily="18" charset="0"/>
                      </a:endParaRPr>
                    </a:p>
                  </a:txBody>
                  <a:tcPr marL="43500" marR="4350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-윤고딕140" pitchFamily="18" charset="-127"/>
                        <a:cs typeface="Times New Roman" pitchFamily="18" charset="0"/>
                      </a:endParaRPr>
                    </a:p>
                  </a:txBody>
                  <a:tcPr marL="43500" marR="4350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9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-윤고딕140" pitchFamily="18" charset="-127"/>
                        <a:cs typeface="Times New Roman" pitchFamily="18" charset="0"/>
                      </a:endParaRPr>
                    </a:p>
                  </a:txBody>
                  <a:tcPr marL="43500" marR="4350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9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-윤고딕140" pitchFamily="18" charset="-127"/>
                        <a:cs typeface="Times New Roman" pitchFamily="18" charset="0"/>
                      </a:endParaRPr>
                    </a:p>
                  </a:txBody>
                  <a:tcPr marL="43500" marR="4350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9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-윤고딕140" pitchFamily="18" charset="-127"/>
                        <a:cs typeface="Times New Roman" pitchFamily="18" charset="0"/>
                      </a:endParaRPr>
                    </a:p>
                  </a:txBody>
                  <a:tcPr marL="43500" marR="4350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9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-윤고딕140" pitchFamily="18" charset="-127"/>
                        <a:cs typeface="Times New Roman" pitchFamily="18" charset="0"/>
                      </a:endParaRPr>
                    </a:p>
                  </a:txBody>
                  <a:tcPr marL="43500" marR="4350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8"/>
                  </a:ext>
                </a:extLst>
              </a:tr>
              <a:tr h="341253">
                <a:tc>
                  <a:txBody>
                    <a:bodyPr/>
                    <a:lstStyle/>
                    <a:p>
                      <a:pPr marL="176213" marR="0" lvl="0" indent="0" algn="l" defTabSz="914400" rtl="0" eaLnBrk="1" fontAlgn="base" latinLnBrk="0" hangingPunct="1">
                        <a:lnSpc>
                          <a:spcPts val="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-윤고딕140" pitchFamily="18" charset="-127"/>
                          <a:cs typeface="Times New Roman" pitchFamily="18" charset="0"/>
                        </a:rPr>
                        <a:t>доброкачественная дисплазия </a:t>
                      </a:r>
                      <a:endParaRPr kumimoji="0" lang="ru-RU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-윤고딕140" pitchFamily="18" charset="-127"/>
                        <a:cs typeface="Times New Roman" pitchFamily="18" charset="0"/>
                      </a:endParaRPr>
                    </a:p>
                    <a:p>
                      <a:pPr marL="176213" marR="0" lvl="0" indent="0" algn="l" defTabSz="914400" rtl="0" eaLnBrk="1" fontAlgn="base" latinLnBrk="0" hangingPunct="1">
                        <a:lnSpc>
                          <a:spcPts val="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-윤고딕140" pitchFamily="18" charset="-127"/>
                          <a:cs typeface="Times New Roman" pitchFamily="18" charset="0"/>
                        </a:rPr>
                        <a:t>молочной железы</a:t>
                      </a:r>
                      <a:endParaRPr kumimoji="0" lang="ru-RU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-윤고딕140" pitchFamily="18" charset="-127"/>
                        <a:cs typeface="Times New Roman" pitchFamily="18" charset="0"/>
                      </a:endParaRPr>
                    </a:p>
                  </a:txBody>
                  <a:tcPr marL="43500" marR="4350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-윤고딕140" pitchFamily="18" charset="-127"/>
                          <a:cs typeface="Times New Roman" pitchFamily="18" charset="0"/>
                        </a:rPr>
                        <a:t>15.</a:t>
                      </a:r>
                      <a:r>
                        <a:rPr kumimoji="0" lang="en-US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-윤고딕140" pitchFamily="18" charset="-127"/>
                          <a:cs typeface="Times New Roman" pitchFamily="18" charset="0"/>
                        </a:rPr>
                        <a:t>7</a:t>
                      </a:r>
                      <a:endParaRPr kumimoji="0" lang="ru-RU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-윤고딕140" pitchFamily="18" charset="-127"/>
                        <a:cs typeface="Times New Roman" pitchFamily="18" charset="0"/>
                      </a:endParaRPr>
                    </a:p>
                  </a:txBody>
                  <a:tcPr marL="43500" marR="4350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-윤고딕140" pitchFamily="18" charset="-127"/>
                          <a:cs typeface="Times New Roman" pitchFamily="18" charset="0"/>
                        </a:rPr>
                        <a:t>N</a:t>
                      </a:r>
                      <a:r>
                        <a:rPr kumimoji="0" lang="ru-RU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-윤고딕140" pitchFamily="18" charset="-127"/>
                          <a:cs typeface="Times New Roman" pitchFamily="18" charset="0"/>
                        </a:rPr>
                        <a:t>60</a:t>
                      </a:r>
                      <a:endParaRPr kumimoji="0" lang="ru-RU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-윤고딕140" pitchFamily="18" charset="-127"/>
                        <a:cs typeface="Times New Roman" pitchFamily="18" charset="0"/>
                      </a:endParaRPr>
                    </a:p>
                  </a:txBody>
                  <a:tcPr marL="43500" marR="4350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-윤고딕140" pitchFamily="18" charset="-127"/>
                        <a:cs typeface="Times New Roman" pitchFamily="18" charset="0"/>
                      </a:endParaRPr>
                    </a:p>
                  </a:txBody>
                  <a:tcPr marL="43500" marR="4350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-윤고딕140" pitchFamily="18" charset="-127"/>
                        <a:cs typeface="Times New Roman" pitchFamily="18" charset="0"/>
                      </a:endParaRPr>
                    </a:p>
                  </a:txBody>
                  <a:tcPr marL="43500" marR="4350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-윤고딕140" pitchFamily="18" charset="-127"/>
                        <a:cs typeface="Times New Roman" pitchFamily="18" charset="0"/>
                      </a:endParaRPr>
                    </a:p>
                  </a:txBody>
                  <a:tcPr marL="43500" marR="4350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-윤고딕140" pitchFamily="18" charset="-127"/>
                        <a:cs typeface="Times New Roman" pitchFamily="18" charset="0"/>
                      </a:endParaRPr>
                    </a:p>
                  </a:txBody>
                  <a:tcPr marL="43500" marR="4350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-윤고딕140" pitchFamily="18" charset="-127"/>
                        <a:cs typeface="Times New Roman" pitchFamily="18" charset="0"/>
                      </a:endParaRPr>
                    </a:p>
                  </a:txBody>
                  <a:tcPr marL="43500" marR="4350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-윤고딕140" pitchFamily="18" charset="-127"/>
                        <a:cs typeface="Times New Roman" pitchFamily="18" charset="0"/>
                      </a:endParaRPr>
                    </a:p>
                  </a:txBody>
                  <a:tcPr marL="43500" marR="4350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-윤고딕140" pitchFamily="18" charset="-127"/>
                        <a:cs typeface="Times New Roman" pitchFamily="18" charset="0"/>
                      </a:endParaRPr>
                    </a:p>
                  </a:txBody>
                  <a:tcPr marL="43500" marR="4350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9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-윤고딕140" pitchFamily="18" charset="-127"/>
                        <a:cs typeface="Times New Roman" pitchFamily="18" charset="0"/>
                      </a:endParaRPr>
                    </a:p>
                  </a:txBody>
                  <a:tcPr marL="43500" marR="4350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9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-윤고딕140" pitchFamily="18" charset="-127"/>
                        <a:cs typeface="Times New Roman" pitchFamily="18" charset="0"/>
                      </a:endParaRPr>
                    </a:p>
                  </a:txBody>
                  <a:tcPr marL="43500" marR="4350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9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-윤고딕140" pitchFamily="18" charset="-127"/>
                        <a:cs typeface="Times New Roman" pitchFamily="18" charset="0"/>
                      </a:endParaRPr>
                    </a:p>
                  </a:txBody>
                  <a:tcPr marL="43500" marR="4350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9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-윤고딕140" pitchFamily="18" charset="-127"/>
                        <a:cs typeface="Times New Roman" pitchFamily="18" charset="0"/>
                      </a:endParaRPr>
                    </a:p>
                  </a:txBody>
                  <a:tcPr marL="43500" marR="4350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9"/>
                  </a:ext>
                </a:extLst>
              </a:tr>
              <a:tr h="341253">
                <a:tc>
                  <a:txBody>
                    <a:bodyPr/>
                    <a:lstStyle/>
                    <a:p>
                      <a:pPr marL="176213" marR="0" lvl="0" indent="0" algn="l" defTabSz="914400" rtl="0" eaLnBrk="1" fontAlgn="base" latinLnBrk="0" hangingPunct="1">
                        <a:lnSpc>
                          <a:spcPts val="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-윤고딕140" pitchFamily="18" charset="-127"/>
                          <a:cs typeface="Times New Roman" pitchFamily="18" charset="0"/>
                        </a:rPr>
                        <a:t>воспалительные болезни женских тазовых органов</a:t>
                      </a:r>
                      <a:endParaRPr kumimoji="0" lang="ru-RU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-윤고딕140" pitchFamily="18" charset="-127"/>
                        <a:cs typeface="Times New Roman" pitchFamily="18" charset="0"/>
                      </a:endParaRPr>
                    </a:p>
                  </a:txBody>
                  <a:tcPr marL="43500" marR="4350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-윤고딕140" pitchFamily="18" charset="-127"/>
                          <a:cs typeface="Times New Roman" pitchFamily="18" charset="0"/>
                        </a:rPr>
                        <a:t>15.</a:t>
                      </a:r>
                      <a:r>
                        <a:rPr kumimoji="0" lang="en-US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-윤고딕140" pitchFamily="18" charset="-127"/>
                          <a:cs typeface="Times New Roman" pitchFamily="18" charset="0"/>
                        </a:rPr>
                        <a:t>8</a:t>
                      </a:r>
                      <a:endParaRPr kumimoji="0" lang="ru-RU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-윤고딕140" pitchFamily="18" charset="-127"/>
                        <a:cs typeface="Times New Roman" pitchFamily="18" charset="0"/>
                      </a:endParaRPr>
                    </a:p>
                  </a:txBody>
                  <a:tcPr marL="43500" marR="4350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-윤고딕140" pitchFamily="18" charset="-127"/>
                          <a:cs typeface="Times New Roman" pitchFamily="18" charset="0"/>
                        </a:rPr>
                        <a:t> </a:t>
                      </a:r>
                      <a:r>
                        <a:rPr kumimoji="0" lang="ru-RU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-윤고딕140" pitchFamily="18" charset="-127"/>
                          <a:cs typeface="Times New Roman" pitchFamily="18" charset="0"/>
                        </a:rPr>
                        <a:t>N70-N73, </a:t>
                      </a:r>
                      <a:r>
                        <a:rPr kumimoji="0" lang="en-US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-윤고딕140" pitchFamily="18" charset="-127"/>
                          <a:cs typeface="Times New Roman" pitchFamily="18" charset="0"/>
                        </a:rPr>
                        <a:t>N75-N76</a:t>
                      </a:r>
                      <a:endParaRPr kumimoji="0" lang="ru-RU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-윤고딕140" pitchFamily="18" charset="-127"/>
                        <a:cs typeface="Times New Roman" pitchFamily="18" charset="0"/>
                      </a:endParaRPr>
                    </a:p>
                  </a:txBody>
                  <a:tcPr marL="43500" marR="4350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7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-윤고딕140" pitchFamily="18" charset="-127"/>
                        <a:cs typeface="Times New Roman" pitchFamily="18" charset="0"/>
                      </a:endParaRPr>
                    </a:p>
                  </a:txBody>
                  <a:tcPr marL="43500" marR="4350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7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-윤고딕140" pitchFamily="18" charset="-127"/>
                          <a:cs typeface="Times New Roman" pitchFamily="18" charset="0"/>
                        </a:rPr>
                        <a:t>Х</a:t>
                      </a:r>
                      <a:endParaRPr kumimoji="0" lang="ru-RU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-윤고딕140" pitchFamily="18" charset="-127"/>
                        <a:cs typeface="Times New Roman" pitchFamily="18" charset="0"/>
                      </a:endParaRPr>
                    </a:p>
                  </a:txBody>
                  <a:tcPr marL="43500" marR="4350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7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-윤고딕140" pitchFamily="18" charset="-127"/>
                        <a:cs typeface="Times New Roman" pitchFamily="18" charset="0"/>
                      </a:endParaRPr>
                    </a:p>
                  </a:txBody>
                  <a:tcPr marL="43500" marR="4350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7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-윤고딕140" pitchFamily="18" charset="-127"/>
                        <a:cs typeface="Times New Roman" pitchFamily="18" charset="0"/>
                      </a:endParaRPr>
                    </a:p>
                  </a:txBody>
                  <a:tcPr marL="43500" marR="4350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7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-윤고딕140" pitchFamily="18" charset="-127"/>
                        <a:cs typeface="Times New Roman" pitchFamily="18" charset="0"/>
                      </a:endParaRPr>
                    </a:p>
                  </a:txBody>
                  <a:tcPr marL="43500" marR="4350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7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-윤고딕140" pitchFamily="18" charset="-127"/>
                        <a:cs typeface="Times New Roman" pitchFamily="18" charset="0"/>
                      </a:endParaRPr>
                    </a:p>
                  </a:txBody>
                  <a:tcPr marL="43500" marR="4350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7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-윤고딕140" pitchFamily="18" charset="-127"/>
                        <a:cs typeface="Times New Roman" pitchFamily="18" charset="0"/>
                      </a:endParaRPr>
                    </a:p>
                  </a:txBody>
                  <a:tcPr marL="43500" marR="4350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9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7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-윤고딕140" pitchFamily="18" charset="-127"/>
                          <a:cs typeface="Times New Roman" pitchFamily="18" charset="0"/>
                        </a:rPr>
                        <a:t>Х</a:t>
                      </a:r>
                      <a:endParaRPr kumimoji="0" lang="ru-RU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-윤고딕140" pitchFamily="18" charset="-127"/>
                        <a:cs typeface="Times New Roman" pitchFamily="18" charset="0"/>
                      </a:endParaRPr>
                    </a:p>
                  </a:txBody>
                  <a:tcPr marL="43500" marR="4350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9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7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-윤고딕140" pitchFamily="18" charset="-127"/>
                        <a:cs typeface="Times New Roman" pitchFamily="18" charset="0"/>
                      </a:endParaRPr>
                    </a:p>
                  </a:txBody>
                  <a:tcPr marL="43500" marR="4350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9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7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-윤고딕140" pitchFamily="18" charset="-127"/>
                        <a:cs typeface="Times New Roman" pitchFamily="18" charset="0"/>
                      </a:endParaRPr>
                    </a:p>
                  </a:txBody>
                  <a:tcPr marL="43500" marR="4350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9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7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-윤고딕140" pitchFamily="18" charset="-127"/>
                          <a:cs typeface="Times New Roman" pitchFamily="18" charset="0"/>
                        </a:rPr>
                        <a:t>Х</a:t>
                      </a:r>
                      <a:endParaRPr kumimoji="0" lang="ru-RU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-윤고딕140" pitchFamily="18" charset="-127"/>
                        <a:cs typeface="Times New Roman" pitchFamily="18" charset="0"/>
                      </a:endParaRPr>
                    </a:p>
                  </a:txBody>
                  <a:tcPr marL="43500" marR="4350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10"/>
                  </a:ext>
                </a:extLst>
              </a:tr>
              <a:tr h="215862">
                <a:tc>
                  <a:txBody>
                    <a:bodyPr/>
                    <a:lstStyle/>
                    <a:p>
                      <a:pPr marL="266700" marR="0" lvl="0" indent="0" algn="l" defTabSz="914400" rtl="0" eaLnBrk="1" fontAlgn="base" latinLnBrk="0" hangingPunct="1">
                        <a:lnSpc>
                          <a:spcPts val="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-윤고딕140" pitchFamily="18" charset="-127"/>
                          <a:cs typeface="Times New Roman" pitchFamily="18" charset="0"/>
                        </a:rPr>
                        <a:t> из них: сальпингит и оофорит</a:t>
                      </a:r>
                      <a:endParaRPr kumimoji="0" lang="ru-RU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-윤고딕140" pitchFamily="18" charset="-127"/>
                        <a:cs typeface="Times New Roman" pitchFamily="18" charset="0"/>
                      </a:endParaRPr>
                    </a:p>
                  </a:txBody>
                  <a:tcPr marL="43500" marR="4350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-윤고딕140" pitchFamily="18" charset="-127"/>
                          <a:cs typeface="Times New Roman" pitchFamily="18" charset="0"/>
                        </a:rPr>
                        <a:t>15.</a:t>
                      </a:r>
                      <a:r>
                        <a:rPr kumimoji="0" lang="en-US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-윤고딕140" pitchFamily="18" charset="-127"/>
                          <a:cs typeface="Times New Roman" pitchFamily="18" charset="0"/>
                        </a:rPr>
                        <a:t>8</a:t>
                      </a:r>
                      <a:r>
                        <a:rPr kumimoji="0" lang="ru-RU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-윤고딕140" pitchFamily="18" charset="-127"/>
                          <a:cs typeface="Times New Roman" pitchFamily="18" charset="0"/>
                        </a:rPr>
                        <a:t>.1</a:t>
                      </a:r>
                      <a:endParaRPr kumimoji="0" lang="ru-RU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-윤고딕140" pitchFamily="18" charset="-127"/>
                        <a:cs typeface="Times New Roman" pitchFamily="18" charset="0"/>
                      </a:endParaRPr>
                    </a:p>
                  </a:txBody>
                  <a:tcPr marL="43500" marR="4350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-윤고딕140" pitchFamily="18" charset="-127"/>
                          <a:cs typeface="Times New Roman" pitchFamily="18" charset="0"/>
                        </a:rPr>
                        <a:t>N70</a:t>
                      </a:r>
                      <a:endParaRPr kumimoji="0" lang="ru-RU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-윤고딕140" pitchFamily="18" charset="-127"/>
                        <a:cs typeface="Times New Roman" pitchFamily="18" charset="0"/>
                      </a:endParaRPr>
                    </a:p>
                  </a:txBody>
                  <a:tcPr marL="43500" marR="4350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-윤고딕140" pitchFamily="18" charset="-127"/>
                        <a:cs typeface="Times New Roman" pitchFamily="18" charset="0"/>
                      </a:endParaRPr>
                    </a:p>
                  </a:txBody>
                  <a:tcPr marL="43500" marR="4350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7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-윤고딕140" pitchFamily="18" charset="-127"/>
                          <a:cs typeface="Times New Roman" pitchFamily="18" charset="0"/>
                        </a:rPr>
                        <a:t>Х</a:t>
                      </a:r>
                      <a:endParaRPr kumimoji="0" lang="ru-RU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-윤고딕140" pitchFamily="18" charset="-127"/>
                        <a:cs typeface="Times New Roman" pitchFamily="18" charset="0"/>
                      </a:endParaRPr>
                    </a:p>
                  </a:txBody>
                  <a:tcPr marL="43500" marR="4350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7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-윤고딕140" pitchFamily="18" charset="-127"/>
                        <a:cs typeface="Times New Roman" pitchFamily="18" charset="0"/>
                      </a:endParaRPr>
                    </a:p>
                  </a:txBody>
                  <a:tcPr marL="43500" marR="4350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7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-윤고딕140" pitchFamily="18" charset="-127"/>
                        <a:cs typeface="Times New Roman" pitchFamily="18" charset="0"/>
                      </a:endParaRPr>
                    </a:p>
                  </a:txBody>
                  <a:tcPr marL="43500" marR="4350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7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-윤고딕140" pitchFamily="18" charset="-127"/>
                        <a:cs typeface="Times New Roman" pitchFamily="18" charset="0"/>
                      </a:endParaRPr>
                    </a:p>
                  </a:txBody>
                  <a:tcPr marL="43500" marR="4350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7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-윤고딕140" pitchFamily="18" charset="-127"/>
                        <a:cs typeface="Times New Roman" pitchFamily="18" charset="0"/>
                      </a:endParaRPr>
                    </a:p>
                  </a:txBody>
                  <a:tcPr marL="43500" marR="4350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7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-윤고딕140" pitchFamily="18" charset="-127"/>
                        <a:cs typeface="Times New Roman" pitchFamily="18" charset="0"/>
                      </a:endParaRPr>
                    </a:p>
                  </a:txBody>
                  <a:tcPr marL="43500" marR="4350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9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7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-윤고딕140" pitchFamily="18" charset="-127"/>
                          <a:cs typeface="Times New Roman" pitchFamily="18" charset="0"/>
                        </a:rPr>
                        <a:t>Х</a:t>
                      </a:r>
                      <a:endParaRPr kumimoji="0" lang="ru-RU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-윤고딕140" pitchFamily="18" charset="-127"/>
                        <a:cs typeface="Times New Roman" pitchFamily="18" charset="0"/>
                      </a:endParaRPr>
                    </a:p>
                  </a:txBody>
                  <a:tcPr marL="43500" marR="4350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9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7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-윤고딕140" pitchFamily="18" charset="-127"/>
                        <a:cs typeface="Times New Roman" pitchFamily="18" charset="0"/>
                      </a:endParaRPr>
                    </a:p>
                  </a:txBody>
                  <a:tcPr marL="43500" marR="4350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9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7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-윤고딕140" pitchFamily="18" charset="-127"/>
                        <a:cs typeface="Times New Roman" pitchFamily="18" charset="0"/>
                      </a:endParaRPr>
                    </a:p>
                  </a:txBody>
                  <a:tcPr marL="43500" marR="4350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9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7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-윤고딕140" pitchFamily="18" charset="-127"/>
                          <a:cs typeface="Times New Roman" pitchFamily="18" charset="0"/>
                        </a:rPr>
                        <a:t>Х</a:t>
                      </a:r>
                      <a:endParaRPr kumimoji="0" lang="ru-RU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-윤고딕140" pitchFamily="18" charset="-127"/>
                        <a:cs typeface="Times New Roman" pitchFamily="18" charset="0"/>
                      </a:endParaRPr>
                    </a:p>
                  </a:txBody>
                  <a:tcPr marL="43500" marR="4350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11"/>
                  </a:ext>
                </a:extLst>
              </a:tr>
              <a:tr h="169833">
                <a:tc>
                  <a:txBody>
                    <a:bodyPr/>
                    <a:lstStyle/>
                    <a:p>
                      <a:pPr marL="176213" marR="0" lvl="0" indent="0" algn="l" defTabSz="914400" rtl="0" eaLnBrk="1" fontAlgn="base" latinLnBrk="0" hangingPunct="1">
                        <a:lnSpc>
                          <a:spcPts val="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-윤고딕140" pitchFamily="18" charset="-127"/>
                          <a:cs typeface="Times New Roman" pitchFamily="18" charset="0"/>
                        </a:rPr>
                        <a:t>эндометриоз</a:t>
                      </a:r>
                      <a:endParaRPr kumimoji="0" lang="ru-RU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-윤고딕140" pitchFamily="18" charset="-127"/>
                        <a:cs typeface="Times New Roman" pitchFamily="18" charset="0"/>
                      </a:endParaRPr>
                    </a:p>
                  </a:txBody>
                  <a:tcPr marL="43500" marR="4350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-윤고딕140" pitchFamily="18" charset="-127"/>
                          <a:cs typeface="Times New Roman" pitchFamily="18" charset="0"/>
                        </a:rPr>
                        <a:t>15.</a:t>
                      </a:r>
                      <a:r>
                        <a:rPr kumimoji="0" lang="en-US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-윤고딕140" pitchFamily="18" charset="-127"/>
                          <a:cs typeface="Times New Roman" pitchFamily="18" charset="0"/>
                        </a:rPr>
                        <a:t>9</a:t>
                      </a:r>
                      <a:endParaRPr kumimoji="0" lang="ru-RU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-윤고딕140" pitchFamily="18" charset="-127"/>
                        <a:cs typeface="Times New Roman" pitchFamily="18" charset="0"/>
                      </a:endParaRPr>
                    </a:p>
                  </a:txBody>
                  <a:tcPr marL="43500" marR="4350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-윤고딕140" pitchFamily="18" charset="-127"/>
                          <a:cs typeface="Times New Roman" pitchFamily="18" charset="0"/>
                        </a:rPr>
                        <a:t>N</a:t>
                      </a:r>
                      <a:r>
                        <a:rPr kumimoji="0" lang="ru-RU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-윤고딕140" pitchFamily="18" charset="-127"/>
                          <a:cs typeface="Times New Roman" pitchFamily="18" charset="0"/>
                        </a:rPr>
                        <a:t>80</a:t>
                      </a:r>
                      <a:endParaRPr kumimoji="0" lang="ru-RU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-윤고딕140" pitchFamily="18" charset="-127"/>
                        <a:cs typeface="Times New Roman" pitchFamily="18" charset="0"/>
                      </a:endParaRPr>
                    </a:p>
                  </a:txBody>
                  <a:tcPr marL="43500" marR="4350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-윤고딕140" pitchFamily="18" charset="-127"/>
                        <a:cs typeface="Times New Roman" pitchFamily="18" charset="0"/>
                      </a:endParaRPr>
                    </a:p>
                  </a:txBody>
                  <a:tcPr marL="43500" marR="4350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7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-윤고딕140" pitchFamily="18" charset="-127"/>
                          <a:cs typeface="Times New Roman" pitchFamily="18" charset="0"/>
                        </a:rPr>
                        <a:t>Х</a:t>
                      </a:r>
                      <a:endParaRPr kumimoji="0" lang="ru-RU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-윤고딕140" pitchFamily="18" charset="-127"/>
                        <a:cs typeface="Times New Roman" pitchFamily="18" charset="0"/>
                      </a:endParaRPr>
                    </a:p>
                  </a:txBody>
                  <a:tcPr marL="43500" marR="4350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7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-윤고딕140" pitchFamily="18" charset="-127"/>
                        <a:cs typeface="Times New Roman" pitchFamily="18" charset="0"/>
                      </a:endParaRPr>
                    </a:p>
                  </a:txBody>
                  <a:tcPr marL="43500" marR="4350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7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-윤고딕140" pitchFamily="18" charset="-127"/>
                        <a:cs typeface="Times New Roman" pitchFamily="18" charset="0"/>
                      </a:endParaRPr>
                    </a:p>
                  </a:txBody>
                  <a:tcPr marL="43500" marR="4350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7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-윤고딕140" pitchFamily="18" charset="-127"/>
                        <a:cs typeface="Times New Roman" pitchFamily="18" charset="0"/>
                      </a:endParaRPr>
                    </a:p>
                  </a:txBody>
                  <a:tcPr marL="43500" marR="4350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7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-윤고딕140" pitchFamily="18" charset="-127"/>
                        <a:cs typeface="Times New Roman" pitchFamily="18" charset="0"/>
                      </a:endParaRPr>
                    </a:p>
                  </a:txBody>
                  <a:tcPr marL="43500" marR="4350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7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-윤고딕140" pitchFamily="18" charset="-127"/>
                        <a:cs typeface="Times New Roman" pitchFamily="18" charset="0"/>
                      </a:endParaRPr>
                    </a:p>
                  </a:txBody>
                  <a:tcPr marL="43500" marR="4350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9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7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-윤고딕140" pitchFamily="18" charset="-127"/>
                          <a:cs typeface="Times New Roman" pitchFamily="18" charset="0"/>
                        </a:rPr>
                        <a:t>Х</a:t>
                      </a:r>
                      <a:endParaRPr kumimoji="0" lang="ru-RU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-윤고딕140" pitchFamily="18" charset="-127"/>
                        <a:cs typeface="Times New Roman" pitchFamily="18" charset="0"/>
                      </a:endParaRPr>
                    </a:p>
                  </a:txBody>
                  <a:tcPr marL="43500" marR="4350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9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7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-윤고딕140" pitchFamily="18" charset="-127"/>
                        <a:cs typeface="Times New Roman" pitchFamily="18" charset="0"/>
                      </a:endParaRPr>
                    </a:p>
                  </a:txBody>
                  <a:tcPr marL="43500" marR="4350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9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7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-윤고딕140" pitchFamily="18" charset="-127"/>
                        <a:cs typeface="Times New Roman" pitchFamily="18" charset="0"/>
                      </a:endParaRPr>
                    </a:p>
                  </a:txBody>
                  <a:tcPr marL="43500" marR="4350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9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7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-윤고딕140" pitchFamily="18" charset="-127"/>
                          <a:cs typeface="Times New Roman" pitchFamily="18" charset="0"/>
                        </a:rPr>
                        <a:t>Х</a:t>
                      </a:r>
                      <a:endParaRPr kumimoji="0" lang="ru-RU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-윤고딕140" pitchFamily="18" charset="-127"/>
                        <a:cs typeface="Times New Roman" pitchFamily="18" charset="0"/>
                      </a:endParaRPr>
                    </a:p>
                  </a:txBody>
                  <a:tcPr marL="43500" marR="4350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12"/>
                  </a:ext>
                </a:extLst>
              </a:tr>
              <a:tr h="215862">
                <a:tc>
                  <a:txBody>
                    <a:bodyPr/>
                    <a:lstStyle/>
                    <a:p>
                      <a:pPr marL="176213" marR="0" lvl="0" indent="0" algn="l" defTabSz="914400" rtl="0" eaLnBrk="1" fontAlgn="base" latinLnBrk="0" hangingPunct="1">
                        <a:lnSpc>
                          <a:spcPts val="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-윤고딕140" pitchFamily="18" charset="-127"/>
                          <a:cs typeface="Times New Roman" pitchFamily="18" charset="0"/>
                        </a:rPr>
                        <a:t>эрозия и эктропион шейки матки </a:t>
                      </a:r>
                      <a:endParaRPr kumimoji="0" lang="ru-RU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-윤고딕140" pitchFamily="18" charset="-127"/>
                        <a:cs typeface="Times New Roman" pitchFamily="18" charset="0"/>
                      </a:endParaRPr>
                    </a:p>
                  </a:txBody>
                  <a:tcPr marL="43500" marR="4350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-윤고딕140" pitchFamily="18" charset="-127"/>
                          <a:cs typeface="Times New Roman" pitchFamily="18" charset="0"/>
                        </a:rPr>
                        <a:t>15.</a:t>
                      </a:r>
                      <a:r>
                        <a:rPr kumimoji="0" lang="en-US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-윤고딕140" pitchFamily="18" charset="-127"/>
                          <a:cs typeface="Times New Roman" pitchFamily="18" charset="0"/>
                        </a:rPr>
                        <a:t>10</a:t>
                      </a:r>
                      <a:endParaRPr kumimoji="0" lang="ru-RU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-윤고딕140" pitchFamily="18" charset="-127"/>
                        <a:cs typeface="Times New Roman" pitchFamily="18" charset="0"/>
                      </a:endParaRPr>
                    </a:p>
                  </a:txBody>
                  <a:tcPr marL="43500" marR="4350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-윤고딕140" pitchFamily="18" charset="-127"/>
                          <a:cs typeface="Times New Roman" pitchFamily="18" charset="0"/>
                        </a:rPr>
                        <a:t>N86</a:t>
                      </a:r>
                      <a:endParaRPr kumimoji="0" lang="ru-RU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-윤고딕140" pitchFamily="18" charset="-127"/>
                        <a:cs typeface="Times New Roman" pitchFamily="18" charset="0"/>
                      </a:endParaRPr>
                    </a:p>
                  </a:txBody>
                  <a:tcPr marL="43500" marR="4350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-윤고딕140" pitchFamily="18" charset="-127"/>
                        <a:cs typeface="Times New Roman" pitchFamily="18" charset="0"/>
                      </a:endParaRPr>
                    </a:p>
                  </a:txBody>
                  <a:tcPr marL="43500" marR="4350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7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-윤고딕140" pitchFamily="18" charset="-127"/>
                          <a:cs typeface="Times New Roman" pitchFamily="18" charset="0"/>
                        </a:rPr>
                        <a:t>Х</a:t>
                      </a:r>
                      <a:endParaRPr kumimoji="0" lang="ru-RU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-윤고딕140" pitchFamily="18" charset="-127"/>
                        <a:cs typeface="Times New Roman" pitchFamily="18" charset="0"/>
                      </a:endParaRPr>
                    </a:p>
                  </a:txBody>
                  <a:tcPr marL="43500" marR="4350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7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-윤고딕140" pitchFamily="18" charset="-127"/>
                        <a:cs typeface="Times New Roman" pitchFamily="18" charset="0"/>
                      </a:endParaRPr>
                    </a:p>
                  </a:txBody>
                  <a:tcPr marL="43500" marR="4350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7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-윤고딕140" pitchFamily="18" charset="-127"/>
                        <a:cs typeface="Times New Roman" pitchFamily="18" charset="0"/>
                      </a:endParaRPr>
                    </a:p>
                  </a:txBody>
                  <a:tcPr marL="43500" marR="4350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7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-윤고딕140" pitchFamily="18" charset="-127"/>
                        <a:cs typeface="Times New Roman" pitchFamily="18" charset="0"/>
                      </a:endParaRPr>
                    </a:p>
                  </a:txBody>
                  <a:tcPr marL="43500" marR="4350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7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-윤고딕140" pitchFamily="18" charset="-127"/>
                        <a:cs typeface="Times New Roman" pitchFamily="18" charset="0"/>
                      </a:endParaRPr>
                    </a:p>
                  </a:txBody>
                  <a:tcPr marL="43500" marR="4350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7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-윤고딕140" pitchFamily="18" charset="-127"/>
                        <a:cs typeface="Times New Roman" pitchFamily="18" charset="0"/>
                      </a:endParaRPr>
                    </a:p>
                  </a:txBody>
                  <a:tcPr marL="43500" marR="4350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9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7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-윤고딕140" pitchFamily="18" charset="-127"/>
                          <a:cs typeface="Times New Roman" pitchFamily="18" charset="0"/>
                        </a:rPr>
                        <a:t>Х</a:t>
                      </a:r>
                      <a:endParaRPr kumimoji="0" lang="ru-RU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-윤고딕140" pitchFamily="18" charset="-127"/>
                        <a:cs typeface="Times New Roman" pitchFamily="18" charset="0"/>
                      </a:endParaRPr>
                    </a:p>
                  </a:txBody>
                  <a:tcPr marL="43500" marR="4350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9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7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-윤고딕140" pitchFamily="18" charset="-127"/>
                        <a:cs typeface="Times New Roman" pitchFamily="18" charset="0"/>
                      </a:endParaRPr>
                    </a:p>
                  </a:txBody>
                  <a:tcPr marL="43500" marR="4350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9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7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-윤고딕140" pitchFamily="18" charset="-127"/>
                        <a:cs typeface="Times New Roman" pitchFamily="18" charset="0"/>
                      </a:endParaRPr>
                    </a:p>
                  </a:txBody>
                  <a:tcPr marL="43500" marR="4350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9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7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-윤고딕140" pitchFamily="18" charset="-127"/>
                          <a:cs typeface="Times New Roman" pitchFamily="18" charset="0"/>
                        </a:rPr>
                        <a:t>Х</a:t>
                      </a:r>
                      <a:endParaRPr kumimoji="0" lang="ru-RU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-윤고딕140" pitchFamily="18" charset="-127"/>
                        <a:cs typeface="Times New Roman" pitchFamily="18" charset="0"/>
                      </a:endParaRPr>
                    </a:p>
                  </a:txBody>
                  <a:tcPr marL="43500" marR="4350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13"/>
                  </a:ext>
                </a:extLst>
              </a:tr>
              <a:tr h="169833">
                <a:tc>
                  <a:txBody>
                    <a:bodyPr/>
                    <a:lstStyle/>
                    <a:p>
                      <a:pPr marL="176213" marR="0" lvl="0" indent="0" algn="l" defTabSz="914400" rtl="0" eaLnBrk="1" fontAlgn="base" latinLnBrk="0" hangingPunct="1">
                        <a:lnSpc>
                          <a:spcPts val="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-윤고딕140" pitchFamily="18" charset="-127"/>
                          <a:cs typeface="Times New Roman" pitchFamily="18" charset="0"/>
                        </a:rPr>
                        <a:t>расстройства менструаций</a:t>
                      </a:r>
                      <a:endParaRPr kumimoji="0" lang="ru-RU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-윤고딕140" pitchFamily="18" charset="-127"/>
                        <a:cs typeface="Times New Roman" pitchFamily="18" charset="0"/>
                      </a:endParaRPr>
                    </a:p>
                  </a:txBody>
                  <a:tcPr marL="43500" marR="4350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-윤고딕140" pitchFamily="18" charset="-127"/>
                          <a:cs typeface="Times New Roman" pitchFamily="18" charset="0"/>
                        </a:rPr>
                        <a:t>15.1</a:t>
                      </a:r>
                      <a:r>
                        <a:rPr kumimoji="0" lang="en-US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-윤고딕140" pitchFamily="18" charset="-127"/>
                          <a:cs typeface="Times New Roman" pitchFamily="18" charset="0"/>
                        </a:rPr>
                        <a:t>1</a:t>
                      </a:r>
                      <a:endParaRPr kumimoji="0" lang="ru-RU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-윤고딕140" pitchFamily="18" charset="-127"/>
                        <a:cs typeface="Times New Roman" pitchFamily="18" charset="0"/>
                      </a:endParaRPr>
                    </a:p>
                  </a:txBody>
                  <a:tcPr marL="43500" marR="4350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-윤고딕140" pitchFamily="18" charset="-127"/>
                          <a:cs typeface="Times New Roman" pitchFamily="18" charset="0"/>
                        </a:rPr>
                        <a:t>N</a:t>
                      </a:r>
                      <a:r>
                        <a:rPr kumimoji="0" lang="ru-RU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-윤고딕140" pitchFamily="18" charset="-127"/>
                          <a:cs typeface="Times New Roman" pitchFamily="18" charset="0"/>
                        </a:rPr>
                        <a:t>91-</a:t>
                      </a:r>
                      <a:r>
                        <a:rPr kumimoji="0" lang="en-US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-윤고딕140" pitchFamily="18" charset="-127"/>
                          <a:cs typeface="Times New Roman" pitchFamily="18" charset="0"/>
                        </a:rPr>
                        <a:t>N</a:t>
                      </a:r>
                      <a:r>
                        <a:rPr kumimoji="0" lang="ru-RU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-윤고딕140" pitchFamily="18" charset="-127"/>
                          <a:cs typeface="Times New Roman" pitchFamily="18" charset="0"/>
                        </a:rPr>
                        <a:t>94</a:t>
                      </a:r>
                      <a:endParaRPr kumimoji="0" lang="ru-RU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-윤고딕140" pitchFamily="18" charset="-127"/>
                        <a:cs typeface="Times New Roman" pitchFamily="18" charset="0"/>
                      </a:endParaRPr>
                    </a:p>
                  </a:txBody>
                  <a:tcPr marL="43500" marR="4350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-윤고딕140" pitchFamily="18" charset="-127"/>
                        <a:cs typeface="Times New Roman" pitchFamily="18" charset="0"/>
                      </a:endParaRPr>
                    </a:p>
                  </a:txBody>
                  <a:tcPr marL="43500" marR="4350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7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-윤고딕140" pitchFamily="18" charset="-127"/>
                          <a:cs typeface="Times New Roman" pitchFamily="18" charset="0"/>
                        </a:rPr>
                        <a:t>Х</a:t>
                      </a:r>
                      <a:endParaRPr kumimoji="0" lang="ru-RU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-윤고딕140" pitchFamily="18" charset="-127"/>
                        <a:cs typeface="Times New Roman" pitchFamily="18" charset="0"/>
                      </a:endParaRPr>
                    </a:p>
                  </a:txBody>
                  <a:tcPr marL="43500" marR="4350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7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-윤고딕140" pitchFamily="18" charset="-127"/>
                        <a:cs typeface="Times New Roman" pitchFamily="18" charset="0"/>
                      </a:endParaRPr>
                    </a:p>
                  </a:txBody>
                  <a:tcPr marL="43500" marR="4350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7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-윤고딕140" pitchFamily="18" charset="-127"/>
                        <a:cs typeface="Times New Roman" pitchFamily="18" charset="0"/>
                      </a:endParaRPr>
                    </a:p>
                  </a:txBody>
                  <a:tcPr marL="43500" marR="4350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7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-윤고딕140" pitchFamily="18" charset="-127"/>
                        <a:cs typeface="Times New Roman" pitchFamily="18" charset="0"/>
                      </a:endParaRPr>
                    </a:p>
                  </a:txBody>
                  <a:tcPr marL="43500" marR="4350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7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-윤고딕140" pitchFamily="18" charset="-127"/>
                        <a:cs typeface="Times New Roman" pitchFamily="18" charset="0"/>
                      </a:endParaRPr>
                    </a:p>
                  </a:txBody>
                  <a:tcPr marL="43500" marR="4350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7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-윤고딕140" pitchFamily="18" charset="-127"/>
                        <a:cs typeface="Times New Roman" pitchFamily="18" charset="0"/>
                      </a:endParaRPr>
                    </a:p>
                  </a:txBody>
                  <a:tcPr marL="43500" marR="4350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9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7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-윤고딕140" pitchFamily="18" charset="-127"/>
                          <a:cs typeface="Times New Roman" pitchFamily="18" charset="0"/>
                        </a:rPr>
                        <a:t>Х</a:t>
                      </a:r>
                      <a:endParaRPr kumimoji="0" lang="ru-RU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-윤고딕140" pitchFamily="18" charset="-127"/>
                        <a:cs typeface="Times New Roman" pitchFamily="18" charset="0"/>
                      </a:endParaRPr>
                    </a:p>
                  </a:txBody>
                  <a:tcPr marL="43500" marR="4350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9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7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-윤고딕140" pitchFamily="18" charset="-127"/>
                        <a:cs typeface="Times New Roman" pitchFamily="18" charset="0"/>
                      </a:endParaRPr>
                    </a:p>
                  </a:txBody>
                  <a:tcPr marL="43500" marR="4350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9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7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-윤고딕140" pitchFamily="18" charset="-127"/>
                        <a:cs typeface="Times New Roman" pitchFamily="18" charset="0"/>
                      </a:endParaRPr>
                    </a:p>
                  </a:txBody>
                  <a:tcPr marL="43500" marR="4350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9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-윤고딕140" pitchFamily="18" charset="-127"/>
                          <a:cs typeface="Times New Roman" pitchFamily="18" charset="0"/>
                        </a:rPr>
                        <a:t>Х</a:t>
                      </a:r>
                      <a:endParaRPr kumimoji="0" lang="ru-RU" sz="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-윤고딕140" pitchFamily="18" charset="-127"/>
                        <a:cs typeface="Times New Roman" pitchFamily="18" charset="0"/>
                      </a:endParaRPr>
                    </a:p>
                  </a:txBody>
                  <a:tcPr marL="43500" marR="4350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14"/>
                  </a:ext>
                </a:extLst>
              </a:tr>
            </a:tbl>
          </a:graphicData>
        </a:graphic>
      </p:graphicFrame>
      <p:sp>
        <p:nvSpPr>
          <p:cNvPr id="45277" name="Заголовок 1"/>
          <p:cNvSpPr>
            <a:spLocks noGrp="1"/>
          </p:cNvSpPr>
          <p:nvPr>
            <p:ph type="ctrTitle"/>
          </p:nvPr>
        </p:nvSpPr>
        <p:spPr bwMode="auto">
          <a:xfrm>
            <a:off x="323850" y="5805488"/>
            <a:ext cx="7772400" cy="7493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ru-RU" altLang="ru-RU" sz="280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По данным строкам – девушек нет</a:t>
            </a:r>
          </a:p>
        </p:txBody>
      </p:sp>
      <p:sp>
        <p:nvSpPr>
          <p:cNvPr id="45278" name="Подзаголовок 2"/>
          <p:cNvSpPr>
            <a:spLocks noGrp="1"/>
          </p:cNvSpPr>
          <p:nvPr>
            <p:ph type="subTitle" idx="1"/>
          </p:nvPr>
        </p:nvSpPr>
        <p:spPr bwMode="auto">
          <a:xfrm flipV="1">
            <a:off x="1371600" y="6696075"/>
            <a:ext cx="6400800" cy="46038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 altLang="ru-RU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3"/>
          <p:cNvSpPr>
            <a:spLocks noChangeArrowheads="1"/>
          </p:cNvSpPr>
          <p:nvPr/>
        </p:nvSpPr>
        <p:spPr bwMode="auto">
          <a:xfrm>
            <a:off x="858838" y="260350"/>
            <a:ext cx="2374900" cy="24606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1pPr>
            <a:lvl2pPr marL="742950" indent="-28575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2pPr>
            <a:lvl3pPr marL="11430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3pPr>
            <a:lvl4pPr marL="16002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4pPr>
            <a:lvl5pPr marL="20574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9pPr>
          </a:lstStyle>
          <a:p>
            <a:pPr eaLnBrk="1" latinLnBrk="1" hangingPunct="1"/>
            <a:r>
              <a:rPr lang="ru-RU" altLang="ko-KR">
                <a:solidFill>
                  <a:srgbClr val="C00000"/>
                </a:solidFill>
                <a:latin typeface="Times New Roman" pitchFamily="18" charset="0"/>
                <a:ea typeface="돋움" pitchFamily="50" charset="-128"/>
                <a:cs typeface="Times New Roman" pitchFamily="18" charset="0"/>
              </a:rPr>
              <a:t>ФГБУ ЦНИИОИЗ Минздрава России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755650" y="2492375"/>
            <a:ext cx="7561263" cy="120015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eaLnBrk="1" latinLnBrk="1" hangingPunct="1">
              <a:defRPr/>
            </a:pPr>
            <a:endParaRPr lang="ru-RU" sz="2800" b="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 eaLnBrk="1" latinLnBrk="1" hangingPunct="1">
              <a:defRPr/>
            </a:pPr>
            <a:r>
              <a:rPr lang="ru-RU" sz="4400" b="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Таблицы 3000 и 4000</a:t>
            </a:r>
            <a:endParaRPr lang="ru-RU" sz="4400" b="0" kern="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3"/>
          <p:cNvSpPr>
            <a:spLocks noChangeArrowheads="1"/>
          </p:cNvSpPr>
          <p:nvPr/>
        </p:nvSpPr>
        <p:spPr bwMode="auto">
          <a:xfrm>
            <a:off x="858838" y="260350"/>
            <a:ext cx="2374900" cy="24606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1pPr>
            <a:lvl2pPr marL="742950" indent="-28575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2pPr>
            <a:lvl3pPr marL="11430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3pPr>
            <a:lvl4pPr marL="16002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4pPr>
            <a:lvl5pPr marL="20574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9pPr>
          </a:lstStyle>
          <a:p>
            <a:pPr eaLnBrk="1" latinLnBrk="1" hangingPunct="1"/>
            <a:r>
              <a:rPr lang="ru-RU" altLang="ko-KR">
                <a:solidFill>
                  <a:srgbClr val="C00000"/>
                </a:solidFill>
                <a:latin typeface="Times New Roman" pitchFamily="18" charset="0"/>
                <a:ea typeface="돋움" pitchFamily="50" charset="-128"/>
                <a:cs typeface="Times New Roman" pitchFamily="18" charset="0"/>
              </a:rPr>
              <a:t>ФГБУ ЦНИИОИЗ Минздрава России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684213" y="1700213"/>
            <a:ext cx="7848600" cy="224790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eaLnBrk="1" latinLnBrk="1" hangingPunct="1">
              <a:defRPr/>
            </a:pPr>
            <a:r>
              <a:rPr lang="ru-RU" sz="2800" b="0" u="sng" dirty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Контроль «</a:t>
            </a:r>
            <a:r>
              <a:rPr lang="ru-RU" sz="2800" b="0" u="sng" dirty="0" err="1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врослых</a:t>
            </a:r>
            <a:r>
              <a:rPr lang="ru-RU" sz="2800" b="0" u="sng" dirty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»:</a:t>
            </a:r>
          </a:p>
          <a:p>
            <a:pPr algn="ctr" eaLnBrk="1" latinLnBrk="1" hangingPunct="1">
              <a:defRPr/>
            </a:pPr>
            <a:endParaRPr lang="ru-RU" sz="2800" b="0" u="sng" dirty="0">
              <a:solidFill>
                <a:srgbClr val="0000CC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 eaLnBrk="1" latinLnBrk="1" hangingPunct="1">
              <a:defRPr/>
            </a:pPr>
            <a:r>
              <a:rPr lang="ru-RU" sz="2800" b="0" kern="0" dirty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значения в </a:t>
            </a:r>
            <a:r>
              <a:rPr lang="ru-RU" sz="2800" b="0" kern="0" dirty="0" err="1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графоклетках</a:t>
            </a:r>
            <a:r>
              <a:rPr lang="ru-RU" sz="2800" b="0" kern="0" dirty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 таблицы 4000  не могут быть больше, чем в соответствующих </a:t>
            </a:r>
          </a:p>
          <a:p>
            <a:pPr algn="ctr" eaLnBrk="1" latinLnBrk="1" hangingPunct="1">
              <a:defRPr/>
            </a:pPr>
            <a:r>
              <a:rPr lang="ru-RU" sz="2800" b="0" kern="0" dirty="0" err="1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графоклетках</a:t>
            </a:r>
            <a:r>
              <a:rPr lang="ru-RU" sz="2800" b="0" kern="0" dirty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 таблицы 3000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Rectangle 3"/>
          <p:cNvSpPr>
            <a:spLocks noChangeArrowheads="1"/>
          </p:cNvSpPr>
          <p:nvPr/>
        </p:nvSpPr>
        <p:spPr bwMode="auto">
          <a:xfrm>
            <a:off x="858838" y="260350"/>
            <a:ext cx="2374900" cy="24606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1pPr>
            <a:lvl2pPr marL="742950" indent="-28575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2pPr>
            <a:lvl3pPr marL="11430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3pPr>
            <a:lvl4pPr marL="16002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4pPr>
            <a:lvl5pPr marL="20574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9pPr>
          </a:lstStyle>
          <a:p>
            <a:pPr eaLnBrk="1" latinLnBrk="1" hangingPunct="1"/>
            <a:r>
              <a:rPr lang="ru-RU" altLang="ko-KR">
                <a:solidFill>
                  <a:srgbClr val="C00000"/>
                </a:solidFill>
                <a:latin typeface="Times New Roman" pitchFamily="18" charset="0"/>
                <a:ea typeface="돋움" pitchFamily="50" charset="-128"/>
                <a:cs typeface="Times New Roman" pitchFamily="18" charset="0"/>
              </a:rPr>
              <a:t>ФГБУ ЦНИИОИЗ Минздрава России</a:t>
            </a:r>
          </a:p>
        </p:txBody>
      </p:sp>
      <p:sp>
        <p:nvSpPr>
          <p:cNvPr id="49155" name="Прямоугольник 2"/>
          <p:cNvSpPr>
            <a:spLocks noChangeArrowheads="1"/>
          </p:cNvSpPr>
          <p:nvPr/>
        </p:nvSpPr>
        <p:spPr bwMode="auto">
          <a:xfrm>
            <a:off x="468313" y="765175"/>
            <a:ext cx="8207375" cy="2678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1pPr>
            <a:lvl2pPr marL="742950" indent="-28575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2pPr>
            <a:lvl3pPr marL="11430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3pPr>
            <a:lvl4pPr marL="16002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4pPr>
            <a:lvl5pPr marL="20574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9pPr>
          </a:lstStyle>
          <a:p>
            <a:pPr algn="ctr" eaLnBrk="1" latinLnBrk="1" hangingPunct="1"/>
            <a:endParaRPr lang="ru-RU" altLang="ru-RU" sz="2800" b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 eaLnBrk="1" latinLnBrk="1" hangingPunct="1"/>
            <a:endParaRPr lang="ru-RU" altLang="ru-RU" sz="2800" b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 eaLnBrk="1" latinLnBrk="1" hangingPunct="1"/>
            <a:r>
              <a:rPr lang="ru-RU" altLang="ru-RU" sz="2800" b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 соответствии с Порядком заполнения формы </a:t>
            </a:r>
          </a:p>
          <a:p>
            <a:pPr algn="ctr" eaLnBrk="1" latinLnBrk="1" hangingPunct="1"/>
            <a:r>
              <a:rPr lang="ru-RU" altLang="ru-RU" sz="2800" b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федерального статистического наблюдения №12</a:t>
            </a:r>
            <a:br>
              <a:rPr lang="ru-RU" altLang="ru-RU" sz="2800" b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altLang="ru-RU" sz="2800" b="0" u="sng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все таблицы заполняются по всем строкам и графам</a:t>
            </a:r>
            <a:r>
              <a:rPr lang="ru-RU" altLang="ru-RU" sz="2800" b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altLang="ru-RU" sz="2800" b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altLang="ru-RU" sz="2800" b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9156" name="Прямоугольник 3"/>
          <p:cNvSpPr>
            <a:spLocks noChangeArrowheads="1"/>
          </p:cNvSpPr>
          <p:nvPr/>
        </p:nvSpPr>
        <p:spPr bwMode="auto">
          <a:xfrm>
            <a:off x="539750" y="3860800"/>
            <a:ext cx="8135938" cy="1077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1pPr>
            <a:lvl2pPr marL="742950" indent="-28575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2pPr>
            <a:lvl3pPr marL="11430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3pPr>
            <a:lvl4pPr marL="16002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4pPr>
            <a:lvl5pPr marL="20574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9pPr>
          </a:lstStyle>
          <a:p>
            <a:pPr algn="ctr" eaLnBrk="1" latinLnBrk="1" hangingPunct="1"/>
            <a:r>
              <a:rPr lang="ru-RU" altLang="ru-RU" sz="320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Закрещенные графоклетки </a:t>
            </a:r>
          </a:p>
          <a:p>
            <a:pPr algn="ctr" eaLnBrk="1" latinLnBrk="1" hangingPunct="1"/>
            <a:r>
              <a:rPr lang="ru-RU" altLang="ru-RU" sz="320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не заполняются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3"/>
          <p:cNvSpPr>
            <a:spLocks noChangeArrowheads="1"/>
          </p:cNvSpPr>
          <p:nvPr/>
        </p:nvSpPr>
        <p:spPr bwMode="auto">
          <a:xfrm>
            <a:off x="858838" y="260350"/>
            <a:ext cx="2374900" cy="24606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1pPr>
            <a:lvl2pPr marL="742950" indent="-28575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2pPr>
            <a:lvl3pPr marL="11430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3pPr>
            <a:lvl4pPr marL="16002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4pPr>
            <a:lvl5pPr marL="20574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9pPr>
          </a:lstStyle>
          <a:p>
            <a:pPr eaLnBrk="1" latinLnBrk="1" hangingPunct="1"/>
            <a:r>
              <a:rPr lang="ru-RU" altLang="ko-KR">
                <a:solidFill>
                  <a:srgbClr val="C00000"/>
                </a:solidFill>
                <a:latin typeface="Times New Roman" pitchFamily="18" charset="0"/>
                <a:ea typeface="돋움" pitchFamily="50" charset="-128"/>
                <a:cs typeface="Times New Roman" pitchFamily="18" charset="0"/>
              </a:rPr>
              <a:t>ФГБУ ЦНИИОИЗ Минздрава России</a:t>
            </a:r>
          </a:p>
        </p:txBody>
      </p:sp>
      <p:sp>
        <p:nvSpPr>
          <p:cNvPr id="50179" name="Прямоугольник 2"/>
          <p:cNvSpPr>
            <a:spLocks noChangeArrowheads="1"/>
          </p:cNvSpPr>
          <p:nvPr/>
        </p:nvSpPr>
        <p:spPr bwMode="auto">
          <a:xfrm>
            <a:off x="395288" y="1341438"/>
            <a:ext cx="8424862" cy="3538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1pPr>
            <a:lvl2pPr marL="742950" indent="-28575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2pPr>
            <a:lvl3pPr marL="11430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3pPr>
            <a:lvl4pPr marL="16002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4pPr>
            <a:lvl5pPr marL="20574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9pPr>
          </a:lstStyle>
          <a:p>
            <a:pPr algn="just" eaLnBrk="1" latinLnBrk="1" hangingPunct="1"/>
            <a:r>
              <a:rPr lang="ru-RU" altLang="ru-RU" sz="2400" b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   </a:t>
            </a:r>
          </a:p>
          <a:p>
            <a:pPr algn="just" eaLnBrk="1" latinLnBrk="1" hangingPunct="1"/>
            <a:r>
              <a:rPr lang="ru-RU" altLang="ru-RU" sz="2400" b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    </a:t>
            </a:r>
            <a:r>
              <a:rPr lang="ru-RU" altLang="ru-RU" sz="2200" b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Регистрация заболеваний осуществляется по году рождения. Если в отчетном году ребенку исполняется 15 лет (с 1 января – по 31 дека-бря), то он считается подростком; 18 лет – взрослым, т.е. переход из одной возрастной группы в другую производится на начало года в не зависимости от того, когда у ребёнка или подростка день рождения. При этом вся их ранее известная заболеваемость показывается в </a:t>
            </a:r>
          </a:p>
          <a:p>
            <a:pPr algn="just" eaLnBrk="1" latinLnBrk="1" hangingPunct="1"/>
            <a:r>
              <a:rPr lang="ru-RU" altLang="ru-RU" sz="2200" b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графе 4 – всего, и только вновь выявленная в текущем году в </a:t>
            </a:r>
            <a:br>
              <a:rPr lang="ru-RU" altLang="ru-RU" sz="2200" b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altLang="ru-RU" sz="2200" b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первичной  заболеваемости  (графы 9 и 11  у  подростков, графа 9 у взрослых) соответствующих  таблиц.</a:t>
            </a:r>
            <a:endParaRPr lang="ru-RU" altLang="ru-RU" sz="220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3"/>
          <p:cNvSpPr>
            <a:spLocks noChangeArrowheads="1"/>
          </p:cNvSpPr>
          <p:nvPr/>
        </p:nvSpPr>
        <p:spPr bwMode="auto">
          <a:xfrm>
            <a:off x="858838" y="260350"/>
            <a:ext cx="2374900" cy="24606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1pPr>
            <a:lvl2pPr marL="742950" indent="-28575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2pPr>
            <a:lvl3pPr marL="11430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3pPr>
            <a:lvl4pPr marL="16002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4pPr>
            <a:lvl5pPr marL="20574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9pPr>
          </a:lstStyle>
          <a:p>
            <a:pPr eaLnBrk="1" latinLnBrk="1" hangingPunct="1"/>
            <a:r>
              <a:rPr lang="ru-RU" altLang="ko-KR">
                <a:solidFill>
                  <a:srgbClr val="C00000"/>
                </a:solidFill>
                <a:latin typeface="Times New Roman" pitchFamily="18" charset="0"/>
                <a:ea typeface="돋움" pitchFamily="50" charset="-128"/>
                <a:cs typeface="Times New Roman" pitchFamily="18" charset="0"/>
              </a:rPr>
              <a:t>ФГБУ ЦНИИОИЗ Минздрава России</a:t>
            </a:r>
          </a:p>
        </p:txBody>
      </p:sp>
      <p:sp>
        <p:nvSpPr>
          <p:cNvPr id="51203" name="Прямоугольник 2"/>
          <p:cNvSpPr>
            <a:spLocks noChangeArrowheads="1"/>
          </p:cNvSpPr>
          <p:nvPr/>
        </p:nvSpPr>
        <p:spPr bwMode="auto">
          <a:xfrm>
            <a:off x="539750" y="1268413"/>
            <a:ext cx="8064500" cy="3540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1pPr>
            <a:lvl2pPr marL="742950" indent="-28575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2pPr>
            <a:lvl3pPr marL="11430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3pPr>
            <a:lvl4pPr marL="16002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4pPr>
            <a:lvl5pPr marL="20574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9pPr>
          </a:lstStyle>
          <a:p>
            <a:pPr algn="just" eaLnBrk="1" latinLnBrk="1" hangingPunct="1"/>
            <a:r>
              <a:rPr lang="ru-RU" altLang="ru-RU" sz="2800" b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  </a:t>
            </a:r>
          </a:p>
          <a:p>
            <a:pPr algn="just" eaLnBrk="1" latinLnBrk="1" hangingPunct="1"/>
            <a:r>
              <a:rPr lang="ru-RU" altLang="ru-RU" sz="2800" b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   Сведения о заболеваниях, выявленных у  боль-ных, поступивших в стационар, минуя поликлини-ку, следует включать в отчёт на общих основаниях. </a:t>
            </a:r>
          </a:p>
          <a:p>
            <a:pPr algn="just" eaLnBrk="1" latinLnBrk="1" hangingPunct="1"/>
            <a:r>
              <a:rPr lang="ru-RU" altLang="ru-RU" sz="2800" b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   Статталон может быть заполнен в </a:t>
            </a:r>
            <a:r>
              <a:rPr lang="ru-RU" altLang="ru-RU" sz="2800" b="0" u="sng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стационаре и передан в поликлинику</a:t>
            </a:r>
            <a:r>
              <a:rPr lang="ru-RU" altLang="ru-RU" sz="2800" b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либо  заполнен в поликли-нике на основании выписки из карты стационарно-го больного. </a:t>
            </a:r>
            <a:endParaRPr lang="ru-RU" altLang="ru-RU" sz="2800" b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3"/>
          <p:cNvSpPr>
            <a:spLocks noChangeArrowheads="1"/>
          </p:cNvSpPr>
          <p:nvPr/>
        </p:nvSpPr>
        <p:spPr bwMode="auto">
          <a:xfrm>
            <a:off x="858838" y="260350"/>
            <a:ext cx="2374900" cy="24606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1pPr>
            <a:lvl2pPr marL="742950" indent="-28575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2pPr>
            <a:lvl3pPr marL="11430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3pPr>
            <a:lvl4pPr marL="16002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4pPr>
            <a:lvl5pPr marL="20574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9pPr>
          </a:lstStyle>
          <a:p>
            <a:pPr eaLnBrk="1" latinLnBrk="1" hangingPunct="1"/>
            <a:r>
              <a:rPr lang="ru-RU" altLang="ko-KR">
                <a:solidFill>
                  <a:srgbClr val="C00000"/>
                </a:solidFill>
                <a:latin typeface="Times New Roman" pitchFamily="18" charset="0"/>
                <a:ea typeface="돋움" pitchFamily="50" charset="-128"/>
                <a:cs typeface="Times New Roman" pitchFamily="18" charset="0"/>
              </a:rPr>
              <a:t>ФГБУ ЦНИИОИЗ Минздрава России</a:t>
            </a:r>
          </a:p>
        </p:txBody>
      </p:sp>
      <p:sp>
        <p:nvSpPr>
          <p:cNvPr id="52227" name="Прямоугольник 2"/>
          <p:cNvSpPr>
            <a:spLocks noChangeArrowheads="1"/>
          </p:cNvSpPr>
          <p:nvPr/>
        </p:nvSpPr>
        <p:spPr bwMode="auto">
          <a:xfrm>
            <a:off x="755650" y="1052513"/>
            <a:ext cx="7777163" cy="5016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1pPr>
            <a:lvl2pPr marL="742950" indent="-28575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2pPr>
            <a:lvl3pPr marL="11430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3pPr>
            <a:lvl4pPr marL="16002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4pPr>
            <a:lvl5pPr marL="20574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9pPr>
          </a:lstStyle>
          <a:p>
            <a:pPr algn="just" eaLnBrk="1" latinLnBrk="1" hangingPunct="1"/>
            <a:r>
              <a:rPr lang="ru-RU" altLang="ru-RU" sz="2000" b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     Если пациент обратился за медицинской помощью, минуя поли-клинику, в больницу, то «Талон  амбулаторного пациента» (далее - Талон) заполняют в поликлинике после выписки пациента из стациона-ра на основании "Выписного эпикриза". При этом если пациент при-шел на прием, то в Талоне производится отметка о регистрации всех заболеваний для включения этих сведений в форму федераль-</a:t>
            </a:r>
            <a:br>
              <a:rPr lang="ru-RU" altLang="ru-RU" sz="2000" b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altLang="ru-RU" sz="2000" b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ного  статистического наблюдения № 12 и вносится  отметка о посе-щении. Если пациент на прием не  пришел, то в  Талоне регистриру-ются все заболевания без отметки о посещении. В Талоне также </a:t>
            </a:r>
            <a:br>
              <a:rPr lang="ru-RU" altLang="ru-RU" sz="2000" b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altLang="ru-RU" sz="2000" b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должно быть зарегистрировано  обращение  по поводу  заболевания, включающее в себя одно или несколько посещений, в результате </a:t>
            </a:r>
            <a:br>
              <a:rPr lang="ru-RU" altLang="ru-RU" sz="2000" b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altLang="ru-RU" sz="2000" b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которых цель обращения достигнута. При  заполнении  Талона врач  также делает отметки о дате впервые выявленного основного и </a:t>
            </a:r>
            <a:br>
              <a:rPr lang="ru-RU" altLang="ru-RU" sz="2000" b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altLang="ru-RU" sz="2000" b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сопутствующих заболеваний, взятии и снятии с диспансерного </a:t>
            </a:r>
            <a:br>
              <a:rPr lang="ru-RU" altLang="ru-RU" sz="2000" b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altLang="ru-RU" sz="2000" b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учета. Эта данные необходимы для заполнения формы федерального статистического наблюдения № 12.</a:t>
            </a:r>
            <a:endParaRPr lang="ru-RU" alt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3"/>
          <p:cNvSpPr>
            <a:spLocks noChangeArrowheads="1"/>
          </p:cNvSpPr>
          <p:nvPr/>
        </p:nvSpPr>
        <p:spPr bwMode="auto">
          <a:xfrm>
            <a:off x="858838" y="260350"/>
            <a:ext cx="2374900" cy="24606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1pPr>
            <a:lvl2pPr marL="742950" indent="-28575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2pPr>
            <a:lvl3pPr marL="11430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3pPr>
            <a:lvl4pPr marL="16002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4pPr>
            <a:lvl5pPr marL="20574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9pPr>
          </a:lstStyle>
          <a:p>
            <a:pPr eaLnBrk="1" latinLnBrk="1" hangingPunct="1"/>
            <a:r>
              <a:rPr lang="ru-RU" altLang="ko-KR">
                <a:solidFill>
                  <a:srgbClr val="C00000"/>
                </a:solidFill>
                <a:latin typeface="Times New Roman" pitchFamily="18" charset="0"/>
                <a:ea typeface="돋움" pitchFamily="50" charset="-128"/>
                <a:cs typeface="Times New Roman" pitchFamily="18" charset="0"/>
              </a:rPr>
              <a:t>ФГБУ ЦНИИОИЗ Минздрава России</a:t>
            </a:r>
          </a:p>
        </p:txBody>
      </p:sp>
      <p:sp>
        <p:nvSpPr>
          <p:cNvPr id="53251" name="Прямоугольник 2"/>
          <p:cNvSpPr>
            <a:spLocks noChangeArrowheads="1"/>
          </p:cNvSpPr>
          <p:nvPr/>
        </p:nvSpPr>
        <p:spPr bwMode="auto">
          <a:xfrm>
            <a:off x="611188" y="1196975"/>
            <a:ext cx="7993062" cy="3970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indent="4572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1pPr>
            <a:lvl2pPr marL="742950" indent="-28575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2pPr>
            <a:lvl3pPr marL="11430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3pPr>
            <a:lvl4pPr marL="16002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4pPr>
            <a:lvl5pPr marL="20574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9pPr>
          </a:lstStyle>
          <a:p>
            <a:pPr algn="just" eaLnBrk="1" latinLnBrk="1" hangingPunct="1"/>
            <a:r>
              <a:rPr lang="ru-RU" altLang="ru-RU" sz="2800" b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Каждый случай острого заболевания заре-</a:t>
            </a:r>
            <a:br>
              <a:rPr lang="ru-RU" altLang="ru-RU" sz="2800" b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altLang="ru-RU" sz="2800" b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гистрированный в текущем году не подлежит пере-регистрации в следующем. В заболевае-</a:t>
            </a:r>
            <a:br>
              <a:rPr lang="ru-RU" altLang="ru-RU" sz="2800" b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altLang="ru-RU" sz="2800" b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мость не следует включать заболевания, коды кото-рых отмечены «звездочкой» (альтерна-</a:t>
            </a:r>
            <a:br>
              <a:rPr lang="ru-RU" altLang="ru-RU" sz="2800" b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altLang="ru-RU" sz="2800" b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тивные), используемые только для специаль-</a:t>
            </a:r>
            <a:br>
              <a:rPr lang="ru-RU" altLang="ru-RU" sz="2800" b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altLang="ru-RU" sz="2800" b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ных разработок по проявлениям основного </a:t>
            </a:r>
            <a:br>
              <a:rPr lang="ru-RU" altLang="ru-RU" sz="2800" b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altLang="ru-RU" sz="2800" b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заболевания и только вместе с кодом основ-</a:t>
            </a:r>
            <a:br>
              <a:rPr lang="ru-RU" altLang="ru-RU" sz="2800" b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altLang="ru-RU" sz="2800" b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ного заболевания</a:t>
            </a:r>
            <a:endParaRPr lang="ru-RU" altLang="ru-RU" sz="2800" b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3"/>
          <p:cNvSpPr>
            <a:spLocks noChangeArrowheads="1"/>
          </p:cNvSpPr>
          <p:nvPr/>
        </p:nvSpPr>
        <p:spPr bwMode="auto">
          <a:xfrm>
            <a:off x="858838" y="260350"/>
            <a:ext cx="2374900" cy="24606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1pPr>
            <a:lvl2pPr marL="742950" indent="-28575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2pPr>
            <a:lvl3pPr marL="11430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3pPr>
            <a:lvl4pPr marL="16002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4pPr>
            <a:lvl5pPr marL="20574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9pPr>
          </a:lstStyle>
          <a:p>
            <a:pPr eaLnBrk="1" latinLnBrk="1" hangingPunct="1"/>
            <a:r>
              <a:rPr lang="ru-RU" altLang="ko-KR">
                <a:solidFill>
                  <a:srgbClr val="C00000"/>
                </a:solidFill>
                <a:latin typeface="Times New Roman" pitchFamily="18" charset="0"/>
                <a:ea typeface="돋움" pitchFamily="50" charset="-128"/>
                <a:cs typeface="Times New Roman" pitchFamily="18" charset="0"/>
              </a:rPr>
              <a:t>ФГБУ ЦНИИОИЗ Минздрава России</a:t>
            </a:r>
          </a:p>
        </p:txBody>
      </p:sp>
      <p:sp>
        <p:nvSpPr>
          <p:cNvPr id="54275" name="Прямоугольник 2"/>
          <p:cNvSpPr>
            <a:spLocks noChangeArrowheads="1"/>
          </p:cNvSpPr>
          <p:nvPr/>
        </p:nvSpPr>
        <p:spPr bwMode="auto">
          <a:xfrm>
            <a:off x="755650" y="1052513"/>
            <a:ext cx="7848600" cy="4894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indent="4572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1pPr>
            <a:lvl2pPr marL="742950" indent="-28575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2pPr>
            <a:lvl3pPr marL="11430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3pPr>
            <a:lvl4pPr marL="16002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4pPr>
            <a:lvl5pPr marL="20574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9pPr>
          </a:lstStyle>
          <a:p>
            <a:pPr algn="just" eaLnBrk="1" latinLnBrk="1" hangingPunct="1"/>
            <a:r>
              <a:rPr lang="ru-RU" altLang="ru-RU" sz="2400" b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Некоторые острые  заболевания  и состояния (напри-мер: острый отит, острый миокардит, острые  респиратор-ные  инфекции  верхних и  нижних  дыхательных  путей,  грипп, а  также  травмы,  за  исключением  по следствий и др.) регистрируются столько раз, сколько они возникают в течение отчетного года. При этом графа 4 должна быть ра-вна  графе  9  по  соответствующим  строкам  таблиц 1000, 1500, 2000, 3000 и  4000.  На  начало года по данным стро-кам 0.</a:t>
            </a:r>
          </a:p>
          <a:p>
            <a:pPr algn="just" eaLnBrk="1" latinLnBrk="1" hangingPunct="1"/>
            <a:r>
              <a:rPr lang="ru-RU" altLang="ru-RU" sz="2400" b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Это не относится к тем заболеваниям, при которых </a:t>
            </a:r>
            <a:br>
              <a:rPr lang="ru-RU" altLang="ru-RU" sz="2400" b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altLang="ru-RU" sz="2400" b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острые формы могут переходить в хронические. При </a:t>
            </a:r>
            <a:br>
              <a:rPr lang="ru-RU" altLang="ru-RU" sz="2400" b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altLang="ru-RU" sz="2400" b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обострении хронических заболеваний регистрируют эти</a:t>
            </a:r>
            <a:br>
              <a:rPr lang="ru-RU" altLang="ru-RU" sz="2400" b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altLang="ru-RU" sz="2400" b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хронические заболевания, а не их острые формы.</a:t>
            </a:r>
            <a:endParaRPr lang="ru-RU" altLang="ru-RU" sz="2400" b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Rectangle 3"/>
          <p:cNvSpPr>
            <a:spLocks noChangeArrowheads="1"/>
          </p:cNvSpPr>
          <p:nvPr/>
        </p:nvSpPr>
        <p:spPr bwMode="auto">
          <a:xfrm>
            <a:off x="858838" y="260350"/>
            <a:ext cx="2374900" cy="24606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1pPr>
            <a:lvl2pPr marL="742950" indent="-28575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2pPr>
            <a:lvl3pPr marL="11430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3pPr>
            <a:lvl4pPr marL="16002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4pPr>
            <a:lvl5pPr marL="20574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9pPr>
          </a:lstStyle>
          <a:p>
            <a:pPr eaLnBrk="1" latinLnBrk="1" hangingPunct="1"/>
            <a:r>
              <a:rPr lang="ru-RU" altLang="ko-KR">
                <a:solidFill>
                  <a:srgbClr val="C00000"/>
                </a:solidFill>
                <a:latin typeface="Times New Roman" pitchFamily="18" charset="0"/>
                <a:ea typeface="돋움" pitchFamily="50" charset="-128"/>
                <a:cs typeface="Times New Roman" pitchFamily="18" charset="0"/>
              </a:rPr>
              <a:t>ФГБУ ЦНИИОИЗ Минздрава России</a:t>
            </a:r>
          </a:p>
        </p:txBody>
      </p:sp>
      <p:sp>
        <p:nvSpPr>
          <p:cNvPr id="40963" name="Прямоугольник 2"/>
          <p:cNvSpPr>
            <a:spLocks noChangeArrowheads="1"/>
          </p:cNvSpPr>
          <p:nvPr/>
        </p:nvSpPr>
        <p:spPr bwMode="auto">
          <a:xfrm>
            <a:off x="684213" y="1341438"/>
            <a:ext cx="8064500" cy="41544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indent="457200" algn="just" eaLnBrk="1" latinLnBrk="1" hangingPunct="1">
              <a:defRPr/>
            </a:pPr>
            <a:r>
              <a:rPr lang="ru-RU" altLang="ru-RU" sz="2400" b="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Необходимо  при составлении отчета о заболеваемости населения сверять данные отдельных строк с профильными специалистами.</a:t>
            </a:r>
          </a:p>
          <a:p>
            <a:pPr indent="457200" algn="just" eaLnBrk="1" latinLnBrk="1" hangingPunct="1">
              <a:defRPr/>
            </a:pPr>
            <a:r>
              <a:rPr lang="ru-RU" altLang="ru-RU" sz="2400" b="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Сведения для заполнения отчета в различных </a:t>
            </a:r>
            <a:br>
              <a:rPr lang="ru-RU" altLang="ru-RU" sz="2400" b="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altLang="ru-RU" sz="2400" b="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типах учреждений берутся из различных источников:</a:t>
            </a:r>
            <a:br>
              <a:rPr lang="ru-RU" altLang="ru-RU" sz="2400" b="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altLang="ru-RU" sz="2400" b="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- кожно-венерологические заболевания</a:t>
            </a:r>
          </a:p>
          <a:p>
            <a:pPr algn="just" eaLnBrk="1" latinLnBrk="1" hangingPunct="1">
              <a:buFontTx/>
              <a:buChar char="-"/>
              <a:defRPr/>
            </a:pPr>
            <a:r>
              <a:rPr lang="ru-RU" altLang="ru-RU" sz="2400" b="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туберкулез</a:t>
            </a:r>
          </a:p>
          <a:p>
            <a:pPr algn="just" eaLnBrk="1" latinLnBrk="1" hangingPunct="1">
              <a:buFontTx/>
              <a:buChar char="-"/>
              <a:defRPr/>
            </a:pPr>
            <a:r>
              <a:rPr lang="ru-RU" altLang="ru-RU" sz="2400" b="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инфекционные заболевания </a:t>
            </a:r>
          </a:p>
          <a:p>
            <a:pPr algn="just" eaLnBrk="1" latinLnBrk="1" hangingPunct="1">
              <a:buFontTx/>
              <a:buChar char="-"/>
              <a:defRPr/>
            </a:pPr>
            <a:r>
              <a:rPr lang="ru-RU" altLang="ru-RU" sz="2400" b="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altLang="ru-RU" sz="2400" b="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Роспотребнадзор</a:t>
            </a:r>
            <a:endParaRPr lang="ru-RU" altLang="ru-RU" sz="2400" b="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 eaLnBrk="1" latinLnBrk="1" hangingPunct="1">
              <a:buFontTx/>
              <a:buChar char="-"/>
              <a:defRPr/>
            </a:pPr>
            <a:r>
              <a:rPr lang="ru-RU" altLang="ru-RU" sz="2400" b="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психиатрические заболевания</a:t>
            </a:r>
          </a:p>
          <a:p>
            <a:pPr algn="just" eaLnBrk="1" latinLnBrk="1" hangingPunct="1">
              <a:buFontTx/>
              <a:buChar char="-"/>
              <a:defRPr/>
            </a:pPr>
            <a:r>
              <a:rPr lang="ru-RU" altLang="ru-RU" sz="2400" b="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и др.</a:t>
            </a:r>
            <a:endParaRPr lang="ru-RU" altLang="ru-RU" sz="2400" b="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3"/>
          <p:cNvSpPr>
            <a:spLocks noChangeArrowheads="1"/>
          </p:cNvSpPr>
          <p:nvPr/>
        </p:nvSpPr>
        <p:spPr bwMode="auto">
          <a:xfrm>
            <a:off x="858838" y="260350"/>
            <a:ext cx="2374900" cy="24606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1pPr>
            <a:lvl2pPr marL="742950" indent="-28575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2pPr>
            <a:lvl3pPr marL="11430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3pPr>
            <a:lvl4pPr marL="16002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4pPr>
            <a:lvl5pPr marL="20574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9pPr>
          </a:lstStyle>
          <a:p>
            <a:pPr eaLnBrk="1" latinLnBrk="1" hangingPunct="1"/>
            <a:r>
              <a:rPr lang="ru-RU" altLang="ko-KR">
                <a:solidFill>
                  <a:srgbClr val="C00000"/>
                </a:solidFill>
                <a:latin typeface="Times New Roman" pitchFamily="18" charset="0"/>
                <a:ea typeface="돋움" pitchFamily="50" charset="-128"/>
                <a:cs typeface="Times New Roman" pitchFamily="18" charset="0"/>
              </a:rPr>
              <a:t>ФГБУ ЦНИИОИЗ Минздрава России</a:t>
            </a:r>
          </a:p>
        </p:txBody>
      </p:sp>
      <p:sp>
        <p:nvSpPr>
          <p:cNvPr id="56323" name="Прямоугольник 2"/>
          <p:cNvSpPr>
            <a:spLocks noChangeArrowheads="1"/>
          </p:cNvSpPr>
          <p:nvPr/>
        </p:nvSpPr>
        <p:spPr bwMode="auto">
          <a:xfrm>
            <a:off x="684213" y="2781300"/>
            <a:ext cx="7775575" cy="52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1pPr>
            <a:lvl2pPr marL="742950" indent="-28575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2pPr>
            <a:lvl3pPr marL="11430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3pPr>
            <a:lvl4pPr marL="16002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4pPr>
            <a:lvl5pPr marL="20574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9pPr>
          </a:lstStyle>
          <a:p>
            <a:pPr algn="ctr" eaLnBrk="1" latinLnBrk="1" hangingPunct="1"/>
            <a:r>
              <a:rPr lang="ru-RU" altLang="ru-RU" sz="28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ПРЕЕМСТВЕННОСТЬ</a:t>
            </a:r>
            <a:endParaRPr lang="ru-RU" altLang="ru-RU" sz="280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3"/>
          <p:cNvSpPr>
            <a:spLocks noChangeArrowheads="1"/>
          </p:cNvSpPr>
          <p:nvPr/>
        </p:nvSpPr>
        <p:spPr bwMode="auto">
          <a:xfrm>
            <a:off x="858838" y="260350"/>
            <a:ext cx="2374900" cy="24606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1pPr>
            <a:lvl2pPr marL="742950" indent="-28575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2pPr>
            <a:lvl3pPr marL="11430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3pPr>
            <a:lvl4pPr marL="16002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4pPr>
            <a:lvl5pPr marL="20574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9pPr>
          </a:lstStyle>
          <a:p>
            <a:pPr eaLnBrk="1" latinLnBrk="1" hangingPunct="1"/>
            <a:r>
              <a:rPr lang="ru-RU" altLang="ko-KR">
                <a:solidFill>
                  <a:srgbClr val="C00000"/>
                </a:solidFill>
                <a:latin typeface="Times New Roman" pitchFamily="18" charset="0"/>
                <a:ea typeface="돋움" pitchFamily="50" charset="-128"/>
                <a:cs typeface="Times New Roman" pitchFamily="18" charset="0"/>
              </a:rPr>
              <a:t>ФГБУ ЦНИИОИЗ Минздрава России</a:t>
            </a:r>
          </a:p>
        </p:txBody>
      </p:sp>
      <p:sp>
        <p:nvSpPr>
          <p:cNvPr id="57347" name="Прямоугольник 2"/>
          <p:cNvSpPr>
            <a:spLocks noChangeArrowheads="1"/>
          </p:cNvSpPr>
          <p:nvPr/>
        </p:nvSpPr>
        <p:spPr bwMode="auto">
          <a:xfrm>
            <a:off x="1116013" y="981075"/>
            <a:ext cx="6911975" cy="52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1pPr>
            <a:lvl2pPr marL="742950" indent="-28575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2pPr>
            <a:lvl3pPr marL="11430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3pPr>
            <a:lvl4pPr marL="16002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4pPr>
            <a:lvl5pPr marL="20574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9pPr>
          </a:lstStyle>
          <a:p>
            <a:pPr algn="ctr" eaLnBrk="1" latinLnBrk="1" hangingPunct="1"/>
            <a:r>
              <a:rPr lang="ru-RU" altLang="ru-RU" sz="28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графа 4 = графе 9</a:t>
            </a:r>
            <a:endParaRPr lang="ru-RU" altLang="ru-RU">
              <a:solidFill>
                <a:schemeClr val="tx1"/>
              </a:solidFill>
            </a:endParaRPr>
          </a:p>
        </p:txBody>
      </p:sp>
      <p:sp>
        <p:nvSpPr>
          <p:cNvPr id="57348" name="Прямоугольник 3"/>
          <p:cNvSpPr>
            <a:spLocks noChangeArrowheads="1"/>
          </p:cNvSpPr>
          <p:nvPr/>
        </p:nvSpPr>
        <p:spPr bwMode="auto">
          <a:xfrm>
            <a:off x="468313" y="1773238"/>
            <a:ext cx="8280400" cy="4154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1pPr>
            <a:lvl2pPr marL="742950" indent="-28575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2pPr>
            <a:lvl3pPr marL="11430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3pPr>
            <a:lvl4pPr marL="16002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4pPr>
            <a:lvl5pPr marL="20574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9pPr>
          </a:lstStyle>
          <a:p>
            <a:pPr algn="ctr" eaLnBrk="1" latinLnBrk="1" hangingPunct="1"/>
            <a:r>
              <a:rPr lang="ru-RU" altLang="ru-RU" sz="2400" b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 9.2.1, 10.1, 10.4.1.1, 10.4.2, 10.4.3, 10.4.4, 10.5.1, 10.5.2, </a:t>
            </a:r>
          </a:p>
          <a:p>
            <a:pPr algn="ctr" eaLnBrk="1" latinLnBrk="1" hangingPunct="1"/>
            <a:r>
              <a:rPr lang="ru-RU" altLang="ru-RU" sz="2400" b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 10.5.3, 10.6.1, 10.6.2, 10.6.3, 10.6.4, 10.6.7, 11.1, 11.1.1,</a:t>
            </a:r>
          </a:p>
          <a:p>
            <a:pPr algn="ctr" eaLnBrk="1" latinLnBrk="1" hangingPunct="1"/>
            <a:r>
              <a:rPr lang="ru-RU" altLang="ru-RU" sz="2400" b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 11.1.2, 11.2, 11.3, 11.4, 17.0</a:t>
            </a:r>
          </a:p>
          <a:p>
            <a:pPr algn="ctr" eaLnBrk="1" latinLnBrk="1" hangingPunct="1"/>
            <a:r>
              <a:rPr lang="ru-RU" altLang="ru-RU" sz="2400" b="0">
                <a:latin typeface="Times New Roman" pitchFamily="18" charset="0"/>
                <a:cs typeface="Times New Roman" pitchFamily="18" charset="0"/>
              </a:rPr>
              <a:t>   </a:t>
            </a:r>
          </a:p>
          <a:p>
            <a:pPr algn="just" eaLnBrk="1" latinLnBrk="1" hangingPunct="1"/>
            <a:r>
              <a:rPr lang="ru-RU" altLang="ru-RU" sz="2400" b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     По строке 20.0 может быть неравенство на коды Т90-Т98, больных вибрационной болезнью (др. профзаболевания) и больных получающих лечение по травме больше года</a:t>
            </a:r>
          </a:p>
          <a:p>
            <a:pPr algn="just" eaLnBrk="1" latinLnBrk="1" hangingPunct="1"/>
            <a:endParaRPr lang="ru-RU" altLang="ru-RU" sz="2400" b="0">
              <a:solidFill>
                <a:srgbClr val="0000CC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 eaLnBrk="1" latinLnBrk="1" hangingPunct="1"/>
            <a:r>
              <a:rPr lang="ru-RU" altLang="ru-RU" sz="2400" b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                            Возможно неравенство и требует </a:t>
            </a:r>
          </a:p>
          <a:p>
            <a:pPr algn="just" eaLnBrk="1" latinLnBrk="1" hangingPunct="1"/>
            <a:r>
              <a:rPr lang="ru-RU" altLang="ru-RU" sz="240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                                 письменного     пояснения</a:t>
            </a:r>
          </a:p>
          <a:p>
            <a:pPr algn="just" eaLnBrk="1" latinLnBrk="1" hangingPunct="1"/>
            <a:r>
              <a:rPr lang="ru-RU" altLang="ru-RU" sz="2400" b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                            </a:t>
            </a:r>
            <a:r>
              <a:rPr lang="ru-RU" altLang="ru-RU" sz="240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2.1,  2.2,  7.1,  7.1.1,  7.1.2,  12.9.1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Rectangle 3"/>
          <p:cNvSpPr>
            <a:spLocks noChangeArrowheads="1"/>
          </p:cNvSpPr>
          <p:nvPr/>
        </p:nvSpPr>
        <p:spPr bwMode="auto">
          <a:xfrm>
            <a:off x="858838" y="260350"/>
            <a:ext cx="2374900" cy="24606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1pPr>
            <a:lvl2pPr marL="742950" indent="-28575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2pPr>
            <a:lvl3pPr marL="11430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3pPr>
            <a:lvl4pPr marL="16002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4pPr>
            <a:lvl5pPr marL="20574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9pPr>
          </a:lstStyle>
          <a:p>
            <a:pPr eaLnBrk="1" latinLnBrk="1" hangingPunct="1"/>
            <a:r>
              <a:rPr lang="ru-RU" altLang="ko-KR">
                <a:solidFill>
                  <a:srgbClr val="C00000"/>
                </a:solidFill>
                <a:latin typeface="Times New Roman" pitchFamily="18" charset="0"/>
                <a:ea typeface="돋움" pitchFamily="50" charset="-128"/>
                <a:cs typeface="Times New Roman" pitchFamily="18" charset="0"/>
              </a:rPr>
              <a:t>ФГБУ ЦНИИОИЗ Минздрава России</a:t>
            </a:r>
          </a:p>
        </p:txBody>
      </p:sp>
      <p:sp>
        <p:nvSpPr>
          <p:cNvPr id="58371" name="Заголовок 7"/>
          <p:cNvSpPr>
            <a:spLocks noGrp="1"/>
          </p:cNvSpPr>
          <p:nvPr>
            <p:ph type="title"/>
          </p:nvPr>
        </p:nvSpPr>
        <p:spPr bwMode="auto">
          <a:xfrm>
            <a:off x="457200" y="692150"/>
            <a:ext cx="8229600" cy="453707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l"/>
            <a:r>
              <a:rPr lang="ru-RU" altLang="ru-RU" sz="1000" b="1" smtClean="0"/>
              <a:t/>
            </a:r>
            <a:br>
              <a:rPr lang="ru-RU" altLang="ru-RU" sz="1000" b="1" smtClean="0"/>
            </a:br>
            <a:r>
              <a:rPr lang="ru-RU" altLang="ru-RU" sz="1000" b="1" smtClean="0"/>
              <a:t/>
            </a:r>
            <a:br>
              <a:rPr lang="ru-RU" altLang="ru-RU" sz="1000" b="1" smtClean="0"/>
            </a:br>
            <a:r>
              <a:rPr lang="ru-RU" altLang="ru-RU" sz="1000" b="1" smtClean="0"/>
              <a:t/>
            </a:r>
            <a:br>
              <a:rPr lang="ru-RU" altLang="ru-RU" sz="1000" b="1" smtClean="0"/>
            </a:br>
            <a:r>
              <a:rPr lang="ru-RU" altLang="ru-RU" sz="1000" b="1" smtClean="0"/>
              <a:t/>
            </a:r>
            <a:br>
              <a:rPr lang="ru-RU" altLang="ru-RU" sz="1000" b="1" smtClean="0"/>
            </a:br>
            <a:r>
              <a:rPr lang="ru-RU" altLang="ru-RU" sz="1000" b="1" smtClean="0"/>
              <a:t/>
            </a:r>
            <a:br>
              <a:rPr lang="ru-RU" altLang="ru-RU" sz="1000" b="1" smtClean="0"/>
            </a:br>
            <a:r>
              <a:rPr lang="ru-RU" altLang="ru-RU" sz="1000" b="1" smtClean="0"/>
              <a:t/>
            </a:r>
            <a:br>
              <a:rPr lang="ru-RU" altLang="ru-RU" sz="1000" b="1" smtClean="0"/>
            </a:br>
            <a:r>
              <a:rPr lang="ru-RU" altLang="ru-RU" sz="1000" b="1" smtClean="0"/>
              <a:t/>
            </a:r>
            <a:br>
              <a:rPr lang="ru-RU" altLang="ru-RU" sz="1000" b="1" smtClean="0"/>
            </a:br>
            <a:r>
              <a:rPr lang="ru-RU" altLang="ru-RU" sz="1000" b="1" smtClean="0"/>
              <a:t/>
            </a:r>
            <a:br>
              <a:rPr lang="ru-RU" altLang="ru-RU" sz="1000" b="1" smtClean="0"/>
            </a:br>
            <a:r>
              <a:rPr lang="ru-RU" altLang="ru-RU" sz="1000" b="1" smtClean="0"/>
              <a:t/>
            </a:r>
            <a:br>
              <a:rPr lang="ru-RU" altLang="ru-RU" sz="1000" b="1" smtClean="0"/>
            </a:br>
            <a:r>
              <a:rPr lang="ru-RU" altLang="ru-RU" sz="1000" b="1" smtClean="0"/>
              <a:t>(1001 2001, 3001, 4001)                                                                                                                   </a:t>
            </a:r>
            <a:r>
              <a:rPr lang="en-US" altLang="ru-RU" sz="1000" b="1" smtClean="0"/>
              <a:t>                     </a:t>
            </a:r>
            <a:r>
              <a:rPr lang="ru-RU" altLang="ru-RU" sz="1000" smtClean="0"/>
              <a:t>Код по ОКЕИ: человек – 792</a:t>
            </a:r>
            <a:br>
              <a:rPr lang="ru-RU" altLang="ru-RU" sz="1000" smtClean="0"/>
            </a:br>
            <a:r>
              <a:rPr lang="ru-RU" altLang="ru-RU" sz="1000" smtClean="0"/>
              <a:t/>
            </a:r>
            <a:br>
              <a:rPr lang="ru-RU" altLang="ru-RU" sz="1000" smtClean="0"/>
            </a:br>
            <a:r>
              <a:rPr lang="ru-RU" altLang="ru-RU" sz="1000" smtClean="0"/>
              <a:t>Число физических лиц зарегистрированных пациентов – всего  1____________, из них с диагнозом, установленным впервые </a:t>
            </a:r>
            <a:br>
              <a:rPr lang="ru-RU" altLang="ru-RU" sz="1000" smtClean="0"/>
            </a:br>
            <a:r>
              <a:rPr lang="ru-RU" altLang="ru-RU" sz="1000" smtClean="0"/>
              <a:t>в жизни  2 _______,  состоит под диспансерным наблюдением на конец отчетного года (из гр. 15, стр. 1.0)  3_________.</a:t>
            </a:r>
            <a:br>
              <a:rPr lang="ru-RU" altLang="ru-RU" sz="1000" smtClean="0"/>
            </a:br>
            <a:r>
              <a:rPr lang="ru-RU" altLang="ru-RU" sz="1000" smtClean="0"/>
              <a:t> </a:t>
            </a:r>
            <a:br>
              <a:rPr lang="ru-RU" altLang="ru-RU" sz="1000" smtClean="0"/>
            </a:br>
            <a:r>
              <a:rPr lang="ru-RU" altLang="ru-RU" sz="1000" smtClean="0"/>
              <a:t> </a:t>
            </a:r>
            <a:br>
              <a:rPr lang="ru-RU" altLang="ru-RU" sz="1000" smtClean="0"/>
            </a:br>
            <a:r>
              <a:rPr lang="ru-RU" altLang="ru-RU" sz="1000" smtClean="0"/>
              <a:t> </a:t>
            </a:r>
            <a:br>
              <a:rPr lang="ru-RU" altLang="ru-RU" sz="1000" smtClean="0"/>
            </a:br>
            <a:r>
              <a:rPr lang="ru-RU" altLang="ru-RU" sz="1000" b="1" smtClean="0"/>
              <a:t>(1002)                                                                                                                                                                    </a:t>
            </a:r>
            <a:r>
              <a:rPr lang="ru-RU" altLang="ru-RU" sz="1000" smtClean="0"/>
              <a:t>Код по ОКЕИ: человек – 792</a:t>
            </a:r>
            <a:br>
              <a:rPr lang="ru-RU" altLang="ru-RU" sz="1000" smtClean="0"/>
            </a:br>
            <a:r>
              <a:rPr lang="ru-RU" altLang="ru-RU" sz="1000" smtClean="0"/>
              <a:t/>
            </a:r>
            <a:br>
              <a:rPr lang="ru-RU" altLang="ru-RU" sz="1000" smtClean="0"/>
            </a:br>
            <a:r>
              <a:rPr lang="ru-RU" altLang="ru-RU" sz="1000" smtClean="0"/>
              <a:t>Состоит под диспансерным наблюдением на конец отчетного года (из стр. 1.0 гр. 15) детей  в возрасте:</a:t>
            </a:r>
            <a:br>
              <a:rPr lang="ru-RU" altLang="ru-RU" sz="1000" smtClean="0"/>
            </a:br>
            <a:r>
              <a:rPr lang="ru-RU" altLang="ru-RU" sz="1000" smtClean="0"/>
              <a:t>0-4 года   1 __________,   5-9 лет    2  _________.</a:t>
            </a:r>
            <a:br>
              <a:rPr lang="ru-RU" altLang="ru-RU" sz="1000" smtClean="0"/>
            </a:br>
            <a:r>
              <a:rPr lang="en-US" altLang="ru-RU" sz="1000" smtClean="0"/>
              <a:t> </a:t>
            </a:r>
            <a:r>
              <a:rPr lang="ru-RU" altLang="ru-RU" sz="1000" smtClean="0"/>
              <a:t/>
            </a:r>
            <a:br>
              <a:rPr lang="ru-RU" altLang="ru-RU" sz="1000" smtClean="0"/>
            </a:br>
            <a:r>
              <a:rPr lang="en-US" altLang="ru-RU" sz="1000" smtClean="0"/>
              <a:t> </a:t>
            </a:r>
            <a:r>
              <a:rPr lang="ru-RU" altLang="ru-RU" sz="1000" smtClean="0"/>
              <a:t/>
            </a:r>
            <a:br>
              <a:rPr lang="ru-RU" altLang="ru-RU" sz="1000" smtClean="0"/>
            </a:br>
            <a:r>
              <a:rPr lang="ru-RU" altLang="ru-RU" sz="1000" b="1" smtClean="0"/>
              <a:t>  </a:t>
            </a:r>
            <a:r>
              <a:rPr lang="ru-RU" altLang="ru-RU" sz="1000" smtClean="0"/>
              <a:t/>
            </a:r>
            <a:br>
              <a:rPr lang="ru-RU" altLang="ru-RU" sz="1000" smtClean="0"/>
            </a:br>
            <a:r>
              <a:rPr lang="ru-RU" altLang="ru-RU" sz="1000" b="1" smtClean="0">
                <a:solidFill>
                  <a:srgbClr val="FF0000"/>
                </a:solidFill>
              </a:rPr>
              <a:t>(1003, 2003, 3003, 4003) 	                                                           		                  </a:t>
            </a:r>
            <a:r>
              <a:rPr lang="ru-RU" altLang="ru-RU" sz="1000" smtClean="0">
                <a:solidFill>
                  <a:srgbClr val="FF0000"/>
                </a:solidFill>
              </a:rPr>
              <a:t>Код по ОКЕИ: человек – 792</a:t>
            </a:r>
            <a:br>
              <a:rPr lang="ru-RU" altLang="ru-RU" sz="1000" smtClean="0">
                <a:solidFill>
                  <a:srgbClr val="FF0000"/>
                </a:solidFill>
              </a:rPr>
            </a:br>
            <a:r>
              <a:rPr lang="ru-RU" altLang="ru-RU" sz="1000" smtClean="0">
                <a:solidFill>
                  <a:srgbClr val="FF0000"/>
                </a:solidFill>
              </a:rPr>
              <a:t/>
            </a:r>
            <a:br>
              <a:rPr lang="ru-RU" altLang="ru-RU" sz="1000" smtClean="0">
                <a:solidFill>
                  <a:srgbClr val="FF0000"/>
                </a:solidFill>
              </a:rPr>
            </a:br>
            <a:r>
              <a:rPr lang="ru-RU" altLang="ru-RU" sz="1000" smtClean="0">
                <a:solidFill>
                  <a:srgbClr val="FF0000"/>
                </a:solidFill>
              </a:rPr>
              <a:t>Из числа пациентов, состоящих на конец года под диспансерным наблюдением (гр. 15): состоит под диспансерным наблюдением лиц</a:t>
            </a:r>
            <a:br>
              <a:rPr lang="ru-RU" altLang="ru-RU" sz="1000" smtClean="0">
                <a:solidFill>
                  <a:srgbClr val="FF0000"/>
                </a:solidFill>
              </a:rPr>
            </a:br>
            <a:r>
              <a:rPr lang="ru-RU" altLang="ru-RU" sz="1000" smtClean="0">
                <a:solidFill>
                  <a:srgbClr val="FF0000"/>
                </a:solidFill>
              </a:rPr>
              <a:t>с хроническим вирусным гепатитом (В18) и циррозом печени (К74.6) одновременно  1 ________ чел.; с хроническим вирусным </a:t>
            </a:r>
            <a:br>
              <a:rPr lang="ru-RU" altLang="ru-RU" sz="1000" smtClean="0">
                <a:solidFill>
                  <a:srgbClr val="FF0000"/>
                </a:solidFill>
              </a:rPr>
            </a:br>
            <a:r>
              <a:rPr lang="ru-RU" altLang="ru-RU" sz="1000" smtClean="0">
                <a:solidFill>
                  <a:srgbClr val="FF0000"/>
                </a:solidFill>
              </a:rPr>
              <a:t>гепатитом (В18) и гепатоцеллюлярным раком (С22.0) одновременно  2 ________ чел.</a:t>
            </a:r>
            <a:r>
              <a:rPr lang="ru-RU" altLang="ru-RU" sz="1000" smtClean="0"/>
              <a:t/>
            </a:r>
            <a:br>
              <a:rPr lang="ru-RU" altLang="ru-RU" sz="1000" smtClean="0"/>
            </a:br>
            <a:endParaRPr lang="ru-RU" altLang="ru-RU" sz="100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Rectangle 3"/>
          <p:cNvSpPr>
            <a:spLocks noChangeArrowheads="1"/>
          </p:cNvSpPr>
          <p:nvPr/>
        </p:nvSpPr>
        <p:spPr bwMode="auto">
          <a:xfrm>
            <a:off x="858838" y="260350"/>
            <a:ext cx="2374900" cy="24606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1pPr>
            <a:lvl2pPr marL="742950" indent="-28575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2pPr>
            <a:lvl3pPr marL="11430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3pPr>
            <a:lvl4pPr marL="16002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4pPr>
            <a:lvl5pPr marL="20574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9pPr>
          </a:lstStyle>
          <a:p>
            <a:pPr eaLnBrk="1" latinLnBrk="1" hangingPunct="1"/>
            <a:r>
              <a:rPr lang="ru-RU" altLang="ko-KR">
                <a:solidFill>
                  <a:srgbClr val="C00000"/>
                </a:solidFill>
                <a:latin typeface="Times New Roman" pitchFamily="18" charset="0"/>
                <a:ea typeface="돋움" pitchFamily="50" charset="-128"/>
                <a:cs typeface="Times New Roman" pitchFamily="18" charset="0"/>
              </a:rPr>
              <a:t>ФГБУ ЦНИИОИЗ Минздрава России</a:t>
            </a:r>
          </a:p>
        </p:txBody>
      </p:sp>
      <p:sp>
        <p:nvSpPr>
          <p:cNvPr id="59395" name="Прямоугольник 2"/>
          <p:cNvSpPr>
            <a:spLocks noChangeArrowheads="1"/>
          </p:cNvSpPr>
          <p:nvPr/>
        </p:nvSpPr>
        <p:spPr bwMode="auto">
          <a:xfrm>
            <a:off x="900113" y="1628775"/>
            <a:ext cx="7559675" cy="1477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1pPr>
            <a:lvl2pPr marL="742950" indent="-28575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2pPr>
            <a:lvl3pPr marL="11430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3pPr>
            <a:lvl4pPr marL="16002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4pPr>
            <a:lvl5pPr marL="20574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9pPr>
          </a:lstStyle>
          <a:p>
            <a:pPr algn="ctr" eaLnBrk="1" latinLnBrk="1" hangingPunct="1"/>
            <a:r>
              <a:rPr lang="ru-RU" altLang="ru-RU" sz="18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Класс 1. Некоторые инфекционные и паразитарные болезни. А00-И99</a:t>
            </a:r>
            <a:br>
              <a:rPr lang="ru-RU" altLang="ru-RU" sz="18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altLang="ru-RU" sz="18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altLang="ru-RU" sz="18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altLang="ru-RU" sz="18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Класс 2. Новообразования. </a:t>
            </a:r>
            <a:r>
              <a:rPr lang="en-US" altLang="ru-RU" sz="18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C00-D48</a:t>
            </a:r>
            <a:r>
              <a:rPr lang="ru-RU" altLang="ru-RU" sz="18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altLang="ru-RU" sz="18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altLang="ru-RU" sz="1800"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altLang="ru-RU" sz="1800">
                <a:latin typeface="Times New Roman" pitchFamily="18" charset="0"/>
                <a:cs typeface="Times New Roman" pitchFamily="18" charset="0"/>
              </a:rPr>
            </a:br>
            <a:endParaRPr lang="ru-RU" altLang="ru-RU" sz="180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Rectangle 3"/>
          <p:cNvSpPr>
            <a:spLocks noChangeArrowheads="1"/>
          </p:cNvSpPr>
          <p:nvPr/>
        </p:nvSpPr>
        <p:spPr bwMode="auto">
          <a:xfrm>
            <a:off x="858838" y="260350"/>
            <a:ext cx="2374900" cy="24606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1pPr>
            <a:lvl2pPr marL="742950" indent="-28575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2pPr>
            <a:lvl3pPr marL="11430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3pPr>
            <a:lvl4pPr marL="16002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4pPr>
            <a:lvl5pPr marL="20574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9pPr>
          </a:lstStyle>
          <a:p>
            <a:pPr eaLnBrk="1" latinLnBrk="1" hangingPunct="1"/>
            <a:r>
              <a:rPr lang="ru-RU" altLang="ko-KR">
                <a:solidFill>
                  <a:srgbClr val="C00000"/>
                </a:solidFill>
                <a:latin typeface="Times New Roman" pitchFamily="18" charset="0"/>
                <a:ea typeface="돋움" pitchFamily="50" charset="-128"/>
                <a:cs typeface="Times New Roman" pitchFamily="18" charset="0"/>
              </a:rPr>
              <a:t>ФГБУ ЦНИИОИЗ Минздрава России</a:t>
            </a:r>
          </a:p>
        </p:txBody>
      </p:sp>
      <p:sp>
        <p:nvSpPr>
          <p:cNvPr id="60419" name="Прямоугольник 2"/>
          <p:cNvSpPr>
            <a:spLocks noChangeArrowheads="1"/>
          </p:cNvSpPr>
          <p:nvPr/>
        </p:nvSpPr>
        <p:spPr bwMode="auto">
          <a:xfrm>
            <a:off x="468313" y="3068638"/>
            <a:ext cx="8351837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1pPr>
            <a:lvl2pPr marL="742950" indent="-28575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2pPr>
            <a:lvl3pPr marL="11430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3pPr>
            <a:lvl4pPr marL="16002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4pPr>
            <a:lvl5pPr marL="20574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9pPr>
          </a:lstStyle>
          <a:p>
            <a:pPr algn="ctr" eaLnBrk="1" latinLnBrk="1" hangingPunct="1"/>
            <a:r>
              <a:rPr lang="ru-RU" altLang="ru-RU" sz="1800" b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Строка 4.2 включает в себя коды D65-D69 и включает в себя тромбоцитопении, </a:t>
            </a:r>
          </a:p>
          <a:p>
            <a:pPr eaLnBrk="1" latinLnBrk="1" hangingPunct="1"/>
            <a:r>
              <a:rPr lang="ru-RU" altLang="ru-RU" sz="1800" b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тромбоцитопатии, аллергический васкулит (код D69.X). </a:t>
            </a:r>
            <a:endParaRPr lang="ru-RU" altLang="ru-RU" sz="1800" b="0">
              <a:solidFill>
                <a:schemeClr val="tx1"/>
              </a:solidFill>
            </a:endParaRPr>
          </a:p>
        </p:txBody>
      </p:sp>
      <p:sp>
        <p:nvSpPr>
          <p:cNvPr id="60420" name="Заголовок 3"/>
          <p:cNvSpPr>
            <a:spLocks noGrp="1"/>
          </p:cNvSpPr>
          <p:nvPr>
            <p:ph type="ctrTitle"/>
          </p:nvPr>
        </p:nvSpPr>
        <p:spPr bwMode="auto">
          <a:xfrm>
            <a:off x="685800" y="1125538"/>
            <a:ext cx="7772400" cy="79057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ru-RU" altLang="ru-RU" sz="1800" b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altLang="ru-RU" sz="1800" b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altLang="ru-RU" sz="1800" b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altLang="ru-RU" sz="1800" b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altLang="ru-RU" sz="1800" b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Класс 3. Болезни крови, кроветворных органов и отдельные </a:t>
            </a:r>
            <a:br>
              <a:rPr lang="ru-RU" altLang="ru-RU" sz="1800" b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altLang="ru-RU" sz="1800" b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нарушения, вовлекающие иммунный механизм. </a:t>
            </a:r>
            <a:r>
              <a:rPr lang="en-US" altLang="ru-RU" sz="1800" b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D50-D8</a:t>
            </a:r>
            <a:r>
              <a:rPr lang="ru-RU" altLang="ru-RU" sz="280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altLang="ru-RU" sz="280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altLang="ru-RU" sz="280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Rectangle 3"/>
          <p:cNvSpPr>
            <a:spLocks noChangeArrowheads="1"/>
          </p:cNvSpPr>
          <p:nvPr/>
        </p:nvSpPr>
        <p:spPr bwMode="auto">
          <a:xfrm>
            <a:off x="858838" y="260350"/>
            <a:ext cx="2374900" cy="24606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1pPr>
            <a:lvl2pPr marL="742950" indent="-28575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2pPr>
            <a:lvl3pPr marL="11430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3pPr>
            <a:lvl4pPr marL="16002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4pPr>
            <a:lvl5pPr marL="20574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9pPr>
          </a:lstStyle>
          <a:p>
            <a:pPr eaLnBrk="1" latinLnBrk="1" hangingPunct="1"/>
            <a:r>
              <a:rPr lang="ru-RU" altLang="ko-KR">
                <a:solidFill>
                  <a:srgbClr val="C00000"/>
                </a:solidFill>
                <a:latin typeface="Times New Roman" pitchFamily="18" charset="0"/>
                <a:ea typeface="돋움" pitchFamily="50" charset="-128"/>
                <a:cs typeface="Times New Roman" pitchFamily="18" charset="0"/>
              </a:rPr>
              <a:t>ФГБУ ЦНИИОИЗ Минздрава России</a:t>
            </a:r>
          </a:p>
        </p:txBody>
      </p:sp>
      <p:sp>
        <p:nvSpPr>
          <p:cNvPr id="61443" name="Прямоугольник 2"/>
          <p:cNvSpPr>
            <a:spLocks noChangeArrowheads="1"/>
          </p:cNvSpPr>
          <p:nvPr/>
        </p:nvSpPr>
        <p:spPr bwMode="auto">
          <a:xfrm>
            <a:off x="827088" y="1341438"/>
            <a:ext cx="7921625" cy="4246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1pPr>
            <a:lvl2pPr marL="742950" indent="-28575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2pPr>
            <a:lvl3pPr marL="11430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3pPr>
            <a:lvl4pPr marL="16002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4pPr>
            <a:lvl5pPr marL="20574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9pPr>
          </a:lstStyle>
          <a:p>
            <a:pPr eaLnBrk="1" latinLnBrk="1" hangingPunct="1"/>
            <a:r>
              <a:rPr lang="ru-RU" altLang="ru-RU" sz="18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Класс 4. Болезни эндокринной системы, расстройства питания и наруше-ния обмена веществ. Е00-Е90</a:t>
            </a:r>
          </a:p>
          <a:p>
            <a:pPr eaLnBrk="1" latinLnBrk="1" hangingPunct="1"/>
            <a:endParaRPr lang="ru-RU" altLang="ru-RU" sz="180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1" latinLnBrk="1" hangingPunct="1"/>
            <a:r>
              <a:rPr lang="ru-RU" altLang="ru-RU" sz="18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altLang="ru-RU" sz="18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altLang="ru-RU" sz="1800" b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   </a:t>
            </a:r>
            <a:r>
              <a:rPr lang="ru-RU" altLang="ru-RU" sz="1800" b="0" u="sng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Гиперплазия щитовидной железы </a:t>
            </a:r>
            <a:r>
              <a:rPr lang="ru-RU" altLang="ru-RU" sz="1800" b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шифруется кодом – E04.0. Отставание в физическом развитии кодируют по эндокринной патологии–E45.</a:t>
            </a:r>
            <a:br>
              <a:rPr lang="ru-RU" altLang="ru-RU" sz="1800" b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altLang="ru-RU" sz="1800" b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br>
              <a:rPr lang="ru-RU" altLang="ru-RU" sz="1800" b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altLang="ru-RU" sz="1800" b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   Строки 5.4, 5.15 у взрослых и подростков диагноз «Гипофизарный нанизм, Гипопитуитаризм  юношеский» - всегда учитывается с «-»,  так  как  первично диагноз устанавливается еще в детском возрасте (код – Е23.0).   Причины воз-никновения нанизма (карликовости)  могут  быть различны, соответственно  и кодировать  его  нужно  по-разному. Пример:  гипопитуитаризм вызванный ле-карственными средствами – Е23.1; гипопитуитаризм, обусловленный гипофизэктомией – Е89.3, гипопитуитаризм, обусловленный гормонально неактивной аденомой гипофиза – Е23.6.</a:t>
            </a:r>
            <a:endParaRPr lang="ru-RU" altLang="ru-RU" sz="1800" b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Rectangle 3"/>
          <p:cNvSpPr>
            <a:spLocks noChangeArrowheads="1"/>
          </p:cNvSpPr>
          <p:nvPr/>
        </p:nvSpPr>
        <p:spPr bwMode="auto">
          <a:xfrm>
            <a:off x="858838" y="260350"/>
            <a:ext cx="2374900" cy="24606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1pPr>
            <a:lvl2pPr marL="742950" indent="-28575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2pPr>
            <a:lvl3pPr marL="11430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3pPr>
            <a:lvl4pPr marL="16002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4pPr>
            <a:lvl5pPr marL="20574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9pPr>
          </a:lstStyle>
          <a:p>
            <a:pPr eaLnBrk="1" latinLnBrk="1" hangingPunct="1"/>
            <a:r>
              <a:rPr lang="ru-RU" altLang="ko-KR">
                <a:solidFill>
                  <a:srgbClr val="C00000"/>
                </a:solidFill>
                <a:latin typeface="Times New Roman" pitchFamily="18" charset="0"/>
                <a:ea typeface="돋움" pitchFamily="50" charset="-128"/>
                <a:cs typeface="Times New Roman" pitchFamily="18" charset="0"/>
              </a:rPr>
              <a:t>ФГБУ ЦНИИОИЗ Минздрава России</a:t>
            </a:r>
          </a:p>
        </p:txBody>
      </p:sp>
      <p:sp>
        <p:nvSpPr>
          <p:cNvPr id="62467" name="Прямоугольник 2"/>
          <p:cNvSpPr>
            <a:spLocks noChangeArrowheads="1"/>
          </p:cNvSpPr>
          <p:nvPr/>
        </p:nvSpPr>
        <p:spPr bwMode="auto">
          <a:xfrm>
            <a:off x="755650" y="2133600"/>
            <a:ext cx="7848600" cy="2030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1pPr>
            <a:lvl2pPr marL="742950" indent="-28575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2pPr>
            <a:lvl3pPr marL="11430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3pPr>
            <a:lvl4pPr marL="16002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4pPr>
            <a:lvl5pPr marL="20574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9pPr>
          </a:lstStyle>
          <a:p>
            <a:pPr algn="ctr" eaLnBrk="1" latinLnBrk="1" hangingPunct="1"/>
            <a:r>
              <a:rPr lang="ru-RU" altLang="ru-RU" sz="18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Класс 5. Психические расстройства и расстройства поведения. </a:t>
            </a:r>
            <a:r>
              <a:rPr lang="en-US" altLang="ru-RU" sz="18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F00-F99</a:t>
            </a:r>
            <a:br>
              <a:rPr lang="en-US" altLang="ru-RU" sz="18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altLang="ru-RU" sz="18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altLang="ru-RU" sz="18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altLang="ru-RU" sz="18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altLang="ru-RU" sz="18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altLang="ru-RU" sz="1800" b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графы 4, 9, 15 формы 12 равны соответствующим графам и строкам </a:t>
            </a:r>
          </a:p>
          <a:p>
            <a:pPr algn="ctr" eaLnBrk="1" latinLnBrk="1" hangingPunct="1"/>
            <a:r>
              <a:rPr lang="ru-RU" altLang="ru-RU" sz="1800" b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форм 10, 11, 36, 37</a:t>
            </a:r>
          </a:p>
          <a:p>
            <a:pPr algn="ctr" eaLnBrk="1" latinLnBrk="1" hangingPunct="1"/>
            <a:r>
              <a:rPr lang="ru-RU" altLang="ru-RU" sz="1800" b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Распоряжение МЗ РФ </a:t>
            </a:r>
            <a:r>
              <a:rPr lang="en-US" altLang="ru-RU" sz="1800" b="0"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altLang="ru-RU" sz="1800" b="0">
                <a:latin typeface="Times New Roman" pitchFamily="18" charset="0"/>
                <a:cs typeface="Times New Roman" pitchFamily="18" charset="0"/>
              </a:rPr>
            </a:br>
            <a:endParaRPr lang="ru-RU" altLang="ru-RU" sz="1800" b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3"/>
          <p:cNvSpPr>
            <a:spLocks noChangeArrowheads="1"/>
          </p:cNvSpPr>
          <p:nvPr/>
        </p:nvSpPr>
        <p:spPr bwMode="auto">
          <a:xfrm>
            <a:off x="858838" y="260350"/>
            <a:ext cx="2374900" cy="24606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1pPr>
            <a:lvl2pPr marL="742950" indent="-28575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2pPr>
            <a:lvl3pPr marL="11430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3pPr>
            <a:lvl4pPr marL="16002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4pPr>
            <a:lvl5pPr marL="20574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9pPr>
          </a:lstStyle>
          <a:p>
            <a:pPr eaLnBrk="1" latinLnBrk="1" hangingPunct="1"/>
            <a:r>
              <a:rPr lang="ru-RU" altLang="ko-KR">
                <a:solidFill>
                  <a:srgbClr val="C00000"/>
                </a:solidFill>
                <a:latin typeface="Times New Roman" pitchFamily="18" charset="0"/>
                <a:ea typeface="돋움" pitchFamily="50" charset="-128"/>
                <a:cs typeface="Times New Roman" pitchFamily="18" charset="0"/>
              </a:rPr>
              <a:t>ФГБУ ЦНИИОИЗ Минздрава России</a:t>
            </a:r>
          </a:p>
        </p:txBody>
      </p:sp>
      <p:sp>
        <p:nvSpPr>
          <p:cNvPr id="63491" name="Прямоугольник 2"/>
          <p:cNvSpPr>
            <a:spLocks noChangeArrowheads="1"/>
          </p:cNvSpPr>
          <p:nvPr/>
        </p:nvSpPr>
        <p:spPr bwMode="auto">
          <a:xfrm>
            <a:off x="684213" y="2205038"/>
            <a:ext cx="7848600" cy="1816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1pPr>
            <a:lvl2pPr marL="742950" indent="-28575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2pPr>
            <a:lvl3pPr marL="11430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3pPr>
            <a:lvl4pPr marL="16002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4pPr>
            <a:lvl5pPr marL="20574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9pPr>
          </a:lstStyle>
          <a:p>
            <a:pPr algn="ctr" eaLnBrk="1" latinLnBrk="1" hangingPunct="1"/>
            <a:r>
              <a:rPr lang="ru-RU" altLang="ru-RU" sz="2800" b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Форма 12 будет приниматься при равенстве </a:t>
            </a:r>
            <a:br>
              <a:rPr lang="ru-RU" altLang="ru-RU" sz="2800" b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altLang="ru-RU" sz="2800" b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граф 4, 9, 15 с формами по психиатрии, </a:t>
            </a:r>
            <a:br>
              <a:rPr lang="ru-RU" altLang="ru-RU" sz="2800" b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altLang="ru-RU" sz="2800" b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наркологии и с обязательным движением </a:t>
            </a:r>
          </a:p>
          <a:p>
            <a:pPr algn="ctr" eaLnBrk="1" latinLnBrk="1" hangingPunct="1"/>
            <a:r>
              <a:rPr lang="ru-RU" altLang="ru-RU" sz="2800" b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диспансерной группы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Rectangle 3"/>
          <p:cNvSpPr>
            <a:spLocks noChangeArrowheads="1"/>
          </p:cNvSpPr>
          <p:nvPr/>
        </p:nvSpPr>
        <p:spPr bwMode="auto">
          <a:xfrm>
            <a:off x="858838" y="260350"/>
            <a:ext cx="2374900" cy="24606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1pPr>
            <a:lvl2pPr marL="742950" indent="-28575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2pPr>
            <a:lvl3pPr marL="11430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3pPr>
            <a:lvl4pPr marL="16002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4pPr>
            <a:lvl5pPr marL="20574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9pPr>
          </a:lstStyle>
          <a:p>
            <a:pPr eaLnBrk="1" latinLnBrk="1" hangingPunct="1"/>
            <a:r>
              <a:rPr lang="ru-RU" altLang="ko-KR">
                <a:solidFill>
                  <a:srgbClr val="C00000"/>
                </a:solidFill>
                <a:latin typeface="Times New Roman" pitchFamily="18" charset="0"/>
                <a:ea typeface="돋움" pitchFamily="50" charset="-128"/>
                <a:cs typeface="Times New Roman" pitchFamily="18" charset="0"/>
              </a:rPr>
              <a:t>ФГБУ ЦНИИОИЗ Минздрава России</a:t>
            </a:r>
          </a:p>
        </p:txBody>
      </p:sp>
      <p:sp>
        <p:nvSpPr>
          <p:cNvPr id="64515" name="Прямоугольник 1"/>
          <p:cNvSpPr>
            <a:spLocks noChangeArrowheads="1"/>
          </p:cNvSpPr>
          <p:nvPr/>
        </p:nvSpPr>
        <p:spPr bwMode="auto">
          <a:xfrm>
            <a:off x="755650" y="1989138"/>
            <a:ext cx="7777163" cy="2862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1pPr>
            <a:lvl2pPr marL="742950" indent="-28575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2pPr>
            <a:lvl3pPr marL="11430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3pPr>
            <a:lvl4pPr marL="16002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4pPr>
            <a:lvl5pPr marL="20574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9pPr>
          </a:lstStyle>
          <a:p>
            <a:pPr algn="ctr"/>
            <a:r>
              <a:rPr lang="ru-RU" altLang="ru-RU" sz="28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стр 6.1 + стр 6.2 = стр 6.0</a:t>
            </a:r>
          </a:p>
          <a:p>
            <a:pPr algn="ctr"/>
            <a:r>
              <a:rPr lang="ru-RU" altLang="ru-RU" sz="28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????????????????????????</a:t>
            </a:r>
          </a:p>
          <a:p>
            <a:pPr algn="ctr"/>
            <a:endParaRPr lang="ru-RU" altLang="ru-RU" sz="280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altLang="ru-RU" sz="28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сегодня</a:t>
            </a:r>
          </a:p>
          <a:p>
            <a:pPr algn="ctr"/>
            <a:r>
              <a:rPr lang="ru-RU" altLang="ru-RU" sz="40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стр 6.0 – стр 6.1 = формы 10, 36</a:t>
            </a:r>
            <a:r>
              <a:rPr lang="ru-RU" altLang="ru-RU" sz="28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altLang="ru-RU" sz="28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altLang="ru-RU" sz="280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3"/>
          <p:cNvSpPr>
            <a:spLocks noChangeArrowheads="1"/>
          </p:cNvSpPr>
          <p:nvPr/>
        </p:nvSpPr>
        <p:spPr bwMode="auto">
          <a:xfrm>
            <a:off x="858838" y="260350"/>
            <a:ext cx="2374900" cy="24606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1pPr>
            <a:lvl2pPr marL="742950" indent="-28575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2pPr>
            <a:lvl3pPr marL="11430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3pPr>
            <a:lvl4pPr marL="16002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4pPr>
            <a:lvl5pPr marL="20574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9pPr>
          </a:lstStyle>
          <a:p>
            <a:pPr eaLnBrk="1" latinLnBrk="1" hangingPunct="1"/>
            <a:r>
              <a:rPr lang="ru-RU" altLang="ko-KR">
                <a:solidFill>
                  <a:srgbClr val="C00000"/>
                </a:solidFill>
                <a:latin typeface="Times New Roman" pitchFamily="18" charset="0"/>
                <a:ea typeface="돋움" pitchFamily="50" charset="-128"/>
                <a:cs typeface="Times New Roman" pitchFamily="18" charset="0"/>
              </a:rPr>
              <a:t>ФГБУ ЦНИИОИЗ Минздрава России</a:t>
            </a:r>
          </a:p>
        </p:txBody>
      </p:sp>
      <p:sp>
        <p:nvSpPr>
          <p:cNvPr id="65539" name="Прямоугольник 2"/>
          <p:cNvSpPr>
            <a:spLocks noChangeArrowheads="1"/>
          </p:cNvSpPr>
          <p:nvPr/>
        </p:nvSpPr>
        <p:spPr bwMode="auto">
          <a:xfrm>
            <a:off x="1403350" y="981075"/>
            <a:ext cx="6624638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1pPr>
            <a:lvl2pPr marL="742950" indent="-28575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2pPr>
            <a:lvl3pPr marL="11430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3pPr>
            <a:lvl4pPr marL="16002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4pPr>
            <a:lvl5pPr marL="20574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9pPr>
          </a:lstStyle>
          <a:p>
            <a:pPr eaLnBrk="1" latinLnBrk="1" hangingPunct="1"/>
            <a:r>
              <a:rPr lang="ru-RU" altLang="ru-RU" sz="18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Класс 6. Болезни нервной системы.</a:t>
            </a:r>
            <a:r>
              <a:rPr lang="en-US" altLang="ru-RU" sz="18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G00-G99</a:t>
            </a:r>
            <a:endParaRPr lang="ru-RU" altLang="ru-RU" sz="1800"/>
          </a:p>
        </p:txBody>
      </p:sp>
      <p:sp>
        <p:nvSpPr>
          <p:cNvPr id="65540" name="Прямоугольник 3"/>
          <p:cNvSpPr>
            <a:spLocks noChangeArrowheads="1"/>
          </p:cNvSpPr>
          <p:nvPr/>
        </p:nvSpPr>
        <p:spPr bwMode="auto">
          <a:xfrm>
            <a:off x="684213" y="1916113"/>
            <a:ext cx="7848600" cy="3416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1pPr>
            <a:lvl2pPr marL="742950" indent="-28575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2pPr>
            <a:lvl3pPr marL="11430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3pPr>
            <a:lvl4pPr marL="16002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4pPr>
            <a:lvl5pPr marL="20574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9pPr>
          </a:lstStyle>
          <a:p>
            <a:pPr algn="just" eaLnBrk="1" latinLnBrk="1" hangingPunct="1"/>
            <a:r>
              <a:rPr lang="en-US" altLang="ru-RU" sz="1800" b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    </a:t>
            </a:r>
            <a:r>
              <a:rPr lang="ru-RU" altLang="ru-RU" sz="1800" b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Строка 7.0.  Вегетативные расстройства, которые проявляются в наруше</a:t>
            </a:r>
            <a:r>
              <a:rPr lang="en-US" altLang="ru-RU" sz="1800" b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-</a:t>
            </a:r>
            <a:r>
              <a:rPr lang="ru-RU" altLang="ru-RU" sz="1800" b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нии регуляции сердечно-сосудистой, дыхательной и др. систем организма, мо</a:t>
            </a:r>
            <a:r>
              <a:rPr lang="en-US" altLang="ru-RU" sz="1800" b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-</a:t>
            </a:r>
            <a:r>
              <a:rPr lang="ru-RU" altLang="ru-RU" sz="1800" b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гут быть синдромом таких заболеваний, как: гипертоническая болезнь, хроническая </a:t>
            </a:r>
            <a:r>
              <a:rPr lang="en-US" altLang="ru-RU" sz="1800" b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altLang="ru-RU" sz="1800" b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ишемическая </a:t>
            </a:r>
            <a:r>
              <a:rPr lang="en-US" altLang="ru-RU" sz="1800" b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altLang="ru-RU" sz="1800" b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болезнь сердца, эндокринные нарушения и т.д. </a:t>
            </a:r>
            <a:r>
              <a:rPr lang="en-US" altLang="ru-RU" sz="1800" b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altLang="ru-RU" sz="1800" b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 этом случае</a:t>
            </a:r>
            <a:r>
              <a:rPr lang="en-US" altLang="ru-RU" sz="1800" b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altLang="ru-RU" sz="1800" b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учету </a:t>
            </a:r>
            <a:r>
              <a:rPr lang="en-US" altLang="ru-RU" sz="1800" b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altLang="ru-RU" sz="1800" b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подлежит </a:t>
            </a:r>
            <a:r>
              <a:rPr lang="en-US" altLang="ru-RU" sz="1800" b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altLang="ru-RU" sz="1800" b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основное </a:t>
            </a:r>
            <a:r>
              <a:rPr lang="en-US" altLang="ru-RU" sz="1800" b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altLang="ru-RU" sz="1800" b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заболевание. </a:t>
            </a:r>
            <a:r>
              <a:rPr lang="en-US" altLang="ru-RU" sz="1800" b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altLang="ru-RU" sz="1800" b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Расстройства</a:t>
            </a:r>
            <a:r>
              <a:rPr lang="en-US" altLang="ru-RU" sz="1800" b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altLang="ru-RU" sz="1800" b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вегетативной нервной системы кодируются G90.8, </a:t>
            </a:r>
            <a:r>
              <a:rPr lang="en-US" altLang="ru-RU" sz="1800" b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altLang="ru-RU" sz="1800" b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соматоформная </a:t>
            </a:r>
            <a:r>
              <a:rPr lang="en-US" altLang="ru-RU" sz="1800" b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altLang="ru-RU" sz="1800" b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дисфункция вегетатив</a:t>
            </a:r>
            <a:r>
              <a:rPr lang="en-US" altLang="ru-RU" sz="1800" b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-</a:t>
            </a:r>
            <a:r>
              <a:rPr lang="ru-RU" altLang="ru-RU" sz="1800" b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ной нервной системы F45.3 (диагноз ставит психиатр). </a:t>
            </a:r>
          </a:p>
          <a:p>
            <a:pPr algn="just" eaLnBrk="1" latinLnBrk="1" hangingPunct="1"/>
            <a:r>
              <a:rPr lang="ru-RU" altLang="ru-RU" sz="1800" b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altLang="ru-RU" sz="1800" b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altLang="ru-RU" sz="1800" b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altLang="ru-RU" sz="1800" b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altLang="ru-RU" sz="1800" b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    </a:t>
            </a:r>
            <a:r>
              <a:rPr lang="en-US" altLang="ru-RU" sz="1800" b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altLang="ru-RU" sz="1800" b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Строки 7.6 и 7.9 </a:t>
            </a:r>
            <a:r>
              <a:rPr lang="en-US" altLang="ru-RU" sz="1800" b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altLang="ru-RU" sz="1800" b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всегда</a:t>
            </a:r>
            <a:r>
              <a:rPr lang="en-US" altLang="ru-RU" sz="1800" b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altLang="ru-RU" sz="1800" b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больше </a:t>
            </a:r>
            <a:r>
              <a:rPr lang="en-US" altLang="ru-RU" sz="1800" b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altLang="ru-RU" sz="1800" b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суммы </a:t>
            </a:r>
            <a:r>
              <a:rPr lang="en-US" altLang="ru-RU" sz="1800" b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altLang="ru-RU" sz="1800" b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подстрочников. У </a:t>
            </a:r>
            <a:r>
              <a:rPr lang="en-US" altLang="ru-RU" sz="1800" b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altLang="ru-RU" sz="1800" b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взрослых</a:t>
            </a:r>
            <a:r>
              <a:rPr lang="en-US" altLang="ru-RU" sz="1800" b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altLang="ru-RU" sz="1800" b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в строку 7.9 должны быть включены последствия травм, ОНМК в виде парезов, параличей</a:t>
            </a:r>
            <a:r>
              <a:rPr lang="en-US" altLang="ru-RU" sz="1800" b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altLang="ru-RU" sz="1800" b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(письмо МЗиСР РФ от 26 апреля 2011 г. №14-9/10/2-4150).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Rectangle 3"/>
          <p:cNvSpPr>
            <a:spLocks noChangeArrowheads="1"/>
          </p:cNvSpPr>
          <p:nvPr/>
        </p:nvSpPr>
        <p:spPr bwMode="auto">
          <a:xfrm>
            <a:off x="858838" y="260350"/>
            <a:ext cx="2374900" cy="24606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1pPr>
            <a:lvl2pPr marL="742950" indent="-28575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2pPr>
            <a:lvl3pPr marL="11430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3pPr>
            <a:lvl4pPr marL="16002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4pPr>
            <a:lvl5pPr marL="20574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9pPr>
          </a:lstStyle>
          <a:p>
            <a:pPr eaLnBrk="1" latinLnBrk="1" hangingPunct="1"/>
            <a:r>
              <a:rPr lang="ru-RU" altLang="ko-KR">
                <a:solidFill>
                  <a:srgbClr val="C00000"/>
                </a:solidFill>
                <a:latin typeface="Times New Roman" pitchFamily="18" charset="0"/>
                <a:ea typeface="돋움" pitchFamily="50" charset="-128"/>
                <a:cs typeface="Times New Roman" pitchFamily="18" charset="0"/>
              </a:rPr>
              <a:t>ФГБУ ЦНИИОИЗ Минздрава России</a:t>
            </a:r>
          </a:p>
        </p:txBody>
      </p:sp>
      <p:sp>
        <p:nvSpPr>
          <p:cNvPr id="89091" name="Прямоугольник 1"/>
          <p:cNvSpPr>
            <a:spLocks noChangeArrowheads="1"/>
          </p:cNvSpPr>
          <p:nvPr/>
        </p:nvSpPr>
        <p:spPr bwMode="auto">
          <a:xfrm>
            <a:off x="755650" y="549275"/>
            <a:ext cx="7777163" cy="6442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ru-RU" sz="1800" b="0" dirty="0">
                <a:solidFill>
                  <a:srgbClr val="0000FF"/>
                </a:solidFill>
              </a:rPr>
              <a:t>Преходящие транзиторные церебральные ишемические приступы [атаки] и родственные синдромы (ТИА)</a:t>
            </a:r>
            <a:r>
              <a:rPr lang="en-US" sz="1800" b="0" dirty="0">
                <a:solidFill>
                  <a:srgbClr val="0000FF"/>
                </a:solidFill>
              </a:rPr>
              <a:t>.</a:t>
            </a:r>
            <a:r>
              <a:rPr lang="ru-RU" sz="1800" b="0" dirty="0">
                <a:solidFill>
                  <a:srgbClr val="0000FF"/>
                </a:solidFill>
              </a:rPr>
              <a:t> </a:t>
            </a:r>
            <a:r>
              <a:rPr lang="en-US" sz="1800" b="0" dirty="0">
                <a:solidFill>
                  <a:srgbClr val="0000FF"/>
                </a:solidFill>
              </a:rPr>
              <a:t>G45</a:t>
            </a:r>
            <a:endParaRPr lang="ru-RU" sz="1800" b="0" dirty="0">
              <a:solidFill>
                <a:srgbClr val="0000FF"/>
              </a:solidFill>
            </a:endParaRPr>
          </a:p>
          <a:p>
            <a:pPr algn="ctr">
              <a:defRPr/>
            </a:pPr>
            <a:endParaRPr lang="ru-RU" sz="1800" b="0" dirty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  <a:p>
            <a:pPr indent="457200" algn="just">
              <a:defRPr/>
            </a:pPr>
            <a:r>
              <a:rPr lang="ru-RU" sz="1600" b="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Нарушение здоровья, относящееся к группе эпизодические и пароксизмальные расстройства.</a:t>
            </a:r>
          </a:p>
          <a:p>
            <a:pPr indent="457200" algn="just">
              <a:defRPr/>
            </a:pPr>
            <a:r>
              <a:rPr lang="ru-RU" sz="1600" b="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Транзиторные ишемические атаки расцениваются врачами как предупредительный сигнал возникновения острого ишемического инсульта.</a:t>
            </a:r>
          </a:p>
          <a:p>
            <a:pPr indent="457200" algn="just">
              <a:defRPr/>
            </a:pPr>
            <a:endParaRPr lang="ru-RU" sz="1600" b="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indent="457200" algn="just">
              <a:defRPr/>
            </a:pPr>
            <a:r>
              <a:rPr lang="ru-RU" sz="1600" b="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Этиология. Хотя ТИА часто обусловлены атеросклерозом и </a:t>
            </a:r>
            <a:r>
              <a:rPr lang="ru-RU" sz="1600" b="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эссенциальной</a:t>
            </a:r>
            <a:r>
              <a:rPr lang="ru-RU" sz="1600" b="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артериальной гипертензией, возможны и другие состояния, включая </a:t>
            </a:r>
            <a:r>
              <a:rPr lang="ru-RU" sz="1600" b="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кардиогенную</a:t>
            </a:r>
            <a:r>
              <a:rPr lang="ru-RU" sz="1600" b="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эмболию, расслоение артериальной стенки, </a:t>
            </a:r>
            <a:r>
              <a:rPr lang="ru-RU" sz="1600" b="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фибромиодисплазию</a:t>
            </a:r>
            <a:r>
              <a:rPr lang="ru-RU" sz="1600" b="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гематологические заболевания, мигрень, судорожные припадки, опухоль и </a:t>
            </a:r>
            <a:r>
              <a:rPr lang="ru-RU" sz="1600" b="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субдуральную</a:t>
            </a:r>
            <a:r>
              <a:rPr lang="ru-RU" sz="1600" b="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гематому.</a:t>
            </a:r>
          </a:p>
          <a:p>
            <a:pPr indent="457200" algn="just">
              <a:defRPr/>
            </a:pPr>
            <a:endParaRPr lang="ru-RU" sz="1600" b="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indent="457200" algn="just">
              <a:defRPr/>
            </a:pPr>
            <a:r>
              <a:rPr lang="ru-RU" sz="1600" b="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Клиническая картина</a:t>
            </a:r>
          </a:p>
          <a:p>
            <a:pPr indent="457200" algn="just">
              <a:defRPr/>
            </a:pPr>
            <a:r>
              <a:rPr lang="ru-RU" sz="1600" b="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Условно к пароксизмальным расстройствам можно отнести все заболевания нервной системы, проявляющиеся в виде приступов (пароксизмов) – это </a:t>
            </a:r>
            <a:r>
              <a:rPr lang="ru-RU" sz="1600" b="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мигренозные</a:t>
            </a:r>
            <a:r>
              <a:rPr lang="ru-RU" sz="1600" b="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атаки (приступообразные мучительные головные боли, начинающиеся в одной половине головы), и обмороки, возникающие при различных других болезнях, и внезапно развивающиеся головокружения при болезни или синдроме </a:t>
            </a:r>
            <a:r>
              <a:rPr lang="ru-RU" sz="1600" b="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Меньера</a:t>
            </a:r>
            <a:r>
              <a:rPr lang="ru-RU" sz="1600" b="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и т.н. диэнцефальные кризы или панические атаки (вегетативные приступы, сопровождающиеся повышением артериального давления, учащением пульса, страхом, выраженным беспокойством), и собственно эпилептические приступы, которые могут протекать как с судорогами - так и без них, как с потерей сознания - так и без нее.</a:t>
            </a:r>
          </a:p>
          <a:p>
            <a:pPr algn="ctr">
              <a:defRPr/>
            </a:pPr>
            <a:endParaRPr lang="ru-RU" sz="1800" b="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Rectangle 3"/>
          <p:cNvSpPr>
            <a:spLocks noChangeArrowheads="1"/>
          </p:cNvSpPr>
          <p:nvPr/>
        </p:nvSpPr>
        <p:spPr bwMode="auto">
          <a:xfrm>
            <a:off x="858838" y="260350"/>
            <a:ext cx="2374900" cy="24606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1pPr>
            <a:lvl2pPr marL="742950" indent="-28575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2pPr>
            <a:lvl3pPr marL="11430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3pPr>
            <a:lvl4pPr marL="16002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4pPr>
            <a:lvl5pPr marL="20574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9pPr>
          </a:lstStyle>
          <a:p>
            <a:pPr eaLnBrk="1" latinLnBrk="1" hangingPunct="1"/>
            <a:r>
              <a:rPr lang="ru-RU" altLang="ko-KR">
                <a:solidFill>
                  <a:srgbClr val="C00000"/>
                </a:solidFill>
                <a:latin typeface="Times New Roman" pitchFamily="18" charset="0"/>
                <a:ea typeface="돋움" pitchFamily="50" charset="-128"/>
                <a:cs typeface="Times New Roman" pitchFamily="18" charset="0"/>
              </a:rPr>
              <a:t>ФГБУ ЦНИИОИЗ Минздрава России</a:t>
            </a:r>
          </a:p>
        </p:txBody>
      </p:sp>
      <p:sp>
        <p:nvSpPr>
          <p:cNvPr id="67587" name="Прямоугольник 1"/>
          <p:cNvSpPr>
            <a:spLocks noChangeArrowheads="1"/>
          </p:cNvSpPr>
          <p:nvPr/>
        </p:nvSpPr>
        <p:spPr bwMode="auto">
          <a:xfrm>
            <a:off x="1476375" y="1123950"/>
            <a:ext cx="669607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1pPr>
            <a:lvl2pPr marL="742950" indent="-28575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2pPr>
            <a:lvl3pPr marL="11430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3pPr>
            <a:lvl4pPr marL="16002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4pPr>
            <a:lvl5pPr marL="20574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9pPr>
          </a:lstStyle>
          <a:p>
            <a:r>
              <a:rPr lang="ru-RU" altLang="ru-RU" sz="18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Класс 7. Болезни глаза и его придаточного аппарата. Н00-Н59</a:t>
            </a:r>
            <a:endParaRPr lang="ru-RU" altLang="ru-RU" sz="1800"/>
          </a:p>
        </p:txBody>
      </p:sp>
      <p:sp>
        <p:nvSpPr>
          <p:cNvPr id="67588" name="Прямоугольник 2"/>
          <p:cNvSpPr>
            <a:spLocks noChangeArrowheads="1"/>
          </p:cNvSpPr>
          <p:nvPr/>
        </p:nvSpPr>
        <p:spPr bwMode="auto">
          <a:xfrm>
            <a:off x="468313" y="2536825"/>
            <a:ext cx="8135937" cy="2586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indent="4572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1pPr>
            <a:lvl2pPr marL="742950" indent="-28575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2pPr>
            <a:lvl3pPr marL="11430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3pPr>
            <a:lvl4pPr marL="16002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4pPr>
            <a:lvl5pPr marL="20574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9pPr>
          </a:lstStyle>
          <a:p>
            <a:pPr algn="just" eaLnBrk="1" hangingPunct="1"/>
            <a:r>
              <a:rPr lang="ru-RU" altLang="ru-RU" sz="1800" b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Строка 8.0 в графе «диспансерные» показываются: миопия и гипермет-ропия средней и высокой степени, паралитическое и не аккомадационное</a:t>
            </a:r>
            <a:r>
              <a:rPr lang="en-US" altLang="ru-RU" sz="1800" b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altLang="ru-RU" sz="1800" b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косоглазие, сложный астигматизм …. </a:t>
            </a:r>
          </a:p>
          <a:p>
            <a:pPr algn="just" eaLnBrk="1" hangingPunct="1"/>
            <a:r>
              <a:rPr lang="ru-RU" altLang="ru-RU" sz="1800" b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Миопия и гиперметропия лёгкой степени, аккомадационный астигматизм, спазм аккомодации и др. показываются только по графам «всего и впервые».</a:t>
            </a:r>
          </a:p>
          <a:p>
            <a:pPr algn="just" eaLnBrk="1" hangingPunct="1"/>
            <a:r>
              <a:rPr lang="ru-RU" altLang="ru-RU" sz="1800" b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altLang="ru-RU" sz="1800" b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altLang="ru-RU" sz="1800" b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     В строке 8.3 и 8.8 показывать катаракту и глаукому только приобретенные (врожденные соответственно показать по классу Q). Строка 8.12 включает в себя слепоту на один глаз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Rectangle 3"/>
          <p:cNvSpPr>
            <a:spLocks noChangeArrowheads="1"/>
          </p:cNvSpPr>
          <p:nvPr/>
        </p:nvSpPr>
        <p:spPr bwMode="auto">
          <a:xfrm>
            <a:off x="858838" y="260350"/>
            <a:ext cx="2374900" cy="24606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1pPr>
            <a:lvl2pPr marL="742950" indent="-28575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2pPr>
            <a:lvl3pPr marL="11430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3pPr>
            <a:lvl4pPr marL="16002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4pPr>
            <a:lvl5pPr marL="20574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9pPr>
          </a:lstStyle>
          <a:p>
            <a:pPr eaLnBrk="1" latinLnBrk="1" hangingPunct="1"/>
            <a:r>
              <a:rPr lang="ru-RU" altLang="ko-KR">
                <a:solidFill>
                  <a:srgbClr val="C00000"/>
                </a:solidFill>
                <a:latin typeface="Times New Roman" pitchFamily="18" charset="0"/>
                <a:ea typeface="돋움" pitchFamily="50" charset="-128"/>
                <a:cs typeface="Times New Roman" pitchFamily="18" charset="0"/>
              </a:rPr>
              <a:t>ФГБУ ЦНИИОИЗ Минздрава России</a:t>
            </a:r>
          </a:p>
        </p:txBody>
      </p:sp>
      <p:sp>
        <p:nvSpPr>
          <p:cNvPr id="68611" name="Прямоугольник 1"/>
          <p:cNvSpPr>
            <a:spLocks noChangeArrowheads="1"/>
          </p:cNvSpPr>
          <p:nvPr/>
        </p:nvSpPr>
        <p:spPr bwMode="auto">
          <a:xfrm>
            <a:off x="1187450" y="1412875"/>
            <a:ext cx="6624638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1pPr>
            <a:lvl2pPr marL="742950" indent="-28575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2pPr>
            <a:lvl3pPr marL="11430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3pPr>
            <a:lvl4pPr marL="16002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4pPr>
            <a:lvl5pPr marL="20574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9pPr>
          </a:lstStyle>
          <a:p>
            <a:pPr algn="ctr"/>
            <a:r>
              <a:rPr lang="ru-RU" altLang="ru-RU" sz="18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Класс 8. Болезни уха и сосцевидного отростка. Н60-Н95</a:t>
            </a:r>
            <a:endParaRPr lang="ru-RU" altLang="ru-RU" sz="1800"/>
          </a:p>
        </p:txBody>
      </p:sp>
      <p:sp>
        <p:nvSpPr>
          <p:cNvPr id="68612" name="Прямоугольник 2"/>
          <p:cNvSpPr>
            <a:spLocks noChangeArrowheads="1"/>
          </p:cNvSpPr>
          <p:nvPr/>
        </p:nvSpPr>
        <p:spPr bwMode="auto">
          <a:xfrm>
            <a:off x="900113" y="3074988"/>
            <a:ext cx="7416800" cy="1077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1pPr>
            <a:lvl2pPr marL="742950" indent="-28575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2pPr>
            <a:lvl3pPr marL="11430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3pPr>
            <a:lvl4pPr marL="16002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4pPr>
            <a:lvl5pPr marL="20574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9pPr>
          </a:lstStyle>
          <a:p>
            <a:pPr algn="just" eaLnBrk="1" hangingPunct="1"/>
            <a:r>
              <a:rPr lang="ru-RU" altLang="ru-RU" sz="1800" b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   Строка 9.4 – включать врожденную глухоту (код H90.X), одностороннюю и смешанную тугоухость. Таким образом, она должна быть больше суммы своих подстрочников. </a:t>
            </a:r>
          </a:p>
          <a:p>
            <a:pPr eaLnBrk="1" hangingPunct="1"/>
            <a:endParaRPr lang="ru-RU" alt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Rectangle 3"/>
          <p:cNvSpPr>
            <a:spLocks noChangeArrowheads="1"/>
          </p:cNvSpPr>
          <p:nvPr/>
        </p:nvSpPr>
        <p:spPr bwMode="auto">
          <a:xfrm>
            <a:off x="858838" y="260350"/>
            <a:ext cx="2374900" cy="24606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1pPr>
            <a:lvl2pPr marL="742950" indent="-28575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2pPr>
            <a:lvl3pPr marL="11430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3pPr>
            <a:lvl4pPr marL="16002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4pPr>
            <a:lvl5pPr marL="20574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9pPr>
          </a:lstStyle>
          <a:p>
            <a:pPr eaLnBrk="1" latinLnBrk="1" hangingPunct="1"/>
            <a:r>
              <a:rPr lang="ru-RU" altLang="ko-KR">
                <a:solidFill>
                  <a:srgbClr val="C00000"/>
                </a:solidFill>
                <a:latin typeface="Times New Roman" pitchFamily="18" charset="0"/>
                <a:ea typeface="돋움" pitchFamily="50" charset="-128"/>
                <a:cs typeface="Times New Roman" pitchFamily="18" charset="0"/>
              </a:rPr>
              <a:t>ФГБУ ЦНИИОИЗ Минздрава России</a:t>
            </a:r>
          </a:p>
        </p:txBody>
      </p:sp>
      <p:sp>
        <p:nvSpPr>
          <p:cNvPr id="69635" name="Прямоугольник 2"/>
          <p:cNvSpPr>
            <a:spLocks noChangeArrowheads="1"/>
          </p:cNvSpPr>
          <p:nvPr/>
        </p:nvSpPr>
        <p:spPr bwMode="auto">
          <a:xfrm>
            <a:off x="971550" y="908050"/>
            <a:ext cx="7488238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1pPr>
            <a:lvl2pPr marL="742950" indent="-28575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2pPr>
            <a:lvl3pPr marL="11430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3pPr>
            <a:lvl4pPr marL="16002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4pPr>
            <a:lvl5pPr marL="20574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9pPr>
          </a:lstStyle>
          <a:p>
            <a:pPr algn="ctr"/>
            <a:r>
              <a:rPr lang="ru-RU" altLang="ru-RU" sz="18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Класс 9. Болезни системы кровообращения. </a:t>
            </a:r>
            <a:r>
              <a:rPr lang="en-US" altLang="ru-RU" sz="18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I00-I99</a:t>
            </a:r>
            <a:endParaRPr lang="ru-RU" altLang="ru-RU" sz="1800"/>
          </a:p>
        </p:txBody>
      </p:sp>
      <p:sp>
        <p:nvSpPr>
          <p:cNvPr id="4" name="Прямоугольник 3"/>
          <p:cNvSpPr/>
          <p:nvPr/>
        </p:nvSpPr>
        <p:spPr>
          <a:xfrm>
            <a:off x="684213" y="2451100"/>
            <a:ext cx="7775575" cy="2862263"/>
          </a:xfrm>
          <a:prstGeom prst="rect">
            <a:avLst/>
          </a:prstGeom>
        </p:spPr>
        <p:txBody>
          <a:bodyPr>
            <a:spAutoFit/>
          </a:bodyPr>
          <a:lstStyle/>
          <a:p>
            <a:pPr indent="457200" algn="just" eaLnBrk="1" hangingPunct="1">
              <a:defRPr/>
            </a:pPr>
            <a:r>
              <a:rPr lang="ru-RU" altLang="ru-RU" sz="1800" b="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Пациенты  с  острой  ревматической лихорадкой наблюдаются в течение 3-х месяцев, поэтому в графе 15 таблиц 1000, 2000, 3000 и 4000 показывают только тех пациентов, которые заболели в четвертом квартале отчетного года. Графа 4 таблиц 1000, 2000, 3000 и 4000 должна быть равна графе 7 по строке 10.1. Если заболевание перешло в хроническую форму, то пациента по строке 10.1 с учета снимают, а по строке 10.2 берут на учет, как впервые выявленное хроническое заболевание.</a:t>
            </a:r>
          </a:p>
          <a:p>
            <a:pPr indent="457200" algn="just" eaLnBrk="1" hangingPunct="1">
              <a:defRPr/>
            </a:pPr>
            <a:r>
              <a:rPr lang="ru-RU" altLang="ru-RU" sz="1800" b="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Строка 10.2 (хронические ревматические болезни сердца) Если было обострение заболевания, то учитывается по строке 10.1, а в строку 10.2 не включается (регистрируется с (+)).</a:t>
            </a:r>
            <a:endParaRPr lang="ru-RU" altLang="ru-RU" sz="105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Rectangle 3"/>
          <p:cNvSpPr>
            <a:spLocks noChangeArrowheads="1"/>
          </p:cNvSpPr>
          <p:nvPr/>
        </p:nvSpPr>
        <p:spPr bwMode="auto">
          <a:xfrm>
            <a:off x="858838" y="260350"/>
            <a:ext cx="2374900" cy="24606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1pPr>
            <a:lvl2pPr marL="742950" indent="-28575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2pPr>
            <a:lvl3pPr marL="11430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3pPr>
            <a:lvl4pPr marL="16002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4pPr>
            <a:lvl5pPr marL="20574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9pPr>
          </a:lstStyle>
          <a:p>
            <a:pPr eaLnBrk="1" latinLnBrk="1" hangingPunct="1"/>
            <a:r>
              <a:rPr lang="ru-RU" altLang="ko-KR">
                <a:solidFill>
                  <a:srgbClr val="C00000"/>
                </a:solidFill>
                <a:latin typeface="Times New Roman" pitchFamily="18" charset="0"/>
                <a:ea typeface="돋움" pitchFamily="50" charset="-128"/>
                <a:cs typeface="Times New Roman" pitchFamily="18" charset="0"/>
              </a:rPr>
              <a:t>ФГБУ ЦНИИОИЗ Минздрава России</a:t>
            </a:r>
          </a:p>
        </p:txBody>
      </p:sp>
      <p:sp>
        <p:nvSpPr>
          <p:cNvPr id="70659" name="Прямоугольник 1"/>
          <p:cNvSpPr>
            <a:spLocks noChangeArrowheads="1"/>
          </p:cNvSpPr>
          <p:nvPr/>
        </p:nvSpPr>
        <p:spPr bwMode="auto">
          <a:xfrm>
            <a:off x="611188" y="2636838"/>
            <a:ext cx="7993062" cy="1477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indent="4572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1pPr>
            <a:lvl2pPr marL="742950" indent="-28575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2pPr>
            <a:lvl3pPr marL="11430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3pPr>
            <a:lvl4pPr marL="16002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4pPr>
            <a:lvl5pPr marL="20574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9pPr>
          </a:lstStyle>
          <a:p>
            <a:pPr algn="just"/>
            <a:r>
              <a:rPr lang="ru-RU" altLang="ru-RU" sz="1800" b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Вторичные гипертензии не учитываются в форме 12. Статталон не заполняется, а кодируется основное заболевание. </a:t>
            </a:r>
          </a:p>
          <a:p>
            <a:pPr algn="just"/>
            <a:r>
              <a:rPr lang="ru-RU" altLang="ru-RU" sz="1800" b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Пример: </a:t>
            </a:r>
            <a:r>
              <a:rPr lang="ru-RU" altLang="ru-RU" sz="1800" b="0" i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церебральный</a:t>
            </a:r>
            <a:r>
              <a:rPr lang="ru-RU" altLang="ru-RU" sz="1800" b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altLang="ru-RU" sz="1800" b="0" i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атеросклероз</a:t>
            </a:r>
            <a:r>
              <a:rPr lang="ru-RU" altLang="ru-RU" sz="1800" b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с </a:t>
            </a:r>
            <a:r>
              <a:rPr lang="ru-RU" altLang="ru-RU" sz="1800" b="0" i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вторичной гипертензией</a:t>
            </a:r>
            <a:r>
              <a:rPr lang="ru-RU" altLang="ru-RU" sz="1800" b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– I67.2; или </a:t>
            </a:r>
            <a:r>
              <a:rPr lang="ru-RU" altLang="ru-RU" sz="1800" b="0" i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церебральный атеросклероз</a:t>
            </a:r>
            <a:r>
              <a:rPr lang="ru-RU" altLang="ru-RU" sz="1800" b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и </a:t>
            </a:r>
            <a:r>
              <a:rPr lang="ru-RU" altLang="ru-RU" sz="1800" b="0" i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гипертоническая болезнь</a:t>
            </a:r>
            <a:r>
              <a:rPr lang="ru-RU" altLang="ru-RU" sz="1800" b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– 2 талона (I67.2 и  I10) разносятся по двум строкам – строка</a:t>
            </a:r>
            <a:r>
              <a:rPr lang="en-US" altLang="ru-RU" sz="1800" b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altLang="ru-RU" sz="1800" b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10.</a:t>
            </a:r>
            <a:r>
              <a:rPr lang="en-US" altLang="ru-RU" sz="1800" b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6</a:t>
            </a:r>
            <a:r>
              <a:rPr lang="ru-RU" altLang="ru-RU" sz="1800" b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и строка 10.3.</a:t>
            </a:r>
            <a:endParaRPr lang="ru-RU" altLang="ru-RU" sz="1800" b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Rectangle 3"/>
          <p:cNvSpPr>
            <a:spLocks noChangeArrowheads="1"/>
          </p:cNvSpPr>
          <p:nvPr/>
        </p:nvSpPr>
        <p:spPr bwMode="auto">
          <a:xfrm>
            <a:off x="858838" y="260350"/>
            <a:ext cx="2374900" cy="24606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1pPr>
            <a:lvl2pPr marL="742950" indent="-28575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2pPr>
            <a:lvl3pPr marL="11430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3pPr>
            <a:lvl4pPr marL="16002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4pPr>
            <a:lvl5pPr marL="20574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9pPr>
          </a:lstStyle>
          <a:p>
            <a:pPr eaLnBrk="1" latinLnBrk="1" hangingPunct="1"/>
            <a:r>
              <a:rPr lang="ru-RU" altLang="ko-KR">
                <a:solidFill>
                  <a:srgbClr val="C00000"/>
                </a:solidFill>
                <a:latin typeface="Times New Roman" pitchFamily="18" charset="0"/>
                <a:ea typeface="돋움" pitchFamily="50" charset="-128"/>
                <a:cs typeface="Times New Roman" pitchFamily="18" charset="0"/>
              </a:rPr>
              <a:t>ФГБУ ЦНИИОИЗ Минздрава России</a:t>
            </a:r>
          </a:p>
        </p:txBody>
      </p:sp>
      <p:sp>
        <p:nvSpPr>
          <p:cNvPr id="71683" name="Прямоугольник 1"/>
          <p:cNvSpPr>
            <a:spLocks noChangeArrowheads="1"/>
          </p:cNvSpPr>
          <p:nvPr/>
        </p:nvSpPr>
        <p:spPr bwMode="auto">
          <a:xfrm>
            <a:off x="611188" y="2565400"/>
            <a:ext cx="7848600" cy="1476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indent="4572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1pPr>
            <a:lvl2pPr marL="742950" indent="-28575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2pPr>
            <a:lvl3pPr marL="11430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3pPr>
            <a:lvl4pPr marL="16002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4pPr>
            <a:lvl5pPr marL="20574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9pPr>
          </a:lstStyle>
          <a:p>
            <a:pPr algn="just"/>
            <a:r>
              <a:rPr lang="ru-RU" altLang="ru-RU" sz="1800" b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Стенокардия (таблицы 2000, 3000 и 4000, строка 10.4.1) регистрируется как самостоятельное заболевание, впервые выявленное – первый раз в жизни (+), а затем – один раз в год со знаком (–).</a:t>
            </a:r>
          </a:p>
          <a:p>
            <a:pPr algn="just"/>
            <a:r>
              <a:rPr lang="ru-RU" altLang="ru-RU" sz="1800" b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Случаи приступов стенокардии при атеросклеротической болезни сердца как самостоятельные заболевания не регистрируются. Графы 4 и 9 не равны.</a:t>
            </a:r>
            <a:endParaRPr lang="ru-RU" altLang="ru-RU" sz="1800" b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Rectangle 3"/>
          <p:cNvSpPr>
            <a:spLocks noChangeArrowheads="1"/>
          </p:cNvSpPr>
          <p:nvPr/>
        </p:nvSpPr>
        <p:spPr bwMode="auto">
          <a:xfrm>
            <a:off x="858838" y="260350"/>
            <a:ext cx="2374900" cy="24606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1pPr>
            <a:lvl2pPr marL="742950" indent="-28575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2pPr>
            <a:lvl3pPr marL="11430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3pPr>
            <a:lvl4pPr marL="16002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4pPr>
            <a:lvl5pPr marL="20574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9pPr>
          </a:lstStyle>
          <a:p>
            <a:pPr eaLnBrk="1" latinLnBrk="1" hangingPunct="1"/>
            <a:r>
              <a:rPr lang="ru-RU" altLang="ko-KR">
                <a:solidFill>
                  <a:srgbClr val="C00000"/>
                </a:solidFill>
                <a:latin typeface="Times New Roman" pitchFamily="18" charset="0"/>
                <a:ea typeface="돋움" pitchFamily="50" charset="-128"/>
                <a:cs typeface="Times New Roman" pitchFamily="18" charset="0"/>
              </a:rPr>
              <a:t>ФГБУ ЦНИИОИЗ Минздрава России</a:t>
            </a:r>
          </a:p>
        </p:txBody>
      </p:sp>
      <p:sp>
        <p:nvSpPr>
          <p:cNvPr id="72707" name="Прямоугольник 1"/>
          <p:cNvSpPr>
            <a:spLocks noChangeArrowheads="1"/>
          </p:cNvSpPr>
          <p:nvPr/>
        </p:nvSpPr>
        <p:spPr bwMode="auto">
          <a:xfrm>
            <a:off x="1042988" y="2133600"/>
            <a:ext cx="7129462" cy="1938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1pPr>
            <a:lvl2pPr marL="742950" indent="-28575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2pPr>
            <a:lvl3pPr marL="11430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3pPr>
            <a:lvl4pPr marL="16002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4pPr>
            <a:lvl5pPr marL="20574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9pPr>
          </a:lstStyle>
          <a:p>
            <a:pPr algn="ctr"/>
            <a:r>
              <a:rPr lang="ru-RU" altLang="ru-RU" sz="2400">
                <a:solidFill>
                  <a:srgbClr val="3333FF"/>
                </a:solidFill>
                <a:latin typeface="Times New Roman" pitchFamily="18" charset="0"/>
                <a:cs typeface="Times New Roman" pitchFamily="18" charset="0"/>
              </a:rPr>
              <a:t>Строка 10.4.1.1 – </a:t>
            </a:r>
            <a:r>
              <a:rPr lang="en-US" altLang="ru-RU" sz="2400">
                <a:solidFill>
                  <a:srgbClr val="3333FF"/>
                </a:solidFill>
                <a:latin typeface="Times New Roman" pitchFamily="18" charset="0"/>
                <a:cs typeface="Times New Roman" pitchFamily="18" charset="0"/>
              </a:rPr>
              <a:t>I20.0 –</a:t>
            </a:r>
            <a:r>
              <a:rPr lang="ru-RU" altLang="ru-RU" sz="2400">
                <a:solidFill>
                  <a:srgbClr val="3333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br>
              <a:rPr lang="ru-RU" altLang="ru-RU" sz="2400">
                <a:solidFill>
                  <a:srgbClr val="3333FF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altLang="ru-RU" sz="2400">
                <a:solidFill>
                  <a:srgbClr val="3333FF"/>
                </a:solidFill>
                <a:latin typeface="Times New Roman" pitchFamily="18" charset="0"/>
                <a:cs typeface="Times New Roman" pitchFamily="18" charset="0"/>
              </a:rPr>
              <a:t>НЕСТАБИЛЬНАЯ СТЕНОКАРДИЯ</a:t>
            </a:r>
            <a:br>
              <a:rPr lang="ru-RU" altLang="ru-RU" sz="2400">
                <a:solidFill>
                  <a:srgbClr val="3333FF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altLang="ru-RU" sz="2400">
                <a:solidFill>
                  <a:srgbClr val="3333FF"/>
                </a:solidFill>
                <a:latin typeface="Times New Roman" pitchFamily="18" charset="0"/>
                <a:cs typeface="Times New Roman" pitchFamily="18" charset="0"/>
              </a:rPr>
              <a:t>регистрируется раз в год</a:t>
            </a:r>
            <a:r>
              <a:rPr lang="ru-RU" altLang="ru-RU" sz="240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altLang="ru-RU" sz="2400">
                <a:latin typeface="Times New Roman" pitchFamily="18" charset="0"/>
                <a:cs typeface="Times New Roman" pitchFamily="18" charset="0"/>
              </a:rPr>
            </a:br>
            <a:r>
              <a:rPr lang="ru-RU" altLang="ru-RU" sz="24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заполняются графы 4 и 9</a:t>
            </a:r>
            <a:br>
              <a:rPr lang="ru-RU" altLang="ru-RU" sz="24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altLang="ru-RU" sz="24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графа 4 = графе 9</a:t>
            </a:r>
            <a:endParaRPr lang="ru-RU" altLang="ru-RU" sz="240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0" name="Rectangle 3"/>
          <p:cNvSpPr>
            <a:spLocks noChangeArrowheads="1"/>
          </p:cNvSpPr>
          <p:nvPr/>
        </p:nvSpPr>
        <p:spPr bwMode="auto">
          <a:xfrm>
            <a:off x="858838" y="260350"/>
            <a:ext cx="2374900" cy="24606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1pPr>
            <a:lvl2pPr marL="742950" indent="-28575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2pPr>
            <a:lvl3pPr marL="11430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3pPr>
            <a:lvl4pPr marL="16002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4pPr>
            <a:lvl5pPr marL="20574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9pPr>
          </a:lstStyle>
          <a:p>
            <a:pPr eaLnBrk="1" latinLnBrk="1" hangingPunct="1"/>
            <a:r>
              <a:rPr lang="ru-RU" altLang="ko-KR">
                <a:solidFill>
                  <a:srgbClr val="C00000"/>
                </a:solidFill>
                <a:latin typeface="Times New Roman" pitchFamily="18" charset="0"/>
                <a:ea typeface="돋움" pitchFamily="50" charset="-128"/>
                <a:cs typeface="Times New Roman" pitchFamily="18" charset="0"/>
              </a:rPr>
              <a:t>ФГБУ ЦНИИОИЗ Минздрава России</a:t>
            </a:r>
          </a:p>
        </p:txBody>
      </p:sp>
      <p:sp>
        <p:nvSpPr>
          <p:cNvPr id="73731" name="Прямоугольник 1"/>
          <p:cNvSpPr>
            <a:spLocks noChangeArrowheads="1"/>
          </p:cNvSpPr>
          <p:nvPr/>
        </p:nvSpPr>
        <p:spPr bwMode="auto">
          <a:xfrm>
            <a:off x="900113" y="2852738"/>
            <a:ext cx="7416800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indent="4572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1pPr>
            <a:lvl2pPr marL="742950" indent="-28575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2pPr>
            <a:lvl3pPr marL="11430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3pPr>
            <a:lvl4pPr marL="16002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4pPr>
            <a:lvl5pPr marL="20574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9pPr>
          </a:lstStyle>
          <a:p>
            <a:pPr algn="just" eaLnBrk="1" hangingPunct="1">
              <a:buFont typeface="Arial" charset="0"/>
              <a:buNone/>
            </a:pPr>
            <a:r>
              <a:rPr lang="ru-RU" altLang="ru-RU" sz="1800" b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Нестабильная стенокардия – острое состояние   (впервые равно всего), Д-наблюдение либо по I25.8 (при переходе в ОИМ), либо по I20 (стр. 10.4.1) –  при стабилизации состояния.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Rectangle 3"/>
          <p:cNvSpPr>
            <a:spLocks noChangeArrowheads="1"/>
          </p:cNvSpPr>
          <p:nvPr/>
        </p:nvSpPr>
        <p:spPr bwMode="auto">
          <a:xfrm>
            <a:off x="858838" y="260350"/>
            <a:ext cx="2374900" cy="24606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1pPr>
            <a:lvl2pPr marL="742950" indent="-28575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2pPr>
            <a:lvl3pPr marL="11430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3pPr>
            <a:lvl4pPr marL="16002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4pPr>
            <a:lvl5pPr marL="20574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9pPr>
          </a:lstStyle>
          <a:p>
            <a:pPr eaLnBrk="1" latinLnBrk="1" hangingPunct="1"/>
            <a:r>
              <a:rPr lang="ru-RU" altLang="ko-KR">
                <a:solidFill>
                  <a:srgbClr val="C00000"/>
                </a:solidFill>
                <a:latin typeface="Times New Roman" pitchFamily="18" charset="0"/>
                <a:ea typeface="돋움" pitchFamily="50" charset="-128"/>
                <a:cs typeface="Times New Roman" pitchFamily="18" charset="0"/>
              </a:rPr>
              <a:t>ФГБУ ЦНИИОИЗ Минздрава России</a:t>
            </a:r>
          </a:p>
        </p:txBody>
      </p:sp>
      <p:sp>
        <p:nvSpPr>
          <p:cNvPr id="74755" name="Прямоугольник 1"/>
          <p:cNvSpPr>
            <a:spLocks noChangeArrowheads="1"/>
          </p:cNvSpPr>
          <p:nvPr/>
        </p:nvSpPr>
        <p:spPr bwMode="auto">
          <a:xfrm>
            <a:off x="755650" y="2636838"/>
            <a:ext cx="7704138" cy="1477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indent="4572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1pPr>
            <a:lvl2pPr marL="742950" indent="-28575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2pPr>
            <a:lvl3pPr marL="11430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3pPr>
            <a:lvl4pPr marL="16002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4pPr>
            <a:lvl5pPr marL="20574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9pPr>
          </a:lstStyle>
          <a:p>
            <a:pPr algn="just" eaLnBrk="1" hangingPunct="1"/>
            <a:r>
              <a:rPr lang="ru-RU" altLang="ru-RU" sz="180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altLang="ru-RU" sz="1800" b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Пациенты с острыми, повторными инфарктами миокарда острыми нарушениями мозгового кровообращения наблюдаются в течение 28 дней, а затем снимаются с диспансерного учета, поэтому в графе 15 таблиц 2000, 3000 и 4000 отмечают только тех пациентов, которые заболели в декабре месяце.</a:t>
            </a:r>
            <a:endParaRPr lang="ru-RU" altLang="ru-RU" sz="1800" b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8" name="Rectangle 3"/>
          <p:cNvSpPr>
            <a:spLocks noChangeArrowheads="1"/>
          </p:cNvSpPr>
          <p:nvPr/>
        </p:nvSpPr>
        <p:spPr bwMode="auto">
          <a:xfrm>
            <a:off x="858838" y="260350"/>
            <a:ext cx="2374900" cy="24606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1pPr>
            <a:lvl2pPr marL="742950" indent="-28575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2pPr>
            <a:lvl3pPr marL="11430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3pPr>
            <a:lvl4pPr marL="16002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4pPr>
            <a:lvl5pPr marL="20574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9pPr>
          </a:lstStyle>
          <a:p>
            <a:pPr eaLnBrk="1" latinLnBrk="1" hangingPunct="1"/>
            <a:r>
              <a:rPr lang="ru-RU" altLang="ko-KR">
                <a:solidFill>
                  <a:srgbClr val="C00000"/>
                </a:solidFill>
                <a:latin typeface="Times New Roman" pitchFamily="18" charset="0"/>
                <a:ea typeface="돋움" pitchFamily="50" charset="-128"/>
                <a:cs typeface="Times New Roman" pitchFamily="18" charset="0"/>
              </a:rPr>
              <a:t>ФГБУ ЦНИИОИЗ Минздрава России</a:t>
            </a:r>
          </a:p>
        </p:txBody>
      </p:sp>
      <p:sp>
        <p:nvSpPr>
          <p:cNvPr id="75779" name="Прямоугольник 1"/>
          <p:cNvSpPr>
            <a:spLocks noChangeArrowheads="1"/>
          </p:cNvSpPr>
          <p:nvPr/>
        </p:nvSpPr>
        <p:spPr bwMode="auto">
          <a:xfrm>
            <a:off x="900113" y="2781300"/>
            <a:ext cx="7632700" cy="1476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1pPr>
            <a:lvl2pPr marL="742950" indent="-28575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2pPr>
            <a:lvl3pPr marL="11430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3pPr>
            <a:lvl4pPr marL="16002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4pPr>
            <a:lvl5pPr marL="20574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9pPr>
          </a:lstStyle>
          <a:p>
            <a:pPr algn="ctr" eaLnBrk="1" hangingPunct="1"/>
            <a:r>
              <a:rPr lang="ru-RU" altLang="ru-RU" sz="1800" b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Строка 10.5 включает пролапс митрального клапана (код I34.1) </a:t>
            </a:r>
            <a:br>
              <a:rPr lang="ru-RU" altLang="ru-RU" sz="1800" b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altLang="ru-RU" sz="1800" b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altLang="ru-RU" sz="1800" b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altLang="ru-RU" sz="1800" b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Строка 10.5.4 включает только идиопатические (самостоятельные) </a:t>
            </a:r>
          </a:p>
          <a:p>
            <a:pPr algn="ctr" eaLnBrk="1" hangingPunct="1"/>
            <a:r>
              <a:rPr lang="ru-RU" altLang="ru-RU" sz="1800" b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формы заболеваний. </a:t>
            </a:r>
            <a:br>
              <a:rPr lang="ru-RU" altLang="ru-RU" sz="1800" b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altLang="ru-RU" sz="1800" b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2" name="Rectangle 3"/>
          <p:cNvSpPr>
            <a:spLocks noChangeArrowheads="1"/>
          </p:cNvSpPr>
          <p:nvPr/>
        </p:nvSpPr>
        <p:spPr bwMode="auto">
          <a:xfrm>
            <a:off x="858838" y="260350"/>
            <a:ext cx="2374900" cy="24606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1pPr>
            <a:lvl2pPr marL="742950" indent="-28575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2pPr>
            <a:lvl3pPr marL="11430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3pPr>
            <a:lvl4pPr marL="16002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4pPr>
            <a:lvl5pPr marL="20574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9pPr>
          </a:lstStyle>
          <a:p>
            <a:pPr eaLnBrk="1" latinLnBrk="1" hangingPunct="1"/>
            <a:r>
              <a:rPr lang="ru-RU" altLang="ko-KR">
                <a:solidFill>
                  <a:srgbClr val="C00000"/>
                </a:solidFill>
                <a:latin typeface="Times New Roman" pitchFamily="18" charset="0"/>
                <a:ea typeface="돋움" pitchFamily="50" charset="-128"/>
                <a:cs typeface="Times New Roman" pitchFamily="18" charset="0"/>
              </a:rPr>
              <a:t>ФГБУ ЦНИИОИЗ Минздрава России</a:t>
            </a:r>
          </a:p>
        </p:txBody>
      </p:sp>
      <p:sp>
        <p:nvSpPr>
          <p:cNvPr id="62467" name="Прямоугольник 1"/>
          <p:cNvSpPr>
            <a:spLocks noChangeArrowheads="1"/>
          </p:cNvSpPr>
          <p:nvPr/>
        </p:nvSpPr>
        <p:spPr bwMode="auto">
          <a:xfrm>
            <a:off x="1042988" y="2205038"/>
            <a:ext cx="7345362" cy="31384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indent="457200" algn="just" eaLnBrk="1" hangingPunct="1">
              <a:defRPr/>
            </a:pPr>
            <a:r>
              <a:rPr lang="ru-RU" altLang="ru-RU" sz="1800" b="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Инфаркт миокарда всегда первичный (+), с (-) нет. Сколько инфарктов миокарда в году больной перенёс, столько должно и быть талонов с (+).</a:t>
            </a:r>
          </a:p>
          <a:p>
            <a:pPr algn="just" eaLnBrk="1" hangingPunct="1">
              <a:defRPr/>
            </a:pPr>
            <a:r>
              <a:rPr lang="ru-RU" altLang="ru-RU" sz="1800" b="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algn="just" eaLnBrk="1" hangingPunct="1">
              <a:defRPr/>
            </a:pPr>
            <a:r>
              <a:rPr lang="ru-RU" altLang="ru-RU" sz="1800" b="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    Если от начала заболевания уже прошло 28 дней, то его показывать </a:t>
            </a:r>
          </a:p>
          <a:p>
            <a:pPr algn="just" eaLnBrk="1" hangingPunct="1">
              <a:defRPr/>
            </a:pPr>
            <a:r>
              <a:rPr lang="ru-RU" altLang="ru-RU" sz="1800" b="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только в графах 4 и 9, а диспансерных по ишемической болезни сердца, </a:t>
            </a:r>
          </a:p>
          <a:p>
            <a:pPr algn="just" eaLnBrk="1" hangingPunct="1">
              <a:defRPr/>
            </a:pPr>
            <a:r>
              <a:rPr lang="ru-RU" altLang="ru-RU" sz="1800" b="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графа 15.</a:t>
            </a:r>
          </a:p>
          <a:p>
            <a:pPr algn="just" eaLnBrk="1" hangingPunct="1">
              <a:defRPr/>
            </a:pPr>
            <a:endParaRPr lang="ru-RU" altLang="ru-RU" sz="1800" b="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 eaLnBrk="1" hangingPunct="1">
              <a:defRPr/>
            </a:pPr>
            <a:r>
              <a:rPr lang="ru-RU" altLang="ru-RU" sz="1800" b="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     Впервые выявленный постинфарктный кардиосклероз включает в себя состояния развившиеся только после острого инфаркта миокарда. </a:t>
            </a:r>
          </a:p>
          <a:p>
            <a:pPr algn="just" eaLnBrk="1" hangingPunct="1">
              <a:defRPr/>
            </a:pPr>
            <a:r>
              <a:rPr lang="ru-RU" altLang="ru-RU" sz="1800" b="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 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6" name="Rectangle 3"/>
          <p:cNvSpPr>
            <a:spLocks noChangeArrowheads="1"/>
          </p:cNvSpPr>
          <p:nvPr/>
        </p:nvSpPr>
        <p:spPr bwMode="auto">
          <a:xfrm>
            <a:off x="858838" y="260350"/>
            <a:ext cx="2374900" cy="24606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1pPr>
            <a:lvl2pPr marL="742950" indent="-28575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2pPr>
            <a:lvl3pPr marL="11430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3pPr>
            <a:lvl4pPr marL="16002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4pPr>
            <a:lvl5pPr marL="20574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9pPr>
          </a:lstStyle>
          <a:p>
            <a:pPr eaLnBrk="1" latinLnBrk="1" hangingPunct="1"/>
            <a:r>
              <a:rPr lang="ru-RU" altLang="ko-KR">
                <a:solidFill>
                  <a:srgbClr val="C00000"/>
                </a:solidFill>
                <a:latin typeface="Times New Roman" pitchFamily="18" charset="0"/>
                <a:ea typeface="돋움" pitchFamily="50" charset="-128"/>
                <a:cs typeface="Times New Roman" pitchFamily="18" charset="0"/>
              </a:rPr>
              <a:t>ФГБУ ЦНИИОИЗ Минздрава России</a:t>
            </a:r>
          </a:p>
        </p:txBody>
      </p:sp>
      <p:sp>
        <p:nvSpPr>
          <p:cNvPr id="77827" name="Прямоугольник 2"/>
          <p:cNvSpPr>
            <a:spLocks noChangeArrowheads="1"/>
          </p:cNvSpPr>
          <p:nvPr/>
        </p:nvSpPr>
        <p:spPr bwMode="auto">
          <a:xfrm>
            <a:off x="684213" y="2205038"/>
            <a:ext cx="7848600" cy="2584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indent="4572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1pPr>
            <a:lvl2pPr marL="742950" indent="-28575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2pPr>
            <a:lvl3pPr marL="11430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3pPr>
            <a:lvl4pPr marL="16002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4pPr>
            <a:lvl5pPr marL="20574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9pPr>
          </a:lstStyle>
          <a:p>
            <a:pPr algn="just" eaLnBrk="1" hangingPunct="1"/>
            <a:r>
              <a:rPr lang="ru-RU" altLang="ru-RU" sz="1800" b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Строки 10.6.1 – 10.6.4 острое нарушение мозгового кровообращения всегда первичный (+), с (-) нет. Таким образом, гр. 4 всегда равна гр. 9. По диагнозу «Инсульт» больные подлежат диспансерному наблюдению по гр. 15  на протяжении 30 дней от момента начальных проявлений или более в пределах одного эпизода лечения. В дальнейшем диспансерное наблюдение осуществляется по последствиям инсульта – парезы, параличи, энцефалопатия, речевые нарушения и т.д. Необходимо помнить, что код I69 – используется только по- смертно.</a:t>
            </a:r>
          </a:p>
          <a:p>
            <a:pPr algn="just" eaLnBrk="1" hangingPunct="1"/>
            <a:r>
              <a:rPr lang="ru-RU" altLang="ru-RU" sz="1800" b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Строка 10.8.2 - не включать флебит портальной вены (K75.1</a:t>
            </a:r>
            <a:r>
              <a:rPr lang="ru-RU" altLang="ru-RU" sz="1800" b="0">
                <a:latin typeface="Times New Roman" pitchFamily="18" charset="0"/>
                <a:cs typeface="Times New Roman" pitchFamily="18" charset="0"/>
              </a:rPr>
              <a:t>)</a:t>
            </a:r>
            <a:endParaRPr lang="ru-RU" altLang="ru-RU" sz="1800" b="0">
              <a:solidFill>
                <a:srgbClr val="00B0F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0" name="Rectangle 3"/>
          <p:cNvSpPr>
            <a:spLocks noChangeArrowheads="1"/>
          </p:cNvSpPr>
          <p:nvPr/>
        </p:nvSpPr>
        <p:spPr bwMode="auto">
          <a:xfrm>
            <a:off x="858838" y="260350"/>
            <a:ext cx="2374900" cy="24606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1pPr>
            <a:lvl2pPr marL="742950" indent="-28575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2pPr>
            <a:lvl3pPr marL="11430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3pPr>
            <a:lvl4pPr marL="16002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4pPr>
            <a:lvl5pPr marL="20574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9pPr>
          </a:lstStyle>
          <a:p>
            <a:pPr eaLnBrk="1" latinLnBrk="1" hangingPunct="1"/>
            <a:r>
              <a:rPr lang="ru-RU" altLang="ko-KR">
                <a:solidFill>
                  <a:srgbClr val="C00000"/>
                </a:solidFill>
                <a:latin typeface="Times New Roman" pitchFamily="18" charset="0"/>
                <a:ea typeface="돋움" pitchFamily="50" charset="-128"/>
                <a:cs typeface="Times New Roman" pitchFamily="18" charset="0"/>
              </a:rPr>
              <a:t>ФГБУ ЦНИИОИЗ Минздрава России</a:t>
            </a:r>
          </a:p>
        </p:txBody>
      </p:sp>
      <p:sp>
        <p:nvSpPr>
          <p:cNvPr id="78851" name="Прямоугольник 2"/>
          <p:cNvSpPr>
            <a:spLocks noChangeArrowheads="1"/>
          </p:cNvSpPr>
          <p:nvPr/>
        </p:nvSpPr>
        <p:spPr bwMode="auto">
          <a:xfrm>
            <a:off x="1042988" y="2998788"/>
            <a:ext cx="7129462" cy="1754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1pPr>
            <a:lvl2pPr marL="742950" indent="-28575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2pPr>
            <a:lvl3pPr marL="11430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3pPr>
            <a:lvl4pPr marL="16002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4pPr>
            <a:lvl5pPr marL="20574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9pPr>
          </a:lstStyle>
          <a:p>
            <a:pPr algn="just"/>
            <a:r>
              <a:rPr lang="ru-RU" altLang="ru-RU" sz="1800" b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     Строка 10.6.7 «последствия цереброваскулярных болезней» диагноз используется только в случае смерти пациента.</a:t>
            </a:r>
          </a:p>
          <a:p>
            <a:pPr algn="just"/>
            <a:r>
              <a:rPr lang="ru-RU" altLang="ru-RU" sz="1800" b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     В строке 10.6.7 заполняются графы 4, 9 и они равны.</a:t>
            </a:r>
          </a:p>
          <a:p>
            <a:pPr algn="just"/>
            <a:endParaRPr lang="ru-RU" altLang="ru-RU" sz="1800" b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altLang="ru-RU" sz="1800" b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реабилитация!!!!!</a:t>
            </a:r>
            <a:r>
              <a:rPr lang="ru-RU" altLang="ru-RU" sz="1800" b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altLang="ru-RU" sz="1800" b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altLang="ru-RU" sz="1800" b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4" name="Rectangle 3"/>
          <p:cNvSpPr>
            <a:spLocks noChangeArrowheads="1"/>
          </p:cNvSpPr>
          <p:nvPr/>
        </p:nvSpPr>
        <p:spPr bwMode="auto">
          <a:xfrm>
            <a:off x="858838" y="260350"/>
            <a:ext cx="2374900" cy="24606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1pPr>
            <a:lvl2pPr marL="742950" indent="-28575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2pPr>
            <a:lvl3pPr marL="11430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3pPr>
            <a:lvl4pPr marL="16002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4pPr>
            <a:lvl5pPr marL="20574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9pPr>
          </a:lstStyle>
          <a:p>
            <a:pPr eaLnBrk="1" latinLnBrk="1" hangingPunct="1"/>
            <a:r>
              <a:rPr lang="ru-RU" altLang="ko-KR">
                <a:solidFill>
                  <a:srgbClr val="C00000"/>
                </a:solidFill>
                <a:latin typeface="Times New Roman" pitchFamily="18" charset="0"/>
                <a:ea typeface="돋움" pitchFamily="50" charset="-128"/>
                <a:cs typeface="Times New Roman" pitchFamily="18" charset="0"/>
              </a:rPr>
              <a:t>ФГБУ ЦНИИОИЗ Минздрава России</a:t>
            </a:r>
          </a:p>
        </p:txBody>
      </p:sp>
      <p:sp>
        <p:nvSpPr>
          <p:cNvPr id="79875" name="Прямоугольник 2"/>
          <p:cNvSpPr>
            <a:spLocks noChangeArrowheads="1"/>
          </p:cNvSpPr>
          <p:nvPr/>
        </p:nvSpPr>
        <p:spPr bwMode="auto">
          <a:xfrm>
            <a:off x="1187450" y="1196975"/>
            <a:ext cx="698500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1pPr>
            <a:lvl2pPr marL="742950" indent="-28575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2pPr>
            <a:lvl3pPr marL="11430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3pPr>
            <a:lvl4pPr marL="16002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4pPr>
            <a:lvl5pPr marL="20574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9pPr>
          </a:lstStyle>
          <a:p>
            <a:pPr algn="ctr"/>
            <a:r>
              <a:rPr lang="ru-RU" altLang="ru-RU" sz="18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Класс 10. Болезни органов дыхания. </a:t>
            </a:r>
            <a:r>
              <a:rPr lang="en-US" altLang="ru-RU" sz="18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J00-J99</a:t>
            </a:r>
            <a:endParaRPr lang="ru-RU" altLang="ru-RU" sz="1800"/>
          </a:p>
        </p:txBody>
      </p:sp>
      <p:sp>
        <p:nvSpPr>
          <p:cNvPr id="79876" name="Прямоугольник 3"/>
          <p:cNvSpPr>
            <a:spLocks noChangeArrowheads="1"/>
          </p:cNvSpPr>
          <p:nvPr/>
        </p:nvSpPr>
        <p:spPr bwMode="auto">
          <a:xfrm>
            <a:off x="827088" y="2690813"/>
            <a:ext cx="7705725" cy="2586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1pPr>
            <a:lvl2pPr marL="742950" indent="-28575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2pPr>
            <a:lvl3pPr marL="11430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3pPr>
            <a:lvl4pPr marL="16002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4pPr>
            <a:lvl5pPr marL="20574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9pPr>
          </a:lstStyle>
          <a:p>
            <a:pPr eaLnBrk="1" hangingPunct="1"/>
            <a:r>
              <a:rPr lang="ru-RU" altLang="ru-RU" sz="1800" b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     Пациенты с острыми пневмониями наблюдаются в течение 6 месяцев, а затем снимаются с диспансерного учета, поэтому в графе 15 таблиц 1000, 2000, 3000 и 4000 показываются только те пациенты, которые заболели во втором полугодии. </a:t>
            </a:r>
            <a:endParaRPr lang="en-US" altLang="ru-RU" sz="1800" b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1" hangingPunct="1"/>
            <a:endParaRPr lang="ru-RU" altLang="ru-RU" sz="1800" b="0">
              <a:latin typeface="Times New Roman" pitchFamily="18" charset="0"/>
              <a:cs typeface="Times New Roman" pitchFamily="18" charset="0"/>
            </a:endParaRPr>
          </a:p>
          <a:p>
            <a:pPr algn="just" eaLnBrk="1" hangingPunct="1"/>
            <a:r>
              <a:rPr lang="ru-RU" altLang="ru-RU" sz="1800" b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         Дети по приказу №725 от 15.06.83г – 12 месяцев. </a:t>
            </a:r>
            <a:endParaRPr lang="en-US" altLang="ru-RU" sz="1800" b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 eaLnBrk="1" hangingPunct="1"/>
            <a:endParaRPr lang="ru-RU" altLang="ru-RU" sz="1800" b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 eaLnBrk="1" hangingPunct="1"/>
            <a:r>
              <a:rPr lang="ru-RU" altLang="ru-RU" sz="1800" b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      В графе 15 таблицы 1500 показываются дети, которые заболели пневмонией во второй половине  первого года жизни.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8" name="Rectangle 3"/>
          <p:cNvSpPr>
            <a:spLocks noChangeArrowheads="1"/>
          </p:cNvSpPr>
          <p:nvPr/>
        </p:nvSpPr>
        <p:spPr bwMode="auto">
          <a:xfrm>
            <a:off x="858838" y="260350"/>
            <a:ext cx="2374900" cy="24606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1pPr>
            <a:lvl2pPr marL="742950" indent="-28575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2pPr>
            <a:lvl3pPr marL="11430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3pPr>
            <a:lvl4pPr marL="16002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4pPr>
            <a:lvl5pPr marL="20574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9pPr>
          </a:lstStyle>
          <a:p>
            <a:pPr eaLnBrk="1" latinLnBrk="1" hangingPunct="1"/>
            <a:r>
              <a:rPr lang="ru-RU" altLang="ko-KR">
                <a:solidFill>
                  <a:srgbClr val="C00000"/>
                </a:solidFill>
                <a:latin typeface="Times New Roman" pitchFamily="18" charset="0"/>
                <a:ea typeface="돋움" pitchFamily="50" charset="-128"/>
                <a:cs typeface="Times New Roman" pitchFamily="18" charset="0"/>
              </a:rPr>
              <a:t>ФГБУ ЦНИИОИЗ Минздрава России</a:t>
            </a:r>
          </a:p>
        </p:txBody>
      </p:sp>
      <p:sp>
        <p:nvSpPr>
          <p:cNvPr id="80899" name="Прямоугольник 2"/>
          <p:cNvSpPr>
            <a:spLocks noChangeArrowheads="1"/>
          </p:cNvSpPr>
          <p:nvPr/>
        </p:nvSpPr>
        <p:spPr bwMode="auto">
          <a:xfrm>
            <a:off x="755650" y="1989138"/>
            <a:ext cx="7777163" cy="2862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1pPr>
            <a:lvl2pPr marL="742950" indent="-28575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2pPr>
            <a:lvl3pPr marL="11430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3pPr>
            <a:lvl4pPr marL="16002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4pPr>
            <a:lvl5pPr marL="20574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9pPr>
          </a:lstStyle>
          <a:p>
            <a:pPr algn="just" eaLnBrk="1" hangingPunct="1"/>
            <a:r>
              <a:rPr lang="ru-RU" altLang="ru-RU" sz="1800" b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           У детей до 1 года жизни хронических заболеваний быть не должно. </a:t>
            </a:r>
          </a:p>
          <a:p>
            <a:pPr algn="just" eaLnBrk="1" hangingPunct="1"/>
            <a:r>
              <a:rPr lang="ru-RU" altLang="ru-RU" sz="1800" b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Астматический статус – J46.0 – J 46.9</a:t>
            </a:r>
          </a:p>
          <a:p>
            <a:pPr algn="just" eaLnBrk="1" hangingPunct="1"/>
            <a:r>
              <a:rPr lang="ru-RU" altLang="ru-RU" sz="1800" b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ОРВИ (ОРЗ) – J06.9 </a:t>
            </a:r>
          </a:p>
          <a:p>
            <a:pPr algn="just" eaLnBrk="1" hangingPunct="1"/>
            <a:endParaRPr lang="ru-RU" altLang="ru-RU" sz="1800" b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 eaLnBrk="1" hangingPunct="1"/>
            <a:r>
              <a:rPr lang="ru-RU" altLang="ru-RU" sz="1800" b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       Часто болеющие дети шифруются кодами соответствующих заболеваний (пневмония, ОРВИ, острый бронхиты и т.д.)</a:t>
            </a:r>
          </a:p>
          <a:p>
            <a:pPr algn="just" eaLnBrk="1" hangingPunct="1"/>
            <a:endParaRPr lang="ru-RU" altLang="ru-RU" sz="1800" b="0">
              <a:latin typeface="Times New Roman" pitchFamily="18" charset="0"/>
              <a:cs typeface="Times New Roman" pitchFamily="18" charset="0"/>
            </a:endParaRPr>
          </a:p>
          <a:p>
            <a:pPr algn="just" eaLnBrk="1" hangingPunct="1"/>
            <a:r>
              <a:rPr lang="ru-RU" altLang="ru-RU" sz="1800" b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            Пневмония - графа 4 = графе 9, графа 8 = графе 10</a:t>
            </a:r>
            <a:r>
              <a:rPr lang="ru-RU" altLang="ru-RU" sz="1800" b="0"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pPr algn="just" eaLnBrk="1" hangingPunct="1"/>
            <a:r>
              <a:rPr lang="ru-RU" altLang="ru-RU" sz="1800" b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        Разница между выявлено и взято на Д-учет может быть за счет умерших, выбывших.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2" name="Rectangle 3"/>
          <p:cNvSpPr>
            <a:spLocks noChangeArrowheads="1"/>
          </p:cNvSpPr>
          <p:nvPr/>
        </p:nvSpPr>
        <p:spPr bwMode="auto">
          <a:xfrm>
            <a:off x="858838" y="260350"/>
            <a:ext cx="2374900" cy="24606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1pPr>
            <a:lvl2pPr marL="742950" indent="-28575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2pPr>
            <a:lvl3pPr marL="11430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3pPr>
            <a:lvl4pPr marL="16002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4pPr>
            <a:lvl5pPr marL="20574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9pPr>
          </a:lstStyle>
          <a:p>
            <a:pPr eaLnBrk="1" latinLnBrk="1" hangingPunct="1"/>
            <a:r>
              <a:rPr lang="ru-RU" altLang="ko-KR">
                <a:solidFill>
                  <a:srgbClr val="C00000"/>
                </a:solidFill>
                <a:latin typeface="Times New Roman" pitchFamily="18" charset="0"/>
                <a:ea typeface="돋움" pitchFamily="50" charset="-128"/>
                <a:cs typeface="Times New Roman" pitchFamily="18" charset="0"/>
              </a:rPr>
              <a:t>ФГБУ ЦНИИОИЗ Минздрава России</a:t>
            </a:r>
          </a:p>
        </p:txBody>
      </p:sp>
      <p:sp>
        <p:nvSpPr>
          <p:cNvPr id="81923" name="Прямоугольник 2"/>
          <p:cNvSpPr>
            <a:spLocks noChangeArrowheads="1"/>
          </p:cNvSpPr>
          <p:nvPr/>
        </p:nvSpPr>
        <p:spPr bwMode="auto">
          <a:xfrm>
            <a:off x="900113" y="2276475"/>
            <a:ext cx="7343775" cy="1754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1pPr>
            <a:lvl2pPr marL="742950" indent="-28575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2pPr>
            <a:lvl3pPr marL="11430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3pPr>
            <a:lvl4pPr marL="16002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4pPr>
            <a:lvl5pPr marL="20574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9pPr>
          </a:lstStyle>
          <a:p>
            <a:pPr algn="just"/>
            <a:r>
              <a:rPr lang="ru-RU" altLang="ru-RU" sz="1800" b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   Повторно возникающие в течение года острые   пневмонии, острая ревматическая лихорадка, острые и повторные инфаркты миокарда, острые нарушения мозгового кровообращения регистрируются как ост- рые (со знаком  +).</a:t>
            </a:r>
          </a:p>
          <a:p>
            <a:pPr algn="just"/>
            <a:r>
              <a:rPr lang="ru-RU" altLang="ru-RU" sz="1800" b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    По этим строкам графы 4 и 9 таблиц 1000, 2000, 3000 и 4000 равны.</a:t>
            </a:r>
            <a:br>
              <a:rPr lang="ru-RU" altLang="ru-RU" sz="1800" b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altLang="ru-RU" sz="1800" b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Rectangle 3"/>
          <p:cNvSpPr>
            <a:spLocks noChangeArrowheads="1"/>
          </p:cNvSpPr>
          <p:nvPr/>
        </p:nvSpPr>
        <p:spPr bwMode="auto">
          <a:xfrm>
            <a:off x="858838" y="260350"/>
            <a:ext cx="2374900" cy="24606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1pPr>
            <a:lvl2pPr marL="742950" indent="-28575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2pPr>
            <a:lvl3pPr marL="11430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3pPr>
            <a:lvl4pPr marL="16002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4pPr>
            <a:lvl5pPr marL="20574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9pPr>
          </a:lstStyle>
          <a:p>
            <a:pPr eaLnBrk="1" latinLnBrk="1" hangingPunct="1"/>
            <a:r>
              <a:rPr lang="ru-RU" altLang="ko-KR">
                <a:solidFill>
                  <a:srgbClr val="C00000"/>
                </a:solidFill>
                <a:latin typeface="Times New Roman" pitchFamily="18" charset="0"/>
                <a:ea typeface="돋움" pitchFamily="50" charset="-128"/>
                <a:cs typeface="Times New Roman" pitchFamily="18" charset="0"/>
              </a:rPr>
              <a:t>ФГБУ ЦНИИОИЗ Минздрава России</a:t>
            </a:r>
          </a:p>
        </p:txBody>
      </p:sp>
      <p:sp>
        <p:nvSpPr>
          <p:cNvPr id="82947" name="Прямоугольник 1"/>
          <p:cNvSpPr>
            <a:spLocks noChangeArrowheads="1"/>
          </p:cNvSpPr>
          <p:nvPr/>
        </p:nvSpPr>
        <p:spPr bwMode="auto">
          <a:xfrm>
            <a:off x="1692275" y="1125538"/>
            <a:ext cx="6192838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1pPr>
            <a:lvl2pPr marL="742950" indent="-28575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2pPr>
            <a:lvl3pPr marL="11430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3pPr>
            <a:lvl4pPr marL="16002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4pPr>
            <a:lvl5pPr marL="20574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9pPr>
          </a:lstStyle>
          <a:p>
            <a:pPr algn="ctr"/>
            <a:endParaRPr lang="ru-RU" altLang="ru-RU" sz="180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altLang="ru-RU" sz="180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altLang="ru-RU" sz="18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Класс 11. Болезни органов пищеварения. </a:t>
            </a:r>
            <a:r>
              <a:rPr lang="en-US" altLang="ru-RU" sz="18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K00-K93</a:t>
            </a:r>
            <a:r>
              <a:rPr lang="ru-RU" altLang="ru-RU" sz="18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altLang="ru-RU" sz="18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altLang="ru-RU" sz="1800"/>
          </a:p>
        </p:txBody>
      </p:sp>
      <p:sp>
        <p:nvSpPr>
          <p:cNvPr id="82948" name="Прямоугольник 2"/>
          <p:cNvSpPr>
            <a:spLocks noChangeArrowheads="1"/>
          </p:cNvSpPr>
          <p:nvPr/>
        </p:nvSpPr>
        <p:spPr bwMode="auto">
          <a:xfrm>
            <a:off x="755650" y="2781300"/>
            <a:ext cx="7704138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1pPr>
            <a:lvl2pPr marL="742950" indent="-28575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2pPr>
            <a:lvl3pPr marL="11430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3pPr>
            <a:lvl4pPr marL="16002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4pPr>
            <a:lvl5pPr marL="20574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9pPr>
          </a:lstStyle>
          <a:p>
            <a:pPr algn="ctr" eaLnBrk="1" hangingPunct="1"/>
            <a:endParaRPr lang="ru-RU" altLang="ru-RU" sz="1800" b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 eaLnBrk="1" hangingPunct="1"/>
            <a:r>
              <a:rPr lang="ru-RU" altLang="ru-RU" sz="1800" b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Заболевания зубов включают в форму 12 только в том </a:t>
            </a:r>
            <a:endParaRPr lang="en-US" altLang="ru-RU" sz="1800" b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 eaLnBrk="1" hangingPunct="1"/>
            <a:r>
              <a:rPr lang="ru-RU" altLang="ru-RU" sz="1800" b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случае, если больной подлежит диспансерному наблюдению</a:t>
            </a:r>
            <a:r>
              <a:rPr lang="ru-RU" altLang="ru-RU">
                <a:latin typeface="Times New Roman" pitchFamily="18" charset="0"/>
                <a:cs typeface="Times New Roman" pitchFamily="18" charset="0"/>
              </a:rPr>
              <a:t>. </a:t>
            </a:r>
            <a:endParaRPr lang="ru-RU" alt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70" name="Rectangle 3"/>
          <p:cNvSpPr>
            <a:spLocks noChangeArrowheads="1"/>
          </p:cNvSpPr>
          <p:nvPr/>
        </p:nvSpPr>
        <p:spPr bwMode="auto">
          <a:xfrm>
            <a:off x="858838" y="260350"/>
            <a:ext cx="2374900" cy="24606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1pPr>
            <a:lvl2pPr marL="742950" indent="-28575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2pPr>
            <a:lvl3pPr marL="11430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3pPr>
            <a:lvl4pPr marL="16002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4pPr>
            <a:lvl5pPr marL="20574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9pPr>
          </a:lstStyle>
          <a:p>
            <a:pPr eaLnBrk="1" latinLnBrk="1" hangingPunct="1"/>
            <a:r>
              <a:rPr lang="ru-RU" altLang="ko-KR">
                <a:solidFill>
                  <a:srgbClr val="C00000"/>
                </a:solidFill>
                <a:latin typeface="Times New Roman" pitchFamily="18" charset="0"/>
                <a:ea typeface="돋움" pitchFamily="50" charset="-128"/>
                <a:cs typeface="Times New Roman" pitchFamily="18" charset="0"/>
              </a:rPr>
              <a:t>ФГБУ ЦНИИОИЗ Минздрава России</a:t>
            </a:r>
          </a:p>
        </p:txBody>
      </p:sp>
      <p:sp>
        <p:nvSpPr>
          <p:cNvPr id="83971" name="Прямоугольник 1"/>
          <p:cNvSpPr>
            <a:spLocks noChangeArrowheads="1"/>
          </p:cNvSpPr>
          <p:nvPr/>
        </p:nvSpPr>
        <p:spPr bwMode="auto">
          <a:xfrm>
            <a:off x="611188" y="1268413"/>
            <a:ext cx="7993062" cy="3970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1pPr>
            <a:lvl2pPr marL="742950" indent="-28575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2pPr>
            <a:lvl3pPr marL="11430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3pPr>
            <a:lvl4pPr marL="16002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4pPr>
            <a:lvl5pPr marL="20574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9pPr>
          </a:lstStyle>
          <a:p>
            <a:pPr algn="just"/>
            <a:r>
              <a:rPr lang="ru-RU" altLang="ru-RU" sz="1800" b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    В форму 12 включаются заболевания, которые подлежат диспансерному наблюдению множественным прогрессирующим кариесом зубов (4 раза в год]; легкой формой пародонтита (1 раз в 6 мес], тяжелой формой (каждые 3 мес); пародонтозом (1 раз в 6 мес для профилактики осложнений); хроническими гингивитами, стоматитами, </a:t>
            </a:r>
            <a:r>
              <a:rPr lang="en-US" altLang="ru-RU" sz="1800" b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altLang="ru-RU" sz="1800" b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хейлитами, глоссальгией (от 2 до 4 раз в год); одонтогенными невралгиями тройничного и невритами лицевого нервов (от 2 до 4 раз в год); хроническими остеомиелитами костей лица (2 раза в год); хроническим одонтогенным воспалением верхнечелюстной пазухи (2 раза в год); хроническим воспалением слюнных желез (2 раза в год); пре</a:t>
            </a:r>
            <a:r>
              <a:rPr lang="en-US" altLang="ru-RU" sz="1800" b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ru-RU" altLang="ru-RU" sz="1800" b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драковыми заболеваниями челюстей и полости рта, злокачественными новообразованиями челюстей и полости рта (совместно с онкологами в зависимости от стадии заболевания); врожденными расщелинами челюстно-лицевой области (2 раза в год); зубочелюстными </a:t>
            </a:r>
            <a:r>
              <a:rPr lang="en-US" altLang="ru-RU" sz="1800" b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altLang="ru-RU" sz="1800" b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аномалиями (2—3 раза в год); врожденными и приобретенными деформациями челюстей (2 раза в год).</a:t>
            </a:r>
            <a:endParaRPr lang="ru-RU" altLang="ru-RU" sz="1800" b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4" name="Rectangle 3"/>
          <p:cNvSpPr>
            <a:spLocks noChangeArrowheads="1"/>
          </p:cNvSpPr>
          <p:nvPr/>
        </p:nvSpPr>
        <p:spPr bwMode="auto">
          <a:xfrm>
            <a:off x="858838" y="260350"/>
            <a:ext cx="2374900" cy="24606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1pPr>
            <a:lvl2pPr marL="742950" indent="-28575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2pPr>
            <a:lvl3pPr marL="11430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3pPr>
            <a:lvl4pPr marL="16002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4pPr>
            <a:lvl5pPr marL="20574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9pPr>
          </a:lstStyle>
          <a:p>
            <a:pPr eaLnBrk="1" latinLnBrk="1" hangingPunct="1"/>
            <a:r>
              <a:rPr lang="ru-RU" altLang="ko-KR">
                <a:solidFill>
                  <a:srgbClr val="C00000"/>
                </a:solidFill>
                <a:latin typeface="Times New Roman" pitchFamily="18" charset="0"/>
                <a:ea typeface="돋움" pitchFamily="50" charset="-128"/>
                <a:cs typeface="Times New Roman" pitchFamily="18" charset="0"/>
              </a:rPr>
              <a:t>ФГБУ ЦНИИОИЗ Минздрава России</a:t>
            </a:r>
          </a:p>
        </p:txBody>
      </p:sp>
      <p:sp>
        <p:nvSpPr>
          <p:cNvPr id="84995" name="Прямоугольник 1"/>
          <p:cNvSpPr>
            <a:spLocks noChangeArrowheads="1"/>
          </p:cNvSpPr>
          <p:nvPr/>
        </p:nvSpPr>
        <p:spPr bwMode="auto">
          <a:xfrm>
            <a:off x="1116013" y="1196975"/>
            <a:ext cx="720090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1pPr>
            <a:lvl2pPr marL="742950" indent="-28575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2pPr>
            <a:lvl3pPr marL="11430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3pPr>
            <a:lvl4pPr marL="16002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4pPr>
            <a:lvl5pPr marL="20574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9pPr>
          </a:lstStyle>
          <a:p>
            <a:pPr algn="ctr"/>
            <a:r>
              <a:rPr lang="ru-RU" altLang="ru-RU" sz="18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Класс 12. Болезни кожи и подкожной клетчатки. </a:t>
            </a:r>
            <a:r>
              <a:rPr lang="en-US" altLang="ru-RU" sz="18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L00-L99</a:t>
            </a:r>
            <a:endParaRPr lang="ru-RU" altLang="ru-RU" sz="1800"/>
          </a:p>
        </p:txBody>
      </p:sp>
      <p:sp>
        <p:nvSpPr>
          <p:cNvPr id="84996" name="Прямоугольник 2"/>
          <p:cNvSpPr>
            <a:spLocks noChangeArrowheads="1"/>
          </p:cNvSpPr>
          <p:nvPr/>
        </p:nvSpPr>
        <p:spPr bwMode="auto">
          <a:xfrm>
            <a:off x="1042988" y="2060575"/>
            <a:ext cx="7273925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1pPr>
            <a:lvl2pPr marL="742950" indent="-28575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2pPr>
            <a:lvl3pPr marL="11430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3pPr>
            <a:lvl4pPr marL="16002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4pPr>
            <a:lvl5pPr marL="20574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9pPr>
          </a:lstStyle>
          <a:p>
            <a:pPr algn="ctr"/>
            <a:endParaRPr lang="ru-RU" altLang="ru-RU" sz="180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altLang="ru-RU" sz="18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Класс 13. Болезни костно-мышечной системы и соединительной ткани. М00-М99</a:t>
            </a:r>
            <a:endParaRPr lang="ru-RU" altLang="ru-RU" sz="1800"/>
          </a:p>
        </p:txBody>
      </p:sp>
      <p:sp>
        <p:nvSpPr>
          <p:cNvPr id="82949" name="Прямоугольник 3"/>
          <p:cNvSpPr>
            <a:spLocks noChangeArrowheads="1"/>
          </p:cNvSpPr>
          <p:nvPr/>
        </p:nvSpPr>
        <p:spPr bwMode="auto">
          <a:xfrm>
            <a:off x="755650" y="2997200"/>
            <a:ext cx="7632700" cy="2462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 eaLnBrk="1" hangingPunct="1">
              <a:defRPr/>
            </a:pPr>
            <a:r>
              <a:rPr lang="ru-RU" altLang="ru-RU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        </a:t>
            </a:r>
          </a:p>
          <a:p>
            <a:pPr indent="457200" algn="just" eaLnBrk="1" hangingPunct="1">
              <a:defRPr/>
            </a:pPr>
            <a:endParaRPr lang="ru-RU" altLang="ru-RU" sz="1800" b="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indent="457200" algn="just" eaLnBrk="1" hangingPunct="1">
              <a:defRPr/>
            </a:pPr>
            <a:r>
              <a:rPr lang="ru-RU" altLang="ru-RU" sz="1800" b="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Диспансерному учёту подлежат сколиозы, плоскостопие, </a:t>
            </a:r>
            <a:r>
              <a:rPr lang="ru-RU" altLang="ru-RU" sz="1800" b="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остеохондропатии</a:t>
            </a:r>
            <a:r>
              <a:rPr lang="ru-RU" altLang="ru-RU" sz="1800" b="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остеохондроз. Нарушение осанки,  плоская стопа,  сутулость,  </a:t>
            </a:r>
            <a:r>
              <a:rPr lang="ru-RU" altLang="ru-RU" sz="1800" b="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вальгусная</a:t>
            </a:r>
            <a:r>
              <a:rPr lang="ru-RU" altLang="ru-RU" sz="1800" b="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и  </a:t>
            </a:r>
            <a:r>
              <a:rPr lang="ru-RU" altLang="ru-RU" sz="1800" b="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варусная</a:t>
            </a:r>
            <a:r>
              <a:rPr lang="ru-RU" altLang="ru-RU" sz="1800" b="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деформация  стоп  наблюдаются   по   списочному   составу  и  соответственно  в графе 15 (диспансерные) не показываются. </a:t>
            </a:r>
          </a:p>
          <a:p>
            <a:pPr algn="just" eaLnBrk="1" hangingPunct="1">
              <a:defRPr/>
            </a:pPr>
            <a:r>
              <a:rPr lang="ru-RU" altLang="ru-RU" sz="1800" b="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   Нарушение осанки,   сутулость – М53.2</a:t>
            </a:r>
          </a:p>
          <a:p>
            <a:pPr algn="just" eaLnBrk="1" hangingPunct="1">
              <a:defRPr/>
            </a:pPr>
            <a:r>
              <a:rPr lang="ru-RU" altLang="ru-RU" sz="1800" b="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   Сколиоз – М41</a:t>
            </a:r>
            <a:endParaRPr lang="ru-RU" altLang="ru-RU" sz="1800" b="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18" name="Rectangle 3"/>
          <p:cNvSpPr>
            <a:spLocks noChangeArrowheads="1"/>
          </p:cNvSpPr>
          <p:nvPr/>
        </p:nvSpPr>
        <p:spPr bwMode="auto">
          <a:xfrm>
            <a:off x="858838" y="260350"/>
            <a:ext cx="2374900" cy="24606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1pPr>
            <a:lvl2pPr marL="742950" indent="-28575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2pPr>
            <a:lvl3pPr marL="11430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3pPr>
            <a:lvl4pPr marL="16002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4pPr>
            <a:lvl5pPr marL="20574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9pPr>
          </a:lstStyle>
          <a:p>
            <a:pPr eaLnBrk="1" latinLnBrk="1" hangingPunct="1"/>
            <a:r>
              <a:rPr lang="ru-RU" altLang="ko-KR">
                <a:solidFill>
                  <a:srgbClr val="C00000"/>
                </a:solidFill>
                <a:latin typeface="Times New Roman" pitchFamily="18" charset="0"/>
                <a:ea typeface="돋움" pitchFamily="50" charset="-128"/>
                <a:cs typeface="Times New Roman" pitchFamily="18" charset="0"/>
              </a:rPr>
              <a:t>ФГБУ ЦНИИОИЗ Минздрава России</a:t>
            </a:r>
          </a:p>
        </p:txBody>
      </p:sp>
      <p:sp>
        <p:nvSpPr>
          <p:cNvPr id="86019" name="Прямоугольник 1"/>
          <p:cNvSpPr>
            <a:spLocks noChangeArrowheads="1"/>
          </p:cNvSpPr>
          <p:nvPr/>
        </p:nvSpPr>
        <p:spPr bwMode="auto">
          <a:xfrm>
            <a:off x="827088" y="1989138"/>
            <a:ext cx="7705725" cy="2462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1pPr>
            <a:lvl2pPr marL="742950" indent="-28575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2pPr>
            <a:lvl3pPr marL="11430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3pPr>
            <a:lvl4pPr marL="16002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4pPr>
            <a:lvl5pPr marL="20574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9pPr>
          </a:lstStyle>
          <a:p>
            <a:pPr algn="just" eaLnBrk="1" hangingPunct="1"/>
            <a:r>
              <a:rPr lang="ru-RU" altLang="ru-RU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                </a:t>
            </a:r>
          </a:p>
          <a:p>
            <a:pPr algn="just" eaLnBrk="1" hangingPunct="1"/>
            <a:endParaRPr lang="ru-RU" altLang="ru-RU" sz="1800" b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 eaLnBrk="1" hangingPunct="1"/>
            <a:r>
              <a:rPr lang="ru-RU" altLang="ru-RU" sz="1800" b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       Плоско-вальгусная деформация стопы – М21.0</a:t>
            </a:r>
          </a:p>
          <a:p>
            <a:pPr algn="just" eaLnBrk="1" hangingPunct="1"/>
            <a:r>
              <a:rPr lang="ru-RU" altLang="ru-RU" sz="1800" b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       Плоско-варусная деформация стопы – М21.1 </a:t>
            </a:r>
          </a:p>
          <a:p>
            <a:pPr algn="just" eaLnBrk="1" hangingPunct="1"/>
            <a:r>
              <a:rPr lang="ru-RU" altLang="ru-RU" sz="1800" b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       Плоскостопие и плоская стопа – М21.4</a:t>
            </a:r>
          </a:p>
          <a:p>
            <a:pPr algn="just" eaLnBrk="1" hangingPunct="1"/>
            <a:r>
              <a:rPr lang="ru-RU" altLang="ru-RU" sz="1800" b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       Таким  образом,  плоскостопие  включается  в  строку 14.1, а сколиозы, юношеский остеохондроз в строку 14.3. </a:t>
            </a:r>
          </a:p>
          <a:p>
            <a:pPr algn="just" eaLnBrk="1" hangingPunct="1"/>
            <a:r>
              <a:rPr lang="ru-RU" altLang="ru-RU" sz="1800" b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       Нарушение осанки включать в строку 14.0. </a:t>
            </a:r>
          </a:p>
          <a:p>
            <a:pPr algn="just" eaLnBrk="1" hangingPunct="1"/>
            <a:r>
              <a:rPr lang="ru-RU" altLang="ru-RU" sz="1800" b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       </a:t>
            </a:r>
            <a:endParaRPr lang="ru-RU" altLang="ru-RU" sz="1800" b="0">
              <a:solidFill>
                <a:srgbClr val="0000FF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Rectangle 3"/>
          <p:cNvSpPr>
            <a:spLocks noChangeArrowheads="1"/>
          </p:cNvSpPr>
          <p:nvPr/>
        </p:nvSpPr>
        <p:spPr bwMode="auto">
          <a:xfrm>
            <a:off x="858838" y="260350"/>
            <a:ext cx="2374900" cy="24606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1pPr>
            <a:lvl2pPr marL="742950" indent="-28575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2pPr>
            <a:lvl3pPr marL="11430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3pPr>
            <a:lvl4pPr marL="16002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4pPr>
            <a:lvl5pPr marL="20574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9pPr>
          </a:lstStyle>
          <a:p>
            <a:pPr eaLnBrk="1" latinLnBrk="1" hangingPunct="1"/>
            <a:r>
              <a:rPr lang="ru-RU" altLang="ko-KR">
                <a:solidFill>
                  <a:srgbClr val="C00000"/>
                </a:solidFill>
                <a:latin typeface="Times New Roman" pitchFamily="18" charset="0"/>
                <a:ea typeface="돋움" pitchFamily="50" charset="-128"/>
                <a:cs typeface="Times New Roman" pitchFamily="18" charset="0"/>
              </a:rPr>
              <a:t>ФГБУ ЦНИИОИЗ Минздрава России</a:t>
            </a:r>
          </a:p>
        </p:txBody>
      </p:sp>
      <p:sp>
        <p:nvSpPr>
          <p:cNvPr id="87043" name="Прямоугольник 1"/>
          <p:cNvSpPr>
            <a:spLocks noChangeArrowheads="1"/>
          </p:cNvSpPr>
          <p:nvPr/>
        </p:nvSpPr>
        <p:spPr bwMode="auto">
          <a:xfrm>
            <a:off x="827088" y="1844675"/>
            <a:ext cx="8066087" cy="3836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1pPr>
            <a:lvl2pPr marL="742950" indent="-28575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2pPr>
            <a:lvl3pPr marL="11430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3pPr>
            <a:lvl4pPr marL="16002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4pPr>
            <a:lvl5pPr marL="20574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9pPr>
          </a:lstStyle>
          <a:p>
            <a:pPr algn="just" eaLnBrk="1" hangingPunct="1"/>
            <a:r>
              <a:rPr lang="ru-RU" altLang="ru-RU" sz="1800" b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Остеохондроз у взрослых кодируется M50 – M54 и показывается по строке 14.0</a:t>
            </a:r>
          </a:p>
          <a:p>
            <a:endParaRPr lang="ru-RU" altLang="ru-RU" sz="1800">
              <a:solidFill>
                <a:schemeClr val="tx1"/>
              </a:solidFill>
            </a:endParaRPr>
          </a:p>
          <a:p>
            <a:r>
              <a:rPr lang="ru-RU" altLang="ru-RU" sz="1800">
                <a:solidFill>
                  <a:schemeClr val="tx1"/>
                </a:solidFill>
              </a:rPr>
              <a:t>М42.1</a:t>
            </a:r>
            <a:r>
              <a:rPr lang="ru-RU" altLang="ru-RU" sz="1800" u="sng"/>
              <a:t> </a:t>
            </a:r>
            <a:r>
              <a:rPr lang="ru-RU" altLang="ru-RU" sz="1800" b="0">
                <a:solidFill>
                  <a:schemeClr val="tx1"/>
                </a:solidFill>
              </a:rPr>
              <a:t>Остеохондроз позвоночника у взрослых</a:t>
            </a:r>
          </a:p>
          <a:p>
            <a:endParaRPr lang="ru-RU" altLang="ru-RU" sz="1800" b="0">
              <a:solidFill>
                <a:schemeClr val="tx1"/>
              </a:solidFill>
            </a:endParaRPr>
          </a:p>
          <a:p>
            <a:pPr algn="ctr"/>
            <a:r>
              <a:rPr lang="ru-RU" altLang="ru-RU" sz="1800">
                <a:solidFill>
                  <a:schemeClr val="tx1"/>
                </a:solidFill>
              </a:rPr>
              <a:t>Остеохондроз позвоночника</a:t>
            </a:r>
          </a:p>
          <a:p>
            <a:pPr algn="ctr"/>
            <a:r>
              <a:rPr lang="ru-RU" altLang="ru-RU" sz="1800" b="0">
                <a:solidFill>
                  <a:schemeClr val="tx1"/>
                </a:solidFill>
              </a:rPr>
              <a:t>клинические рекомендации</a:t>
            </a:r>
          </a:p>
          <a:p>
            <a:endParaRPr lang="ru-RU" altLang="ru-RU" sz="1800">
              <a:solidFill>
                <a:schemeClr val="tx1"/>
              </a:solidFill>
            </a:endParaRPr>
          </a:p>
          <a:p>
            <a:r>
              <a:rPr lang="ru-RU" altLang="ru-RU" sz="1800">
                <a:solidFill>
                  <a:schemeClr val="tx1"/>
                </a:solidFill>
              </a:rPr>
              <a:t>(М48.0, М 54, М50.0, М50.1, М50.2, М50.3, М50.8, М50.9, М51.0, М51.1, М51.2, М51.3, М51.8, М51.9, М53.2)</a:t>
            </a:r>
          </a:p>
          <a:p>
            <a:endParaRPr lang="ru-RU" altLang="ru-RU" sz="1800">
              <a:solidFill>
                <a:schemeClr val="tx1"/>
              </a:solidFill>
            </a:endParaRPr>
          </a:p>
          <a:p>
            <a:pPr algn="ctr"/>
            <a:r>
              <a:rPr lang="ru-RU" altLang="ru-RU" sz="1800">
                <a:solidFill>
                  <a:srgbClr val="0000FF"/>
                </a:solidFill>
              </a:rPr>
              <a:t>прошу обратить внимание специалистов на более точную формулировку диагнозов при остеохондрозе</a:t>
            </a:r>
          </a:p>
          <a:p>
            <a:pPr algn="just" eaLnBrk="1" hangingPunct="1"/>
            <a:endParaRPr lang="ru-RU" altLang="ru-RU" sz="1800" b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066" name="Rectangle 3"/>
          <p:cNvSpPr>
            <a:spLocks noChangeArrowheads="1"/>
          </p:cNvSpPr>
          <p:nvPr/>
        </p:nvSpPr>
        <p:spPr bwMode="auto">
          <a:xfrm>
            <a:off x="858838" y="260350"/>
            <a:ext cx="2374900" cy="24606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1pPr>
            <a:lvl2pPr marL="742950" indent="-28575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2pPr>
            <a:lvl3pPr marL="11430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3pPr>
            <a:lvl4pPr marL="16002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4pPr>
            <a:lvl5pPr marL="20574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9pPr>
          </a:lstStyle>
          <a:p>
            <a:pPr eaLnBrk="1" latinLnBrk="1" hangingPunct="1"/>
            <a:r>
              <a:rPr lang="ru-RU" altLang="ko-KR">
                <a:solidFill>
                  <a:srgbClr val="C00000"/>
                </a:solidFill>
                <a:latin typeface="Times New Roman" pitchFamily="18" charset="0"/>
                <a:ea typeface="돋움" pitchFamily="50" charset="-128"/>
                <a:cs typeface="Times New Roman" pitchFamily="18" charset="0"/>
              </a:rPr>
              <a:t>ФГБУ ЦНИИОИЗ Минздрава России</a:t>
            </a:r>
          </a:p>
        </p:txBody>
      </p:sp>
      <p:sp>
        <p:nvSpPr>
          <p:cNvPr id="88067" name="Прямоугольник 1"/>
          <p:cNvSpPr>
            <a:spLocks noChangeArrowheads="1"/>
          </p:cNvSpPr>
          <p:nvPr/>
        </p:nvSpPr>
        <p:spPr bwMode="auto">
          <a:xfrm>
            <a:off x="1258888" y="1341438"/>
            <a:ext cx="6697662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1pPr>
            <a:lvl2pPr marL="742950" indent="-28575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2pPr>
            <a:lvl3pPr marL="11430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3pPr>
            <a:lvl4pPr marL="16002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4pPr>
            <a:lvl5pPr marL="20574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9pPr>
          </a:lstStyle>
          <a:p>
            <a:pPr algn="ctr"/>
            <a:endParaRPr lang="ru-RU" altLang="ru-RU" sz="180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altLang="ru-RU" sz="18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Класс 14. Болезни мочеполовой системы. </a:t>
            </a:r>
            <a:r>
              <a:rPr lang="en-US" altLang="ru-RU" sz="18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N00-N99</a:t>
            </a:r>
            <a:endParaRPr lang="ru-RU" altLang="ru-RU" sz="1800"/>
          </a:p>
        </p:txBody>
      </p:sp>
      <p:sp>
        <p:nvSpPr>
          <p:cNvPr id="88068" name="Прямоугольник 2"/>
          <p:cNvSpPr>
            <a:spLocks noChangeArrowheads="1"/>
          </p:cNvSpPr>
          <p:nvPr/>
        </p:nvSpPr>
        <p:spPr bwMode="auto">
          <a:xfrm>
            <a:off x="684213" y="2613025"/>
            <a:ext cx="7991475" cy="2308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indent="4572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1pPr>
            <a:lvl2pPr marL="742950" indent="-28575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2pPr>
            <a:lvl3pPr marL="11430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3pPr>
            <a:lvl4pPr marL="16002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4pPr>
            <a:lvl5pPr marL="20574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9pPr>
          </a:lstStyle>
          <a:p>
            <a:pPr algn="just" eaLnBrk="1" hangingPunct="1">
              <a:buFont typeface="Arial" charset="0"/>
              <a:buNone/>
            </a:pPr>
            <a:r>
              <a:rPr lang="ru-RU" altLang="ru-RU" sz="1800" b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Строка 15.2 (почечная недостаточность) Показывается вся почечная недостаточность, как острая, так и хроническая. При сахарном диабете с почечной недостаточностью, сахарный диабет проходит по строке 5.2, а почечная недостаточность по строке 15.2 и т.д. </a:t>
            </a:r>
          </a:p>
          <a:p>
            <a:pPr algn="just" eaLnBrk="1" hangingPunct="1">
              <a:buFont typeface="Arial" charset="0"/>
              <a:buNone/>
            </a:pPr>
            <a:r>
              <a:rPr lang="ru-RU" altLang="ru-RU" sz="1800" b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Аденома простаты – N40</a:t>
            </a:r>
          </a:p>
          <a:p>
            <a:pPr algn="just" eaLnBrk="1" hangingPunct="1">
              <a:buFont typeface="Arial" charset="0"/>
              <a:buNone/>
            </a:pPr>
            <a:r>
              <a:rPr lang="ru-RU" altLang="ru-RU" sz="1800" b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Расстройства менструаций - на (Д) учёт берётся олиго и аменорея 1,2 степени. У девочек до 17 лет эрозия шейки матки (если нет возможности лечить).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090" name="Rectangle 3"/>
          <p:cNvSpPr>
            <a:spLocks noChangeArrowheads="1"/>
          </p:cNvSpPr>
          <p:nvPr/>
        </p:nvSpPr>
        <p:spPr bwMode="auto">
          <a:xfrm>
            <a:off x="858838" y="260350"/>
            <a:ext cx="2374900" cy="24606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1pPr>
            <a:lvl2pPr marL="742950" indent="-28575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2pPr>
            <a:lvl3pPr marL="11430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3pPr>
            <a:lvl4pPr marL="16002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4pPr>
            <a:lvl5pPr marL="20574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9pPr>
          </a:lstStyle>
          <a:p>
            <a:pPr eaLnBrk="1" latinLnBrk="1" hangingPunct="1"/>
            <a:r>
              <a:rPr lang="ru-RU" altLang="ko-KR">
                <a:solidFill>
                  <a:srgbClr val="C00000"/>
                </a:solidFill>
                <a:latin typeface="Times New Roman" pitchFamily="18" charset="0"/>
                <a:ea typeface="돋움" pitchFamily="50" charset="-128"/>
                <a:cs typeface="Times New Roman" pitchFamily="18" charset="0"/>
              </a:rPr>
              <a:t>ФГБУ ЦНИИОИЗ Минздрава России</a:t>
            </a:r>
          </a:p>
        </p:txBody>
      </p:sp>
      <p:sp>
        <p:nvSpPr>
          <p:cNvPr id="89091" name="Прямоугольник 1"/>
          <p:cNvSpPr>
            <a:spLocks noChangeArrowheads="1"/>
          </p:cNvSpPr>
          <p:nvPr/>
        </p:nvSpPr>
        <p:spPr bwMode="auto">
          <a:xfrm>
            <a:off x="827088" y="2060575"/>
            <a:ext cx="7489825" cy="3294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indent="4572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1pPr>
            <a:lvl2pPr marL="742950" indent="-28575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2pPr>
            <a:lvl3pPr marL="11430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3pPr>
            <a:lvl4pPr marL="16002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4pPr>
            <a:lvl5pPr marL="20574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9pPr>
          </a:lstStyle>
          <a:p>
            <a:pPr algn="just"/>
            <a:r>
              <a:rPr lang="ru-RU" altLang="ru-RU" sz="1800" b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Строка 15.7 – всегда больше строки 15.7.1 </a:t>
            </a:r>
            <a:br>
              <a:rPr lang="ru-RU" altLang="ru-RU" sz="1800" b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altLang="ru-RU" sz="1800" b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altLang="ru-RU" sz="1800" b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altLang="ru-RU" sz="1800" b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     Строка 15.8 - эндометриоз с Д-учёта снимается посмертно или в глубокой менопаузе.</a:t>
            </a:r>
          </a:p>
          <a:p>
            <a:pPr algn="just"/>
            <a:r>
              <a:rPr lang="ru-RU" altLang="ru-RU" sz="1800" b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Строка 15.9 - расстройства менструаций – на Д-учёт берётся олиго- и аменорея 1, 2 степени. У девочек до 17 лет эрозия шейки матки (если нет возможности лечить). </a:t>
            </a:r>
          </a:p>
          <a:p>
            <a:pPr algn="just"/>
            <a:r>
              <a:rPr lang="ru-RU" altLang="ru-RU" sz="1800" b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Альгодисменорею в графе «диспансерные» показывать не нужно. </a:t>
            </a:r>
            <a:br>
              <a:rPr lang="ru-RU" altLang="ru-RU" sz="1800" b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altLang="ru-RU" sz="1800" b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altLang="ru-RU" sz="1800" b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altLang="ru-RU" sz="1800" b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     Строка 15.10 (т. 3000) – женщины с бесплодием снимаются с учета если они родили, перешагнули детородный возраст, выбыли, умерли. </a:t>
            </a:r>
            <a:r>
              <a:rPr lang="ru-RU" altLang="ru-RU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altLang="ru-RU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altLang="ru-RU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114" name="Rectangle 3"/>
          <p:cNvSpPr>
            <a:spLocks noChangeArrowheads="1"/>
          </p:cNvSpPr>
          <p:nvPr/>
        </p:nvSpPr>
        <p:spPr bwMode="auto">
          <a:xfrm>
            <a:off x="858838" y="260350"/>
            <a:ext cx="2374900" cy="24606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1pPr>
            <a:lvl2pPr marL="742950" indent="-28575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2pPr>
            <a:lvl3pPr marL="11430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3pPr>
            <a:lvl4pPr marL="16002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4pPr>
            <a:lvl5pPr marL="20574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9pPr>
          </a:lstStyle>
          <a:p>
            <a:pPr eaLnBrk="1" latinLnBrk="1" hangingPunct="1"/>
            <a:r>
              <a:rPr lang="ru-RU" altLang="ko-KR">
                <a:solidFill>
                  <a:srgbClr val="C00000"/>
                </a:solidFill>
                <a:latin typeface="Times New Roman" pitchFamily="18" charset="0"/>
                <a:ea typeface="돋움" pitchFamily="50" charset="-128"/>
                <a:cs typeface="Times New Roman" pitchFamily="18" charset="0"/>
              </a:rPr>
              <a:t>ФГБУ ЦНИИОИЗ Минздрава России</a:t>
            </a:r>
          </a:p>
        </p:txBody>
      </p:sp>
      <p:sp>
        <p:nvSpPr>
          <p:cNvPr id="90115" name="Прямоугольник 1"/>
          <p:cNvSpPr>
            <a:spLocks noChangeArrowheads="1"/>
          </p:cNvSpPr>
          <p:nvPr/>
        </p:nvSpPr>
        <p:spPr bwMode="auto">
          <a:xfrm>
            <a:off x="900113" y="1268413"/>
            <a:ext cx="763270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1pPr>
            <a:lvl2pPr marL="742950" indent="-28575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2pPr>
            <a:lvl3pPr marL="11430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3pPr>
            <a:lvl4pPr marL="16002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4pPr>
            <a:lvl5pPr marL="20574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9pPr>
          </a:lstStyle>
          <a:p>
            <a:pPr algn="ctr"/>
            <a:r>
              <a:rPr lang="ru-RU" altLang="ru-RU" sz="18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Класс 15. Беременность, роды и послеродовый период. О00-О99</a:t>
            </a:r>
            <a:endParaRPr lang="ru-RU" altLang="ru-RU" sz="1800"/>
          </a:p>
        </p:txBody>
      </p:sp>
      <p:sp>
        <p:nvSpPr>
          <p:cNvPr id="90116" name="Прямоугольник 2"/>
          <p:cNvSpPr>
            <a:spLocks noChangeArrowheads="1"/>
          </p:cNvSpPr>
          <p:nvPr/>
        </p:nvSpPr>
        <p:spPr bwMode="auto">
          <a:xfrm>
            <a:off x="827088" y="2613025"/>
            <a:ext cx="7777162" cy="2862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indent="4572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1pPr>
            <a:lvl2pPr marL="742950" indent="-28575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2pPr>
            <a:lvl3pPr marL="11430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3pPr>
            <a:lvl4pPr marL="16002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4pPr>
            <a:lvl5pPr marL="20574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9pPr>
          </a:lstStyle>
          <a:p>
            <a:pPr algn="just" eaLnBrk="1" hangingPunct="1">
              <a:buFont typeface="Arial" charset="0"/>
              <a:buNone/>
            </a:pPr>
            <a:r>
              <a:rPr lang="ru-RU" altLang="ru-RU" sz="1800" b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Включаются случаи акушерской патологии. Данные этой строки  должны  определённым  образом соотноситься с данными по форме № 32 таблицы 2130 (все нозологии) и  таблицы  2111  (учитывая  патологию,   требующую   дальнейшего диспансерного наблюдения). </a:t>
            </a:r>
          </a:p>
          <a:p>
            <a:pPr algn="just" eaLnBrk="1" hangingPunct="1">
              <a:buFont typeface="Arial" charset="0"/>
              <a:buNone/>
            </a:pPr>
            <a:r>
              <a:rPr lang="ru-RU" altLang="ru-RU" sz="1800" b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Если соматическое заболевание возникло во время беременности  –  кодировать его необходимо по классу О.   Ранее известную  (и  зарегистрированную)  соматическую патологию, обнаруживаемую у женщины во время беременности, следует также учитывать по классу О с соответствующей заменой ранее заполненного по другому классу статистического талона</a:t>
            </a:r>
            <a:r>
              <a:rPr lang="ru-RU" altLang="ru-RU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138" name="Rectangle 3"/>
          <p:cNvSpPr>
            <a:spLocks noChangeArrowheads="1"/>
          </p:cNvSpPr>
          <p:nvPr/>
        </p:nvSpPr>
        <p:spPr bwMode="auto">
          <a:xfrm>
            <a:off x="858838" y="260350"/>
            <a:ext cx="2374900" cy="24606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1pPr>
            <a:lvl2pPr marL="742950" indent="-28575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2pPr>
            <a:lvl3pPr marL="11430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3pPr>
            <a:lvl4pPr marL="16002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4pPr>
            <a:lvl5pPr marL="20574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9pPr>
          </a:lstStyle>
          <a:p>
            <a:pPr eaLnBrk="1" latinLnBrk="1" hangingPunct="1"/>
            <a:r>
              <a:rPr lang="ru-RU" altLang="ko-KR">
                <a:solidFill>
                  <a:srgbClr val="C00000"/>
                </a:solidFill>
                <a:latin typeface="Times New Roman" pitchFamily="18" charset="0"/>
                <a:ea typeface="돋움" pitchFamily="50" charset="-128"/>
                <a:cs typeface="Times New Roman" pitchFamily="18" charset="0"/>
              </a:rPr>
              <a:t>ФГБУ ЦНИИОИЗ Минздрава России</a:t>
            </a:r>
          </a:p>
        </p:txBody>
      </p:sp>
      <p:sp>
        <p:nvSpPr>
          <p:cNvPr id="91139" name="Прямоугольник 1"/>
          <p:cNvSpPr>
            <a:spLocks noChangeArrowheads="1"/>
          </p:cNvSpPr>
          <p:nvPr/>
        </p:nvSpPr>
        <p:spPr bwMode="auto">
          <a:xfrm>
            <a:off x="900113" y="1052513"/>
            <a:ext cx="7559675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1pPr>
            <a:lvl2pPr marL="742950" indent="-28575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2pPr>
            <a:lvl3pPr marL="11430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3pPr>
            <a:lvl4pPr marL="16002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4pPr>
            <a:lvl5pPr marL="20574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9pPr>
          </a:lstStyle>
          <a:p>
            <a:pPr algn="ctr"/>
            <a:r>
              <a:rPr lang="ru-RU" altLang="ru-RU" sz="18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Класс 16. Отдельные состояния, возникающие в перинатальном периоде. Р00-Р96</a:t>
            </a:r>
            <a:endParaRPr lang="ru-RU" altLang="ru-RU" sz="1800"/>
          </a:p>
        </p:txBody>
      </p:sp>
      <p:sp>
        <p:nvSpPr>
          <p:cNvPr id="91140" name="Прямоугольник 2"/>
          <p:cNvSpPr>
            <a:spLocks noChangeArrowheads="1"/>
          </p:cNvSpPr>
          <p:nvPr/>
        </p:nvSpPr>
        <p:spPr bwMode="auto">
          <a:xfrm>
            <a:off x="755650" y="2921000"/>
            <a:ext cx="7848600" cy="1477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indent="4572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1pPr>
            <a:lvl2pPr marL="742950" indent="-28575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2pPr>
            <a:lvl3pPr marL="11430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3pPr>
            <a:lvl4pPr marL="16002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4pPr>
            <a:lvl5pPr marL="20574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9pPr>
          </a:lstStyle>
          <a:p>
            <a:pPr algn="just" eaLnBrk="1" hangingPunct="1">
              <a:buClr>
                <a:schemeClr val="bg2"/>
              </a:buClr>
              <a:buSzPct val="75000"/>
              <a:buFont typeface="Arial" charset="0"/>
              <a:buNone/>
            </a:pPr>
            <a:r>
              <a:rPr lang="ru-RU" altLang="ru-RU" sz="1800" b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Строка 17.0 таблиц 2000 и 3000 заполняется только в случаях перинатальной смертности  и касается состояния здоровья матери. </a:t>
            </a:r>
          </a:p>
          <a:p>
            <a:pPr algn="just" eaLnBrk="1" hangingPunct="1">
              <a:buClr>
                <a:schemeClr val="bg2"/>
              </a:buClr>
              <a:buSzPct val="75000"/>
              <a:buFont typeface="Arial" charset="0"/>
              <a:buNone/>
            </a:pPr>
            <a:r>
              <a:rPr lang="ru-RU" altLang="ru-RU" sz="1800" b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Данные случаи кодируются кодами Р00-Р04, а не кодами  класса 15 «Беременность, роды и послеродовый период».</a:t>
            </a:r>
          </a:p>
          <a:p>
            <a:pPr algn="just" eaLnBrk="1" hangingPunct="1">
              <a:buClr>
                <a:schemeClr val="bg2"/>
              </a:buClr>
              <a:buSzPct val="75000"/>
              <a:buFont typeface="Arial" charset="0"/>
              <a:buNone/>
            </a:pPr>
            <a:r>
              <a:rPr lang="ru-RU" altLang="ru-RU" sz="1800" b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 таблице 1000 коды МКБ-10  </a:t>
            </a:r>
            <a:r>
              <a:rPr lang="en-US" altLang="ru-RU" sz="1800" b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</a:t>
            </a:r>
            <a:r>
              <a:rPr lang="ru-RU" altLang="ru-RU" sz="1800" b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05-Р96.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62" name="Rectangle 3"/>
          <p:cNvSpPr>
            <a:spLocks noChangeArrowheads="1"/>
          </p:cNvSpPr>
          <p:nvPr/>
        </p:nvSpPr>
        <p:spPr bwMode="auto">
          <a:xfrm>
            <a:off x="858838" y="260350"/>
            <a:ext cx="2374900" cy="24606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1pPr>
            <a:lvl2pPr marL="742950" indent="-28575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2pPr>
            <a:lvl3pPr marL="11430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3pPr>
            <a:lvl4pPr marL="16002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4pPr>
            <a:lvl5pPr marL="20574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9pPr>
          </a:lstStyle>
          <a:p>
            <a:pPr eaLnBrk="1" latinLnBrk="1" hangingPunct="1"/>
            <a:r>
              <a:rPr lang="ru-RU" altLang="ko-KR">
                <a:solidFill>
                  <a:srgbClr val="C00000"/>
                </a:solidFill>
                <a:latin typeface="Times New Roman" pitchFamily="18" charset="0"/>
                <a:ea typeface="돋움" pitchFamily="50" charset="-128"/>
                <a:cs typeface="Times New Roman" pitchFamily="18" charset="0"/>
              </a:rPr>
              <a:t>ФГБУ ЦНИИОИЗ Минздрава России</a:t>
            </a:r>
          </a:p>
        </p:txBody>
      </p:sp>
      <p:sp>
        <p:nvSpPr>
          <p:cNvPr id="92163" name="Прямоугольник 1"/>
          <p:cNvSpPr>
            <a:spLocks noChangeArrowheads="1"/>
          </p:cNvSpPr>
          <p:nvPr/>
        </p:nvSpPr>
        <p:spPr bwMode="auto">
          <a:xfrm>
            <a:off x="827088" y="1484313"/>
            <a:ext cx="7705725" cy="4002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indent="4572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1pPr>
            <a:lvl2pPr marL="742950" indent="-28575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2pPr>
            <a:lvl3pPr marL="11430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3pPr>
            <a:lvl4pPr marL="16002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4pPr>
            <a:lvl5pPr marL="20574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9pPr>
          </a:lstStyle>
          <a:p>
            <a:pPr algn="just"/>
            <a:endParaRPr lang="ru-RU" altLang="ru-RU" sz="1800" b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altLang="ru-RU" sz="1800" b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У детей, заболевания регистрируются как острые (таблица 1000 и 1500 графа 4 равна графе 9), дети наблюдаются в  течение 1 месяца, поэтому в графе 15 на конец отчетного периода  показывают  детей, у которых эти состояния развились в декабре месяце.</a:t>
            </a:r>
          </a:p>
          <a:p>
            <a:pPr algn="just"/>
            <a:r>
              <a:rPr lang="ru-RU" altLang="ru-RU" sz="1800" b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Остатков с прошлого года нет (0) т.к. за год формируется патология, которая кодируется другим классом. Данная строка  д.б.  Равна  (крайне редко) или больше данных по Форме  № 32,  т.к.  частично  диагнозы выставляются в поликлинике педиатрами, неврологами и др. врачами. Внимание:  из  выписки родильного  отделения в поликлинике кодируем только то, что вынесено в диагноз. </a:t>
            </a:r>
          </a:p>
          <a:p>
            <a:pPr algn="just"/>
            <a:r>
              <a:rPr lang="ru-RU" altLang="ru-RU" sz="1800" b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Все текстовые описания кодированию не подлежат. </a:t>
            </a:r>
            <a:br>
              <a:rPr lang="ru-RU" altLang="ru-RU" sz="1800" b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altLang="ru-RU" sz="1800" b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altLang="ru-RU" b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altLang="ru-RU" b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altLang="ru-RU"/>
              <a:t/>
            </a:r>
            <a:br>
              <a:rPr lang="ru-RU" altLang="ru-RU"/>
            </a:br>
            <a:endParaRPr lang="ru-RU" alt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186" name="Rectangle 3"/>
          <p:cNvSpPr>
            <a:spLocks noChangeArrowheads="1"/>
          </p:cNvSpPr>
          <p:nvPr/>
        </p:nvSpPr>
        <p:spPr bwMode="auto">
          <a:xfrm>
            <a:off x="858838" y="260350"/>
            <a:ext cx="2374900" cy="24606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1pPr>
            <a:lvl2pPr marL="742950" indent="-28575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2pPr>
            <a:lvl3pPr marL="11430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3pPr>
            <a:lvl4pPr marL="16002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4pPr>
            <a:lvl5pPr marL="20574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9pPr>
          </a:lstStyle>
          <a:p>
            <a:pPr eaLnBrk="1" latinLnBrk="1" hangingPunct="1"/>
            <a:r>
              <a:rPr lang="ru-RU" altLang="ko-KR">
                <a:solidFill>
                  <a:srgbClr val="C00000"/>
                </a:solidFill>
                <a:latin typeface="Times New Roman" pitchFamily="18" charset="0"/>
                <a:ea typeface="돋움" pitchFamily="50" charset="-128"/>
                <a:cs typeface="Times New Roman" pitchFamily="18" charset="0"/>
              </a:rPr>
              <a:t>ФГБУ ЦНИИОИЗ Минздрава России</a:t>
            </a:r>
          </a:p>
        </p:txBody>
      </p:sp>
      <p:sp>
        <p:nvSpPr>
          <p:cNvPr id="93187" name="Прямоугольник 1"/>
          <p:cNvSpPr>
            <a:spLocks noChangeArrowheads="1"/>
          </p:cNvSpPr>
          <p:nvPr/>
        </p:nvSpPr>
        <p:spPr bwMode="auto">
          <a:xfrm>
            <a:off x="755650" y="935038"/>
            <a:ext cx="7993063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1pPr>
            <a:lvl2pPr marL="742950" indent="-28575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2pPr>
            <a:lvl3pPr marL="11430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3pPr>
            <a:lvl4pPr marL="16002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4pPr>
            <a:lvl5pPr marL="20574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9pPr>
          </a:lstStyle>
          <a:p>
            <a:pPr algn="ctr"/>
            <a:r>
              <a:rPr lang="ru-RU" altLang="ru-RU" sz="18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Класс 17. Врожденные аномалии (пороки развития), деформации и хромосомные нарушения. </a:t>
            </a:r>
            <a:r>
              <a:rPr lang="en-US" altLang="ru-RU" sz="18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Q00-Q99</a:t>
            </a:r>
            <a:endParaRPr lang="ru-RU" altLang="ru-RU" sz="1800"/>
          </a:p>
        </p:txBody>
      </p:sp>
      <p:sp>
        <p:nvSpPr>
          <p:cNvPr id="93188" name="Прямоугольник 2"/>
          <p:cNvSpPr>
            <a:spLocks noChangeArrowheads="1"/>
          </p:cNvSpPr>
          <p:nvPr/>
        </p:nvSpPr>
        <p:spPr bwMode="auto">
          <a:xfrm>
            <a:off x="827088" y="2565400"/>
            <a:ext cx="7993062" cy="922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1pPr>
            <a:lvl2pPr marL="742950" indent="-28575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2pPr>
            <a:lvl3pPr marL="11430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3pPr>
            <a:lvl4pPr marL="16002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4pPr>
            <a:lvl5pPr marL="20574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9pPr>
          </a:lstStyle>
          <a:p>
            <a:pPr algn="ctr"/>
            <a:r>
              <a:rPr lang="ru-RU" altLang="ru-RU" sz="18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Класс 18. Симптомы, признаки и отклонения от нормы, выявленные при </a:t>
            </a:r>
            <a:r>
              <a:rPr lang="en-US" altLang="ru-RU" sz="18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altLang="ru-RU" sz="18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altLang="ru-RU" sz="18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клинических и лабораторных исследованиях, не классифицированные </a:t>
            </a:r>
          </a:p>
          <a:p>
            <a:pPr algn="ctr"/>
            <a:r>
              <a:rPr lang="ru-RU" altLang="ru-RU" sz="18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 других рубриках. </a:t>
            </a:r>
            <a:r>
              <a:rPr lang="en-US" altLang="ru-RU" sz="18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R00-R99</a:t>
            </a:r>
            <a:endParaRPr lang="ru-RU" altLang="ru-RU" sz="1800"/>
          </a:p>
        </p:txBody>
      </p:sp>
      <p:sp>
        <p:nvSpPr>
          <p:cNvPr id="93189" name="Прямоугольник 3"/>
          <p:cNvSpPr>
            <a:spLocks noChangeArrowheads="1"/>
          </p:cNvSpPr>
          <p:nvPr/>
        </p:nvSpPr>
        <p:spPr bwMode="auto">
          <a:xfrm>
            <a:off x="1042988" y="3875088"/>
            <a:ext cx="7489825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1pPr>
            <a:lvl2pPr marL="742950" indent="-28575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2pPr>
            <a:lvl3pPr marL="11430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3pPr>
            <a:lvl4pPr marL="16002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4pPr>
            <a:lvl5pPr marL="20574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9pPr>
          </a:lstStyle>
          <a:p>
            <a:pPr algn="ctr" eaLnBrk="1" hangingPunct="1"/>
            <a:r>
              <a:rPr lang="ru-RU" altLang="ru-RU" sz="1800" b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Состояния </a:t>
            </a:r>
            <a:r>
              <a:rPr lang="en-US" altLang="ru-RU" sz="1800" b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altLang="ru-RU" sz="1800" b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из </a:t>
            </a:r>
            <a:r>
              <a:rPr lang="en-US" altLang="ru-RU" sz="1800" b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altLang="ru-RU" sz="1800" b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18 класса (стр. 19.0), не должны регистрироваться</a:t>
            </a:r>
            <a:r>
              <a:rPr lang="en-US" altLang="ru-RU" sz="1800" b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ru-RU" altLang="ru-RU" sz="1800" b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 eaLnBrk="1" hangingPunct="1"/>
            <a:r>
              <a:rPr lang="ru-RU" altLang="ru-RU" sz="1800" b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как заболевания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210" name="Rectangle 3"/>
          <p:cNvSpPr>
            <a:spLocks noChangeArrowheads="1"/>
          </p:cNvSpPr>
          <p:nvPr/>
        </p:nvSpPr>
        <p:spPr bwMode="auto">
          <a:xfrm>
            <a:off x="858838" y="260350"/>
            <a:ext cx="2374900" cy="24606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1pPr>
            <a:lvl2pPr marL="742950" indent="-28575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2pPr>
            <a:lvl3pPr marL="11430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3pPr>
            <a:lvl4pPr marL="16002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4pPr>
            <a:lvl5pPr marL="20574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9pPr>
          </a:lstStyle>
          <a:p>
            <a:pPr eaLnBrk="1" latinLnBrk="1" hangingPunct="1"/>
            <a:r>
              <a:rPr lang="ru-RU" altLang="ko-KR">
                <a:solidFill>
                  <a:srgbClr val="C00000"/>
                </a:solidFill>
                <a:latin typeface="Times New Roman" pitchFamily="18" charset="0"/>
                <a:ea typeface="돋움" pitchFamily="50" charset="-128"/>
                <a:cs typeface="Times New Roman" pitchFamily="18" charset="0"/>
              </a:rPr>
              <a:t>ФГБУ ЦНИИОИЗ Минздрава России</a:t>
            </a:r>
          </a:p>
        </p:txBody>
      </p:sp>
      <p:sp>
        <p:nvSpPr>
          <p:cNvPr id="94211" name="Прямоугольник 1"/>
          <p:cNvSpPr>
            <a:spLocks noChangeArrowheads="1"/>
          </p:cNvSpPr>
          <p:nvPr/>
        </p:nvSpPr>
        <p:spPr bwMode="auto">
          <a:xfrm>
            <a:off x="611188" y="1412875"/>
            <a:ext cx="8064500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1pPr>
            <a:lvl2pPr marL="742950" indent="-28575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2pPr>
            <a:lvl3pPr marL="11430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3pPr>
            <a:lvl4pPr marL="16002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4pPr>
            <a:lvl5pPr marL="20574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9pPr>
          </a:lstStyle>
          <a:p>
            <a:pPr algn="ctr"/>
            <a:endParaRPr lang="ru-RU" altLang="ru-RU" sz="180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altLang="ru-RU" sz="18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Класс 19. Травмы, отравления и некоторые другие последствия воздействия внешних причин.</a:t>
            </a:r>
            <a:r>
              <a:rPr lang="en-US" altLang="ru-RU" sz="18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S00-T98</a:t>
            </a:r>
            <a:endParaRPr lang="ru-RU" altLang="ru-RU" sz="1800"/>
          </a:p>
        </p:txBody>
      </p:sp>
      <p:sp>
        <p:nvSpPr>
          <p:cNvPr id="94212" name="Прямоугольник 2"/>
          <p:cNvSpPr>
            <a:spLocks noChangeArrowheads="1"/>
          </p:cNvSpPr>
          <p:nvPr/>
        </p:nvSpPr>
        <p:spPr bwMode="auto">
          <a:xfrm>
            <a:off x="539750" y="2781300"/>
            <a:ext cx="8208963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1pPr>
            <a:lvl2pPr marL="742950" indent="-28575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2pPr>
            <a:lvl3pPr marL="11430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3pPr>
            <a:lvl4pPr marL="16002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4pPr>
            <a:lvl5pPr marL="20574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9pPr>
          </a:lstStyle>
          <a:p>
            <a:pPr algn="just" eaLnBrk="1" hangingPunct="1">
              <a:buClr>
                <a:schemeClr val="bg2"/>
              </a:buClr>
              <a:buSzPct val="75000"/>
            </a:pPr>
            <a:r>
              <a:rPr lang="ru-RU" altLang="ru-RU" sz="1800" b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  Состояния  должны соответствовать патологическим состояниям, указанным в форме №57 «Сведения  о  травмах, отравлениях и  некоторых  других  последствиях  воздействия внешних причин». </a:t>
            </a:r>
          </a:p>
          <a:p>
            <a:pPr algn="just" eaLnBrk="1" hangingPunct="1">
              <a:buClr>
                <a:schemeClr val="bg2"/>
              </a:buClr>
              <a:buSzPct val="75000"/>
            </a:pPr>
            <a:r>
              <a:rPr lang="ru-RU" altLang="ru-RU" sz="1800" b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   Графы  4 и 9  могут быть не  равны. 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234" name="Rectangle 3"/>
          <p:cNvSpPr>
            <a:spLocks noChangeArrowheads="1"/>
          </p:cNvSpPr>
          <p:nvPr/>
        </p:nvSpPr>
        <p:spPr bwMode="auto">
          <a:xfrm>
            <a:off x="858838" y="260350"/>
            <a:ext cx="2374900" cy="24606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1pPr>
            <a:lvl2pPr marL="742950" indent="-28575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2pPr>
            <a:lvl3pPr marL="11430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3pPr>
            <a:lvl4pPr marL="16002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4pPr>
            <a:lvl5pPr marL="20574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9pPr>
          </a:lstStyle>
          <a:p>
            <a:pPr eaLnBrk="1" latinLnBrk="1" hangingPunct="1"/>
            <a:r>
              <a:rPr lang="ru-RU" altLang="ko-KR">
                <a:solidFill>
                  <a:srgbClr val="C00000"/>
                </a:solidFill>
                <a:latin typeface="Times New Roman" pitchFamily="18" charset="0"/>
                <a:ea typeface="돋움" pitchFamily="50" charset="-128"/>
                <a:cs typeface="Times New Roman" pitchFamily="18" charset="0"/>
              </a:rPr>
              <a:t>ФГБУ ЦНИИОИЗ Минздрава России</a:t>
            </a:r>
          </a:p>
        </p:txBody>
      </p:sp>
      <p:sp>
        <p:nvSpPr>
          <p:cNvPr id="95235" name="Прямоугольник 1"/>
          <p:cNvSpPr>
            <a:spLocks noChangeArrowheads="1"/>
          </p:cNvSpPr>
          <p:nvPr/>
        </p:nvSpPr>
        <p:spPr bwMode="auto">
          <a:xfrm>
            <a:off x="684213" y="1773238"/>
            <a:ext cx="7920037" cy="4000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1pPr>
            <a:lvl2pPr marL="742950" indent="-28575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2pPr>
            <a:lvl3pPr marL="11430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3pPr>
            <a:lvl4pPr marL="16002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4pPr>
            <a:lvl5pPr marL="20574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9pPr>
          </a:lstStyle>
          <a:p>
            <a:pPr algn="just" eaLnBrk="1" hangingPunct="1"/>
            <a:r>
              <a:rPr lang="ru-RU" altLang="ru-RU" sz="1800" b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Примеры шифрования последствий травм:</a:t>
            </a:r>
          </a:p>
          <a:p>
            <a:pPr algn="just" eaLnBrk="1" hangingPunct="1"/>
            <a:endParaRPr lang="ru-RU" altLang="ru-RU" sz="1800" b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 eaLnBrk="1" hangingPunct="1"/>
            <a:r>
              <a:rPr lang="ru-RU" altLang="ru-RU" sz="1800" b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Отдалённые последствия перелома можно шифровать  -  М84.1 – несрастание перелома,  М82.2 – замедленное сращение перелома.</a:t>
            </a:r>
          </a:p>
          <a:p>
            <a:pPr algn="just" eaLnBrk="1" hangingPunct="1"/>
            <a:endParaRPr lang="ru-RU" altLang="ru-RU" sz="1800" b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 eaLnBrk="1" hangingPunct="1"/>
            <a:r>
              <a:rPr lang="ru-RU" altLang="ru-RU" sz="1800" b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Последствия ЧМТ кодируются в зависимости от клиники проявлений: </a:t>
            </a:r>
          </a:p>
          <a:p>
            <a:pPr algn="just" eaLnBrk="1" hangingPunct="1"/>
            <a:r>
              <a:rPr lang="ru-RU" altLang="ru-RU" sz="1800" b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хроническая посттравматическая  головная боль G44.3,  </a:t>
            </a:r>
          </a:p>
          <a:p>
            <a:pPr algn="just" eaLnBrk="1" hangingPunct="1"/>
            <a:r>
              <a:rPr lang="ru-RU" altLang="ru-RU" sz="1800" b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травматическая  транзиторная  церебральная  ишемия  G45.8,  </a:t>
            </a:r>
          </a:p>
          <a:p>
            <a:pPr algn="just" eaLnBrk="1" hangingPunct="1"/>
            <a:r>
              <a:rPr lang="ru-RU" altLang="ru-RU" sz="1800" b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др. уточнённое  поражение головного мозга, в том числе травматическая болезнь мозга G93.8, </a:t>
            </a:r>
          </a:p>
          <a:p>
            <a:pPr algn="just" eaLnBrk="1" hangingPunct="1"/>
            <a:r>
              <a:rPr lang="ru-RU" altLang="ru-RU" sz="1800" b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энцефалопатия   посттравматическая  F07.2,   энцефалопатия  неуточнённая  G93.4,  относящиеся к патологии нервной системы.</a:t>
            </a:r>
          </a:p>
          <a:p>
            <a:pPr algn="just" eaLnBrk="1" hangingPunct="1"/>
            <a:r>
              <a:rPr lang="ru-RU" altLang="ru-RU" sz="1800" b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br>
              <a:rPr lang="ru-RU" altLang="ru-RU" sz="1800" b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altLang="ru-RU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altLang="ru-RU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altLang="ru-RU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258" name="Rectangle 3"/>
          <p:cNvSpPr>
            <a:spLocks noChangeArrowheads="1"/>
          </p:cNvSpPr>
          <p:nvPr/>
        </p:nvSpPr>
        <p:spPr bwMode="auto">
          <a:xfrm>
            <a:off x="858838" y="260350"/>
            <a:ext cx="2374900" cy="24606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1pPr>
            <a:lvl2pPr marL="742950" indent="-28575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2pPr>
            <a:lvl3pPr marL="11430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3pPr>
            <a:lvl4pPr marL="16002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4pPr>
            <a:lvl5pPr marL="20574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9pPr>
          </a:lstStyle>
          <a:p>
            <a:pPr eaLnBrk="1" latinLnBrk="1" hangingPunct="1"/>
            <a:r>
              <a:rPr lang="ru-RU" altLang="ko-KR">
                <a:solidFill>
                  <a:srgbClr val="C00000"/>
                </a:solidFill>
                <a:latin typeface="Times New Roman" pitchFamily="18" charset="0"/>
                <a:ea typeface="돋움" pitchFamily="50" charset="-128"/>
                <a:cs typeface="Times New Roman" pitchFamily="18" charset="0"/>
              </a:rPr>
              <a:t>ФГБУ ЦНИИОИЗ Минздрава России</a:t>
            </a:r>
          </a:p>
        </p:txBody>
      </p:sp>
      <p:sp>
        <p:nvSpPr>
          <p:cNvPr id="96259" name="Прямоугольник 1"/>
          <p:cNvSpPr>
            <a:spLocks noChangeArrowheads="1"/>
          </p:cNvSpPr>
          <p:nvPr/>
        </p:nvSpPr>
        <p:spPr bwMode="auto">
          <a:xfrm>
            <a:off x="971550" y="1125538"/>
            <a:ext cx="7704138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1pPr>
            <a:lvl2pPr marL="742950" indent="-28575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2pPr>
            <a:lvl3pPr marL="11430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3pPr>
            <a:lvl4pPr marL="16002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4pPr>
            <a:lvl5pPr marL="20574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9pPr>
          </a:lstStyle>
          <a:p>
            <a:endParaRPr lang="ru-RU" altLang="ru-RU" sz="180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altLang="ru-RU" sz="180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altLang="ru-RU" sz="18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Класс 21. Факторы, влияющие на состояние здоровья населения и обращения в учреждения здравоохранения. </a:t>
            </a:r>
            <a:r>
              <a:rPr lang="en-US" altLang="ru-RU" sz="18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Z00-Z99</a:t>
            </a:r>
            <a:endParaRPr lang="ru-RU" altLang="ru-RU" sz="1800"/>
          </a:p>
        </p:txBody>
      </p:sp>
      <p:sp>
        <p:nvSpPr>
          <p:cNvPr id="96260" name="Прямоугольник 2"/>
          <p:cNvSpPr>
            <a:spLocks noChangeArrowheads="1"/>
          </p:cNvSpPr>
          <p:nvPr/>
        </p:nvSpPr>
        <p:spPr bwMode="auto">
          <a:xfrm>
            <a:off x="755650" y="2852738"/>
            <a:ext cx="7632700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indent="4572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1pPr>
            <a:lvl2pPr marL="742950" indent="-28575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2pPr>
            <a:lvl3pPr marL="11430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3pPr>
            <a:lvl4pPr marL="16002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4pPr>
            <a:lvl5pPr marL="20574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9pPr>
          </a:lstStyle>
          <a:p>
            <a:pPr eaLnBrk="1" hangingPunct="1"/>
            <a:r>
              <a:rPr lang="ru-RU" altLang="ru-RU" sz="1800" b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 класс Z  входят  данные  о здоровых людях, у которых отклонения от нормы еще не  трансформировались в определенную патологию. </a:t>
            </a:r>
          </a:p>
          <a:p>
            <a:pPr eaLnBrk="1" hangingPunct="1"/>
            <a:r>
              <a:rPr lang="ru-RU" altLang="ru-RU" sz="1800" b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   </a:t>
            </a:r>
            <a:endParaRPr lang="ru-RU" altLang="ru-RU" sz="1800" b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282" name="Rectangle 3"/>
          <p:cNvSpPr>
            <a:spLocks noChangeArrowheads="1"/>
          </p:cNvSpPr>
          <p:nvPr/>
        </p:nvSpPr>
        <p:spPr bwMode="auto">
          <a:xfrm>
            <a:off x="858838" y="260350"/>
            <a:ext cx="2374900" cy="24606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1pPr>
            <a:lvl2pPr marL="742950" indent="-28575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2pPr>
            <a:lvl3pPr marL="11430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3pPr>
            <a:lvl4pPr marL="16002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4pPr>
            <a:lvl5pPr marL="20574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9pPr>
          </a:lstStyle>
          <a:p>
            <a:pPr eaLnBrk="1" latinLnBrk="1" hangingPunct="1"/>
            <a:r>
              <a:rPr lang="ru-RU" altLang="ko-KR">
                <a:solidFill>
                  <a:srgbClr val="C00000"/>
                </a:solidFill>
                <a:latin typeface="Times New Roman" pitchFamily="18" charset="0"/>
                <a:ea typeface="돋움" pitchFamily="50" charset="-128"/>
                <a:cs typeface="Times New Roman" pitchFamily="18" charset="0"/>
              </a:rPr>
              <a:t>ФГБУ ЦНИИОИЗ Минздрава России</a:t>
            </a:r>
          </a:p>
        </p:txBody>
      </p:sp>
      <p:sp>
        <p:nvSpPr>
          <p:cNvPr id="97283" name="Прямоугольник 1"/>
          <p:cNvSpPr>
            <a:spLocks noChangeArrowheads="1"/>
          </p:cNvSpPr>
          <p:nvPr/>
        </p:nvSpPr>
        <p:spPr bwMode="auto">
          <a:xfrm>
            <a:off x="971550" y="1125538"/>
            <a:ext cx="7704138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1pPr>
            <a:lvl2pPr marL="742950" indent="-28575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2pPr>
            <a:lvl3pPr marL="11430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3pPr>
            <a:lvl4pPr marL="16002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4pPr>
            <a:lvl5pPr marL="20574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9pPr>
          </a:lstStyle>
          <a:p>
            <a:endParaRPr lang="ru-RU" altLang="ru-RU" sz="180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altLang="ru-RU" sz="180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altLang="ru-RU" sz="18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Класс 21. Факторы, влияющие на состояние здоровья населения и обращения в учреждения здравоохранения. </a:t>
            </a:r>
            <a:r>
              <a:rPr lang="en-US" altLang="ru-RU" sz="18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Z00-Z99</a:t>
            </a:r>
            <a:endParaRPr lang="ru-RU" altLang="ru-RU" sz="1800"/>
          </a:p>
        </p:txBody>
      </p:sp>
      <p:sp>
        <p:nvSpPr>
          <p:cNvPr id="97284" name="Прямоугольник 2"/>
          <p:cNvSpPr>
            <a:spLocks noChangeArrowheads="1"/>
          </p:cNvSpPr>
          <p:nvPr/>
        </p:nvSpPr>
        <p:spPr bwMode="auto">
          <a:xfrm>
            <a:off x="755650" y="2852738"/>
            <a:ext cx="7632700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indent="4572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1pPr>
            <a:lvl2pPr marL="742950" indent="-28575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2pPr>
            <a:lvl3pPr marL="11430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3pPr>
            <a:lvl4pPr marL="16002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4pPr>
            <a:lvl5pPr marL="20574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9pPr>
          </a:lstStyle>
          <a:p>
            <a:pPr eaLnBrk="1" hangingPunct="1"/>
            <a:r>
              <a:rPr lang="ru-RU" altLang="ru-RU" sz="1800" b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 класс Z  входят  данные  о здоровых людях, у которых отклонения от нормы еще не  трансформировались в определенную патологию. </a:t>
            </a:r>
          </a:p>
          <a:p>
            <a:pPr eaLnBrk="1" hangingPunct="1"/>
            <a:r>
              <a:rPr lang="ru-RU" altLang="ru-RU" sz="1800" b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   </a:t>
            </a:r>
            <a:endParaRPr lang="ru-RU" altLang="ru-RU" sz="1800" b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306" name="Rectangle 3"/>
          <p:cNvSpPr>
            <a:spLocks noChangeArrowheads="1"/>
          </p:cNvSpPr>
          <p:nvPr/>
        </p:nvSpPr>
        <p:spPr bwMode="auto">
          <a:xfrm>
            <a:off x="858838" y="260350"/>
            <a:ext cx="2374900" cy="24606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1pPr>
            <a:lvl2pPr marL="742950" indent="-28575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2pPr>
            <a:lvl3pPr marL="11430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3pPr>
            <a:lvl4pPr marL="16002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4pPr>
            <a:lvl5pPr marL="20574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9pPr>
          </a:lstStyle>
          <a:p>
            <a:pPr eaLnBrk="1" latinLnBrk="1" hangingPunct="1"/>
            <a:r>
              <a:rPr lang="ru-RU" altLang="ko-KR">
                <a:solidFill>
                  <a:srgbClr val="C00000"/>
                </a:solidFill>
                <a:latin typeface="Times New Roman" pitchFamily="18" charset="0"/>
                <a:ea typeface="돋움" pitchFamily="50" charset="-128"/>
                <a:cs typeface="Times New Roman" pitchFamily="18" charset="0"/>
              </a:rPr>
              <a:t>ФГБУ ЦНИИОИЗ Минздрава России</a:t>
            </a:r>
          </a:p>
        </p:txBody>
      </p:sp>
      <p:sp>
        <p:nvSpPr>
          <p:cNvPr id="98307" name="Прямоугольник 1"/>
          <p:cNvSpPr>
            <a:spLocks noChangeArrowheads="1"/>
          </p:cNvSpPr>
          <p:nvPr/>
        </p:nvSpPr>
        <p:spPr bwMode="auto">
          <a:xfrm>
            <a:off x="971550" y="1125538"/>
            <a:ext cx="7704138" cy="3140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1pPr>
            <a:lvl2pPr marL="742950" indent="-28575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2pPr>
            <a:lvl3pPr marL="11430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3pPr>
            <a:lvl4pPr marL="16002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4pPr>
            <a:lvl5pPr marL="20574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9pPr>
          </a:lstStyle>
          <a:p>
            <a:endParaRPr lang="ru-RU" altLang="ru-RU" sz="180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altLang="ru-RU" sz="18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Таблицы 2000, 3000, 4000</a:t>
            </a:r>
          </a:p>
          <a:p>
            <a:endParaRPr lang="ru-RU" altLang="ru-RU" sz="180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altLang="ru-RU" sz="18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строки: 5.1.1, 5.11, 5.12, 5.13, 5.14, 5.15, 7.8.2, 18.2, 18.5, 18.6, 18.7, 18.9</a:t>
            </a:r>
          </a:p>
          <a:p>
            <a:r>
              <a:rPr lang="ru-RU" altLang="ru-RU" sz="18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по графе 9 – (!) стоит число – представить пояснительную записку.</a:t>
            </a:r>
          </a:p>
          <a:p>
            <a:endParaRPr lang="ru-RU" altLang="ru-RU" sz="180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altLang="ru-RU" sz="18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Талица 4000</a:t>
            </a:r>
          </a:p>
          <a:p>
            <a:endParaRPr lang="ru-RU" altLang="ru-RU" sz="180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altLang="ru-RU" sz="18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строки: 5.7, 5.8, 7.10, 13.1, 15.9, 15.11</a:t>
            </a:r>
          </a:p>
          <a:p>
            <a:r>
              <a:rPr lang="ru-RU" altLang="ru-RU" sz="18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по графа 9 – (!) стоит число – проверить первичную документацию.</a:t>
            </a:r>
          </a:p>
          <a:p>
            <a:r>
              <a:rPr lang="ru-RU" altLang="ru-RU" sz="18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</a:t>
            </a:r>
          </a:p>
        </p:txBody>
      </p:sp>
      <p:sp>
        <p:nvSpPr>
          <p:cNvPr id="98308" name="Прямоугольник 2"/>
          <p:cNvSpPr>
            <a:spLocks noChangeArrowheads="1"/>
          </p:cNvSpPr>
          <p:nvPr/>
        </p:nvSpPr>
        <p:spPr bwMode="auto">
          <a:xfrm>
            <a:off x="755650" y="2852738"/>
            <a:ext cx="763270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indent="4572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1pPr>
            <a:lvl2pPr marL="742950" indent="-28575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2pPr>
            <a:lvl3pPr marL="11430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3pPr>
            <a:lvl4pPr marL="16002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4pPr>
            <a:lvl5pPr marL="20574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9pPr>
          </a:lstStyle>
          <a:p>
            <a:pPr eaLnBrk="1" hangingPunct="1"/>
            <a:r>
              <a:rPr lang="ru-RU" altLang="ru-RU" sz="1800" b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   </a:t>
            </a:r>
            <a:endParaRPr lang="ru-RU" altLang="ru-RU" sz="1800" b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330" name="Rectangle 3"/>
          <p:cNvSpPr>
            <a:spLocks noChangeArrowheads="1"/>
          </p:cNvSpPr>
          <p:nvPr/>
        </p:nvSpPr>
        <p:spPr bwMode="auto">
          <a:xfrm>
            <a:off x="858838" y="260350"/>
            <a:ext cx="2374900" cy="24606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1pPr>
            <a:lvl2pPr marL="742950" indent="-28575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2pPr>
            <a:lvl3pPr marL="11430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3pPr>
            <a:lvl4pPr marL="16002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4pPr>
            <a:lvl5pPr marL="20574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9pPr>
          </a:lstStyle>
          <a:p>
            <a:pPr eaLnBrk="1" latinLnBrk="1" hangingPunct="1"/>
            <a:r>
              <a:rPr lang="ru-RU" altLang="ko-KR">
                <a:solidFill>
                  <a:srgbClr val="C00000"/>
                </a:solidFill>
                <a:latin typeface="Times New Roman" pitchFamily="18" charset="0"/>
                <a:ea typeface="돋움" pitchFamily="50" charset="-128"/>
                <a:cs typeface="Times New Roman" pitchFamily="18" charset="0"/>
              </a:rPr>
              <a:t>ФГБУ ЦНИИОИЗ Минздрава России</a:t>
            </a:r>
          </a:p>
        </p:txBody>
      </p:sp>
      <p:sp>
        <p:nvSpPr>
          <p:cNvPr id="99331" name="Прямоугольник 1"/>
          <p:cNvSpPr>
            <a:spLocks noChangeArrowheads="1"/>
          </p:cNvSpPr>
          <p:nvPr/>
        </p:nvSpPr>
        <p:spPr bwMode="auto">
          <a:xfrm>
            <a:off x="755650" y="1989138"/>
            <a:ext cx="7777163" cy="1816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1pPr>
            <a:lvl2pPr marL="742950" indent="-28575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2pPr>
            <a:lvl3pPr marL="11430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3pPr>
            <a:lvl4pPr marL="16002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4pPr>
            <a:lvl5pPr marL="20574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9pPr>
          </a:lstStyle>
          <a:p>
            <a:pPr algn="ctr"/>
            <a:r>
              <a:rPr lang="ru-RU" altLang="ru-RU" sz="28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Обязательно проводить </a:t>
            </a:r>
            <a:br>
              <a:rPr lang="ru-RU" altLang="ru-RU" sz="28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altLang="ru-RU" sz="28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внутриформенный, межформенный </a:t>
            </a:r>
            <a:br>
              <a:rPr lang="ru-RU" altLang="ru-RU" sz="28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altLang="ru-RU" sz="28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и межгодовой контроли</a:t>
            </a:r>
            <a:br>
              <a:rPr lang="ru-RU" altLang="ru-RU" sz="28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altLang="ru-RU" sz="280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354" name="Rectangle 3"/>
          <p:cNvSpPr>
            <a:spLocks noChangeArrowheads="1"/>
          </p:cNvSpPr>
          <p:nvPr/>
        </p:nvSpPr>
        <p:spPr bwMode="auto">
          <a:xfrm>
            <a:off x="858838" y="260350"/>
            <a:ext cx="2374900" cy="24606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1pPr>
            <a:lvl2pPr marL="742950" indent="-28575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2pPr>
            <a:lvl3pPr marL="11430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3pPr>
            <a:lvl4pPr marL="16002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4pPr>
            <a:lvl5pPr marL="20574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9pPr>
          </a:lstStyle>
          <a:p>
            <a:pPr eaLnBrk="1" latinLnBrk="1" hangingPunct="1"/>
            <a:r>
              <a:rPr lang="ru-RU" altLang="ko-KR">
                <a:solidFill>
                  <a:srgbClr val="C00000"/>
                </a:solidFill>
                <a:latin typeface="Times New Roman" pitchFamily="18" charset="0"/>
                <a:ea typeface="돋움" pitchFamily="50" charset="-128"/>
                <a:cs typeface="Times New Roman" pitchFamily="18" charset="0"/>
              </a:rPr>
              <a:t>ФГБУ ЦНИИОИЗ Минздрава России</a:t>
            </a:r>
          </a:p>
        </p:txBody>
      </p:sp>
      <p:sp>
        <p:nvSpPr>
          <p:cNvPr id="100355" name="Прямоугольник 1"/>
          <p:cNvSpPr>
            <a:spLocks noChangeArrowheads="1"/>
          </p:cNvSpPr>
          <p:nvPr/>
        </p:nvSpPr>
        <p:spPr bwMode="auto">
          <a:xfrm>
            <a:off x="684213" y="765175"/>
            <a:ext cx="7848600" cy="5846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1pPr>
            <a:lvl2pPr marL="742950" indent="-28575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2pPr>
            <a:lvl3pPr marL="11430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3pPr>
            <a:lvl4pPr marL="16002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4pPr>
            <a:lvl5pPr marL="2057400" indent="-228600"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 b="1">
                <a:solidFill>
                  <a:srgbClr val="DAFBFE"/>
                </a:solidFill>
                <a:latin typeface="-윤고딕140" pitchFamily="18" charset="-127"/>
                <a:ea typeface="-윤고딕140" pitchFamily="18" charset="-127"/>
              </a:defRPr>
            </a:lvl9pPr>
          </a:lstStyle>
          <a:p>
            <a:pPr algn="ctr" eaLnBrk="1" latinLnBrk="1" hangingPunct="1"/>
            <a:r>
              <a:rPr lang="ru-RU" altLang="ru-RU" sz="4000" b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Юрий Иванович</a:t>
            </a:r>
            <a:r>
              <a:rPr lang="en-US" altLang="ru-RU" sz="4000" b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altLang="ru-RU" sz="4000" b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altLang="ru-RU" sz="4000" b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Оськов</a:t>
            </a:r>
            <a:br>
              <a:rPr lang="ru-RU" altLang="ru-RU" sz="4000" b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altLang="ru-RU" sz="36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заведующий отделением статистики  специализированных служб</a:t>
            </a:r>
            <a:r>
              <a:rPr lang="en-US" altLang="ru-RU" sz="3600" b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altLang="ru-RU" sz="3600" b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altLang="ru-RU" sz="1400" b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 eaLnBrk="1" latinLnBrk="1" hangingPunct="1"/>
            <a:r>
              <a:rPr lang="ru-RU" altLang="ru-RU" sz="3600" b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до 05 февраля 2018 года</a:t>
            </a:r>
            <a:br>
              <a:rPr lang="ru-RU" altLang="ru-RU" sz="3600" b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altLang="ru-RU" sz="3600" b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8-495-618-31-83 доп. 220, 236, 235</a:t>
            </a:r>
            <a:br>
              <a:rPr lang="ru-RU" altLang="ru-RU" sz="3600" b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altLang="ru-RU" sz="1400" b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 eaLnBrk="1" latinLnBrk="1" hangingPunct="1"/>
            <a:r>
              <a:rPr lang="ru-RU" altLang="ru-RU" sz="3600" b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 06 февраля 2018 года</a:t>
            </a:r>
            <a:br>
              <a:rPr lang="ru-RU" altLang="ru-RU" sz="3600" b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altLang="ru-RU" sz="3600" b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8-495-611-51-47</a:t>
            </a:r>
            <a:br>
              <a:rPr lang="ru-RU" altLang="ru-RU" sz="3600" b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altLang="ru-RU" sz="1400" b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 eaLnBrk="1" latinLnBrk="1" hangingPunct="1"/>
            <a:r>
              <a:rPr lang="en-US" altLang="ru-RU" sz="36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OskovYI@mail.ru</a:t>
            </a:r>
            <a:endParaRPr lang="ru-RU" altLang="ru-RU" sz="360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기본 디자인">
  <a:themeElements>
    <a:clrScheme name="기본 디자인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기본 디자인">
      <a:majorFont>
        <a:latin typeface="굴림"/>
        <a:ea typeface="굴림"/>
        <a:cs typeface=""/>
      </a:majorFont>
      <a:minorFont>
        <a:latin typeface="굴림"/>
        <a:ea typeface="굴림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none" lIns="91440" tIns="45720" rIns="91440" bIns="4572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1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ko-KR" altLang="en-US" sz="1000" b="1" i="0" u="none" strike="noStrike" cap="none" normalizeH="0" baseline="0" smtClean="0">
            <a:ln>
              <a:noFill/>
            </a:ln>
            <a:solidFill>
              <a:srgbClr val="DAFBFE"/>
            </a:solidFill>
            <a:effectLst/>
            <a:latin typeface="-윤고딕140" pitchFamily="18" charset="-127"/>
            <a:ea typeface="-윤고딕140" pitchFamily="18" charset="-127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none" lIns="91440" tIns="45720" rIns="91440" bIns="4572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1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ko-KR" altLang="en-US" sz="1000" b="1" i="0" u="none" strike="noStrike" cap="none" normalizeH="0" baseline="0" smtClean="0">
            <a:ln>
              <a:noFill/>
            </a:ln>
            <a:solidFill>
              <a:srgbClr val="DAFBFE"/>
            </a:solidFill>
            <a:effectLst/>
            <a:latin typeface="-윤고딕140" pitchFamily="18" charset="-127"/>
            <a:ea typeface="-윤고딕140" pitchFamily="18" charset="-127"/>
          </a:defRPr>
        </a:defPPr>
      </a:lstStyle>
    </a:lnDef>
  </a:objectDefaults>
  <a:extraClrSchemeLst>
    <a:extraClrScheme>
      <a:clrScheme name="기본 디자인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기본 디자인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기본 디자인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기본 디자인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기본 디자인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기본 디자인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기본 디자인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4682</TotalTime>
  <Words>5243</Words>
  <Application>Microsoft Office PowerPoint</Application>
  <PresentationFormat>Экран (4:3)</PresentationFormat>
  <Paragraphs>900</Paragraphs>
  <Slides>94</Slides>
  <Notes>2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10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94</vt:i4>
      </vt:variant>
    </vt:vector>
  </HeadingPairs>
  <TitlesOfParts>
    <vt:vector size="105" baseType="lpstr">
      <vt:lpstr>-윤고딕140</vt:lpstr>
      <vt:lpstr>Arial</vt:lpstr>
      <vt:lpstr>굴림</vt:lpstr>
      <vt:lpstr>Calibri</vt:lpstr>
      <vt:lpstr>맑은 고딕</vt:lpstr>
      <vt:lpstr>Arial Black</vt:lpstr>
      <vt:lpstr>돋움</vt:lpstr>
      <vt:lpstr>Times New Roman</vt:lpstr>
      <vt:lpstr>Wingdings</vt:lpstr>
      <vt:lpstr>Wingdings 2</vt:lpstr>
      <vt:lpstr>기본 디자인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 ОБЛАСТНЫЕ МЕДИЦИНСКИЕ ОРГАНИЗАЦИИ (пример - областной кожно-венерологический диспансер)</vt:lpstr>
      <vt:lpstr>Презентация PowerPoint</vt:lpstr>
      <vt:lpstr>Изменения в форме 12  за 2018 год  </vt:lpstr>
      <vt:lpstr>Презентация PowerPoint</vt:lpstr>
      <vt:lpstr>                             Добавлены таблицы 1003, 2003, 3003, 4003  Из числа пациентов, состоящих на конец года под диспансерным наблюдением (гр. 15): состоит под диспансерным наблюдением лиц с хроническим вирусным гепатитом (В18) и циррозом печени (К74.6) одновременно  1 ________ чел.;  с хроническим вирусным гепатитом (В18) и гепатоцеллюлярным раком (С22.0) одновременно  2 ________ чел. </vt:lpstr>
      <vt:lpstr> Заполнение формы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   </vt:lpstr>
      <vt:lpstr>(1650)                                                                                                                                                   Код по ОКЕИ: человек – 792   Из стр. 1.7.1.1. таблицы 1600: обследовано на выявление кондуктивной и нейросенсорной потери слуха   1 ___________.         В таблицы 1500, 1600, 1650 вносится  информация о детях, которым  в 2018 году исполнился один год. Соответственно родились они  с 01.01.2017 по 31.12.2017 года.  </vt:lpstr>
      <vt:lpstr>Презентация PowerPoint</vt:lpstr>
      <vt:lpstr>Презентация PowerPoint</vt:lpstr>
      <vt:lpstr>Презентация PowerPoint</vt:lpstr>
      <vt:lpstr>Презентация PowerPoint</vt:lpstr>
      <vt:lpstr>По данным строкам – девушек нет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         (1001 2001, 3001, 4001)                                                                                                                                        Код по ОКЕИ: человек – 792  Число физических лиц зарегистрированных пациентов – всего  1____________, из них с диагнозом, установленным впервые  в жизни  2 _______,  состоит под диспансерным наблюдением на конец отчетного года (из гр. 15, стр. 1.0)  3_________.       (1002)                                                                                                                                                                    Код по ОКЕИ: человек – 792  Состоит под диспансерным наблюдением на конец отчетного года (из стр. 1.0 гр. 15) детей  в возрасте: 0-4 года   1 __________,   5-9 лет    2  _________.        (1003, 2003, 3003, 4003)                                                                                 Код по ОКЕИ: человек – 792  Из числа пациентов, состоящих на конец года под диспансерным наблюдением (гр. 15): состоит под диспансерным наблюдением лиц с хроническим вирусным гепатитом (В18) и циррозом печени (К74.6) одновременно  1 ________ чел.; с хроническим вирусным  гепатитом (В18) и гепатоцеллюлярным раком (С22.0) одновременно  2 ________ чел. </vt:lpstr>
      <vt:lpstr>Презентация PowerPoint</vt:lpstr>
      <vt:lpstr>  Класс 3. Болезни крови, кроветворных органов и отдельные  нарушения, вовлекающие иммунный механизм. D50-D8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vitamind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슬라이드 1</dc:title>
  <dc:creator>hong</dc:creator>
  <cp:lastModifiedBy>Анатолий Ю. Шамеев</cp:lastModifiedBy>
  <cp:revision>531</cp:revision>
  <dcterms:created xsi:type="dcterms:W3CDTF">2005-03-15T02:45:16Z</dcterms:created>
  <dcterms:modified xsi:type="dcterms:W3CDTF">2018-12-14T01:43:37Z</dcterms:modified>
</cp:coreProperties>
</file>