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8"/>
  </p:notesMasterIdLst>
  <p:handoutMasterIdLst>
    <p:handoutMasterId r:id="rId79"/>
  </p:handoutMasterIdLst>
  <p:sldIdLst>
    <p:sldId id="257" r:id="rId2"/>
    <p:sldId id="405" r:id="rId3"/>
    <p:sldId id="304" r:id="rId4"/>
    <p:sldId id="305" r:id="rId5"/>
    <p:sldId id="306" r:id="rId6"/>
    <p:sldId id="307" r:id="rId7"/>
    <p:sldId id="308" r:id="rId8"/>
    <p:sldId id="309" r:id="rId9"/>
    <p:sldId id="280" r:id="rId10"/>
    <p:sldId id="364" r:id="rId11"/>
    <p:sldId id="365" r:id="rId12"/>
    <p:sldId id="363" r:id="rId13"/>
    <p:sldId id="366" r:id="rId14"/>
    <p:sldId id="367" r:id="rId15"/>
    <p:sldId id="369" r:id="rId16"/>
    <p:sldId id="407" r:id="rId17"/>
    <p:sldId id="281" r:id="rId18"/>
    <p:sldId id="285" r:id="rId19"/>
    <p:sldId id="394" r:id="rId20"/>
    <p:sldId id="372" r:id="rId21"/>
    <p:sldId id="418" r:id="rId22"/>
    <p:sldId id="419" r:id="rId23"/>
    <p:sldId id="373" r:id="rId24"/>
    <p:sldId id="374" r:id="rId25"/>
    <p:sldId id="375" r:id="rId26"/>
    <p:sldId id="376" r:id="rId27"/>
    <p:sldId id="371" r:id="rId28"/>
    <p:sldId id="378" r:id="rId29"/>
    <p:sldId id="379" r:id="rId30"/>
    <p:sldId id="381" r:id="rId31"/>
    <p:sldId id="382" r:id="rId32"/>
    <p:sldId id="383" r:id="rId33"/>
    <p:sldId id="384" r:id="rId34"/>
    <p:sldId id="385" r:id="rId35"/>
    <p:sldId id="408" r:id="rId36"/>
    <p:sldId id="409" r:id="rId37"/>
    <p:sldId id="410" r:id="rId38"/>
    <p:sldId id="411" r:id="rId39"/>
    <p:sldId id="412" r:id="rId40"/>
    <p:sldId id="413" r:id="rId41"/>
    <p:sldId id="414" r:id="rId42"/>
    <p:sldId id="393" r:id="rId43"/>
    <p:sldId id="415" r:id="rId44"/>
    <p:sldId id="416" r:id="rId45"/>
    <p:sldId id="417" r:id="rId46"/>
    <p:sldId id="420" r:id="rId47"/>
    <p:sldId id="380" r:id="rId48"/>
    <p:sldId id="395" r:id="rId49"/>
    <p:sldId id="396" r:id="rId50"/>
    <p:sldId id="282" r:id="rId51"/>
    <p:sldId id="397" r:id="rId52"/>
    <p:sldId id="398" r:id="rId53"/>
    <p:sldId id="399" r:id="rId54"/>
    <p:sldId id="401" r:id="rId55"/>
    <p:sldId id="400" r:id="rId56"/>
    <p:sldId id="256" r:id="rId57"/>
    <p:sldId id="403" r:id="rId58"/>
    <p:sldId id="331" r:id="rId59"/>
    <p:sldId id="354" r:id="rId60"/>
    <p:sldId id="362" r:id="rId61"/>
    <p:sldId id="402" r:id="rId62"/>
    <p:sldId id="296" r:id="rId63"/>
    <p:sldId id="359" r:id="rId64"/>
    <p:sldId id="360" r:id="rId65"/>
    <p:sldId id="333" r:id="rId66"/>
    <p:sldId id="300" r:id="rId67"/>
    <p:sldId id="301" r:id="rId68"/>
    <p:sldId id="344" r:id="rId69"/>
    <p:sldId id="356" r:id="rId70"/>
    <p:sldId id="421" r:id="rId71"/>
    <p:sldId id="357" r:id="rId72"/>
    <p:sldId id="406" r:id="rId73"/>
    <p:sldId id="404" r:id="rId74"/>
    <p:sldId id="423" r:id="rId75"/>
    <p:sldId id="424" r:id="rId76"/>
    <p:sldId id="279" r:id="rId77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250" autoAdjust="0"/>
  </p:normalViewPr>
  <p:slideViewPr>
    <p:cSldViewPr>
      <p:cViewPr>
        <p:scale>
          <a:sx n="113" d="100"/>
          <a:sy n="113" d="100"/>
        </p:scale>
        <p:origin x="-1500" y="-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55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notesMaster" Target="notesMasters/notesMaster1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CA3C22C-CBF8-4E11-8A8E-653C4A81FB33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733634C-8642-4707-8049-FA5219E2A6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1564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2BCC08A-CB2F-453B-B6CB-7862E998D05E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17F84F4-DC4D-4C33-8B6D-1FD70B4999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27861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C290E08-52D8-41D2-936A-8128F624C18D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smtClean="0"/>
          </a:p>
        </p:txBody>
      </p:sp>
      <p:sp>
        <p:nvSpPr>
          <p:cNvPr id="80899" name="Rectangle 7"/>
          <p:cNvSpPr txBox="1">
            <a:spLocks noGrp="1" noChangeArrowheads="1"/>
          </p:cNvSpPr>
          <p:nvPr/>
        </p:nvSpPr>
        <p:spPr bwMode="auto">
          <a:xfrm>
            <a:off x="3852863" y="9375775"/>
            <a:ext cx="2944812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75" tIns="46088" rIns="92175" bIns="46088" anchor="b"/>
          <a:lstStyle>
            <a:lvl1pPr defTabSz="9223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23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23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23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23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fld id="{95DE748A-C75C-46BD-B536-9A32B66400E6}" type="slidenum">
              <a:rPr lang="ru-RU" altLang="ru-RU" sz="1200">
                <a:latin typeface="Times New Roman" pitchFamily="18" charset="0"/>
              </a:rPr>
              <a:pPr algn="r"/>
              <a:t>1</a:t>
            </a:fld>
            <a:endParaRPr lang="ru-RU" altLang="ru-RU" sz="1200">
              <a:latin typeface="Times New Roman" pitchFamily="18" charset="0"/>
            </a:endParaRPr>
          </a:p>
        </p:txBody>
      </p:sp>
      <p:sp>
        <p:nvSpPr>
          <p:cNvPr id="809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04875" y="774700"/>
            <a:ext cx="4995863" cy="37480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90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8050" y="4743450"/>
            <a:ext cx="4981575" cy="44084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175" tIns="46088" rIns="92175" bIns="4608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5018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3E52057-0C79-4445-983D-BA45030A1992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5120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EB3C00A-9F79-4610-979B-28B0ED00CFEA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56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5120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F8A7C4-D428-4227-8C48-40F0411BD64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57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9CC3967-D3D0-436F-AAB8-049155EFECF9}" type="slidenum">
              <a:rPr lang="ru-RU" smtClean="0"/>
              <a:pPr>
                <a:defRPr/>
              </a:pPr>
              <a:t>63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1998F-D557-41F3-BDE7-0724DD57C05A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1F6D29-E33C-4716-A9B3-BB0A9C6117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8780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4A6EB-23CF-4021-8706-C24DD9F0279B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53FB7-E74D-482E-8970-566237DBA8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5721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E0027-0309-4420-849D-A394848F8E44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A7A14B-9F0F-485D-9397-996D417B9F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9124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3CFB3-854C-4967-B0A3-7FE78FA88A56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0EC43-9E2C-433F-A3D2-0F371E98BE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5312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71DE34-2417-43D1-B685-574DB301E399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7C05E1-B74E-4E99-9EF1-DEEFE71F6E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7908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6A347-97F8-451A-A7C1-7D4BC1E46E70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44B0F-E06E-49B6-9B66-0F12795BA1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7332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24F9D-9E39-4D80-B71A-FFDA24D6E6DF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AE353-34C1-4314-9DE1-01E8C86EE3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9518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CF61E-B8FE-4B83-8C21-89164DF8665D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0A80E-8929-4CA7-AF3B-EC93181B45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48445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2FFF6-C16F-4329-BDB4-054FBCFA802E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11698-C949-4D4A-8EDB-2426CAC934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5376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B4798-2B86-4A0C-A267-4DA707EB9AC1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62C6A-DBC5-4836-A684-E7D747464B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0644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18BAC6-E6D5-472E-ABD3-14A6E0CD4B97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CF114-2135-470D-95E3-E165282CA0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0258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A0BB524-03D4-41D5-B984-C7F56B4A5340}" type="datetimeFigureOut">
              <a:rPr lang="ru-RU"/>
              <a:pPr>
                <a:defRPr/>
              </a:pPr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1E20BE7-EF6E-4C75-8FCE-F1B1A204F6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42938" y="500063"/>
            <a:ext cx="8304212" cy="5943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400" b="1" dirty="0" smtClean="0"/>
              <a:t/>
            </a:r>
            <a:br>
              <a:rPr lang="en-US" sz="2400" b="1" dirty="0" smtClean="0"/>
            </a:br>
            <a:r>
              <a:rPr lang="ru-RU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Заполнение данных о работе скорой медицинской помощи в форме федерального статистического наблюдения № 30 «Сведения о медицинской организации» за 2018 год</a:t>
            </a:r>
            <a:br>
              <a:rPr lang="ru-RU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5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250825" y="1052513"/>
            <a:ext cx="8713788" cy="427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3400" b="1">
                <a:latin typeface="Times New Roman" pitchFamily="18" charset="0"/>
                <a:cs typeface="Times New Roman" pitchFamily="18" charset="0"/>
              </a:rPr>
              <a:t>Приказ Росстата № 483 от 3 августа 2018 г.</a:t>
            </a:r>
          </a:p>
          <a:p>
            <a:pPr algn="ctr" eaLnBrk="1" hangingPunct="1"/>
            <a:r>
              <a:rPr lang="ru-RU" altLang="ru-RU" sz="3400" b="1">
                <a:latin typeface="Times New Roman" pitchFamily="18" charset="0"/>
                <a:cs typeface="Times New Roman" pitchFamily="18" charset="0"/>
              </a:rPr>
              <a:t> «Об утверждении статистического инструментария для организации Министерством здравоохранения Российской Федерации федерального статистического наблюдения в сфере охраны здоровья»</a:t>
            </a:r>
          </a:p>
          <a:p>
            <a:pPr algn="ctr" eaLnBrk="1" hangingPunct="1"/>
            <a:endParaRPr lang="en-US" altLang="ru-RU" sz="34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1000125" y="357188"/>
            <a:ext cx="7786688" cy="532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3400" b="1">
                <a:latin typeface="Times New Roman" pitchFamily="18" charset="0"/>
                <a:cs typeface="Times New Roman" pitchFamily="18" charset="0"/>
              </a:rPr>
              <a:t>Приказ Министерства здравоохранения Российской </a:t>
            </a:r>
          </a:p>
          <a:p>
            <a:pPr algn="ctr" eaLnBrk="1" hangingPunct="1"/>
            <a:r>
              <a:rPr lang="ru-RU" altLang="ru-RU" sz="3400" b="1">
                <a:latin typeface="Times New Roman" pitchFamily="18" charset="0"/>
                <a:cs typeface="Times New Roman" pitchFamily="18" charset="0"/>
              </a:rPr>
              <a:t>Федерации № 388н от 20 июня 2013  г.</a:t>
            </a:r>
          </a:p>
          <a:p>
            <a:pPr algn="ctr" eaLnBrk="1" hangingPunct="1"/>
            <a:r>
              <a:rPr lang="ru-RU" altLang="ru-RU" sz="3400" b="1">
                <a:latin typeface="Times New Roman" pitchFamily="18" charset="0"/>
                <a:cs typeface="Times New Roman" pitchFamily="18" charset="0"/>
              </a:rPr>
              <a:t> «Об утверждении порядка оказания скорой, в том числе скорой специализированной, медицинской помощи» </a:t>
            </a:r>
          </a:p>
          <a:p>
            <a:pPr algn="ctr" eaLnBrk="1" hangingPunct="1"/>
            <a:r>
              <a:rPr lang="ru-RU" altLang="ru-RU" sz="3400" b="1">
                <a:latin typeface="Times New Roman" pitchFamily="18" charset="0"/>
                <a:cs typeface="Times New Roman" pitchFamily="18" charset="0"/>
              </a:rPr>
              <a:t>(в редакции приказа Министерства здравоохранения Российской Федерации № 33н от 22 января 2016 г.)</a:t>
            </a:r>
            <a:endParaRPr lang="en-US" altLang="ru-RU" sz="34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381000"/>
            <a:ext cx="8429625" cy="88741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Скорая, в том числе скорая специализированная, медицинская помощь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38" y="1557338"/>
            <a:ext cx="7889875" cy="4835525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buFontTx/>
              <a:buNone/>
            </a:pPr>
            <a:r>
              <a:rPr lang="ru-RU" altLang="ru-RU" sz="3300" smtClean="0">
                <a:latin typeface="Times New Roman" pitchFamily="18" charset="0"/>
                <a:cs typeface="Times New Roman" pitchFamily="18" charset="0"/>
              </a:rPr>
              <a:t>оказывается при заболеваниях, несчастных случаях, травмах, отравлениях и других состояниях, требующих срочного медицинского вмешательства вне медицинской организации, в амбулаторных и стационарных условиях. </a:t>
            </a:r>
          </a:p>
          <a:p>
            <a:pPr marL="0" indent="0" algn="just" eaLnBrk="1" hangingPunct="1">
              <a:lnSpc>
                <a:spcPct val="80000"/>
              </a:lnSpc>
              <a:buFontTx/>
              <a:buNone/>
            </a:pPr>
            <a:r>
              <a:rPr lang="ru-RU" altLang="ru-RU" sz="3300" smtClean="0">
                <a:latin typeface="Times New Roman" pitchFamily="18" charset="0"/>
                <a:cs typeface="Times New Roman" pitchFamily="18" charset="0"/>
              </a:rPr>
              <a:t>Скорая медицинская помощь осуществляется на основе стандартов медицинской помощи и с учетом клинических рекомендаций (протоколов лечения).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38" y="274638"/>
            <a:ext cx="8043862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Вне медицинской организации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>
          <a:xfrm>
            <a:off x="785813" y="1752600"/>
            <a:ext cx="7818437" cy="4268788"/>
          </a:xfrm>
        </p:spPr>
        <p:txBody>
          <a:bodyPr/>
          <a:lstStyle/>
          <a:p>
            <a:pPr marL="182563" indent="-90488" algn="just" eaLnBrk="1" hangingPunct="1">
              <a:buFontTx/>
              <a:buNone/>
            </a:pPr>
            <a:r>
              <a:rPr lang="ru-RU" altLang="ru-RU" smtClean="0"/>
              <a:t> </a:t>
            </a:r>
            <a:r>
              <a:rPr lang="ru-RU" altLang="ru-RU" sz="4000" smtClean="0">
                <a:latin typeface="Times New Roman" pitchFamily="18" charset="0"/>
                <a:cs typeface="Times New Roman" pitchFamily="18" charset="0"/>
              </a:rPr>
              <a:t>осуществляется медицинскими работниками выездных бригад скорой медицинской помощи по месту вызова бригады, а также в транспортном средстве при медицинской эвакуации.</a:t>
            </a:r>
          </a:p>
          <a:p>
            <a:pPr marL="182563" indent="-90488" eaLnBrk="1" hangingPunct="1">
              <a:buFontTx/>
              <a:buNone/>
            </a:pPr>
            <a:endParaRPr lang="ru-RU" altLang="ru-RU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500063"/>
            <a:ext cx="76200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В амбулаторных условиях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1" name="Содержимое 2"/>
          <p:cNvSpPr>
            <a:spLocks noGrp="1"/>
          </p:cNvSpPr>
          <p:nvPr>
            <p:ph idx="1"/>
          </p:nvPr>
        </p:nvSpPr>
        <p:spPr>
          <a:xfrm>
            <a:off x="714375" y="1773238"/>
            <a:ext cx="7948613" cy="4114800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ru-RU" altLang="ru-RU" sz="3400" smtClean="0"/>
              <a:t>   </a:t>
            </a:r>
            <a:r>
              <a:rPr lang="ru-RU" altLang="ru-RU" sz="4000" smtClean="0">
                <a:latin typeface="Times New Roman" pitchFamily="18" charset="0"/>
                <a:cs typeface="Times New Roman" pitchFamily="18" charset="0"/>
              </a:rPr>
              <a:t>оказывается скорая, в том числе скорая специализированная, медицинская помощь пациентам, которым не требуется круглосуточного медицинского наблюдения и лечения.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500063"/>
            <a:ext cx="76200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В стационарных условиях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714375" y="1773238"/>
            <a:ext cx="7948613" cy="4114800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ru-RU" altLang="ru-RU" sz="3800" smtClean="0"/>
              <a:t>   </a:t>
            </a:r>
            <a:r>
              <a:rPr lang="ru-RU" altLang="ru-RU" sz="3800" smtClean="0">
                <a:latin typeface="Times New Roman" pitchFamily="18" charset="0"/>
                <a:cs typeface="Times New Roman" pitchFamily="18" charset="0"/>
              </a:rPr>
              <a:t>скорая, в том числе скорая специализированная, медицинская помощь осуществляется медицинскими работниками стационарного отделения скорой медицинской помощи.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50" y="214313"/>
            <a:ext cx="76200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В стационарных условиях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428625" y="1143000"/>
            <a:ext cx="8235950" cy="4752975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ru-RU" altLang="ru-RU" sz="270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altLang="ru-RU" sz="3000" smtClean="0">
                <a:latin typeface="Times New Roman" pitchFamily="18" charset="0"/>
                <a:cs typeface="Times New Roman" pitchFamily="18" charset="0"/>
              </a:rPr>
              <a:t>При поступлении пациента в медицинскую организацию для оказания скорой медицинской помощи в стационарных условиях в стационарном отделении скорой медицинской помощи осуществляется уточнение диагноза, диагностика, динамическое наблюдение и проведение лечебно-диагностических мероприятий на койках скорой медицинской помощи суточного пребывания и, при наличии медицинских показаний, краткосрочное лечение длительностью не более 3 суток.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214313"/>
            <a:ext cx="8643937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деятельности скорой медицинской помощи в форме федерального статистического наблюдения № 30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>
          <a:xfrm>
            <a:off x="395288" y="1714500"/>
            <a:ext cx="8229600" cy="4857750"/>
          </a:xfrm>
        </p:spPr>
        <p:txBody>
          <a:bodyPr/>
          <a:lstStyle/>
          <a:p>
            <a:pPr algn="just" eaLnBrk="1" hangingPunct="1">
              <a:buFont typeface="Arial" charset="0"/>
              <a:buNone/>
            </a:pPr>
            <a:r>
              <a:rPr lang="ru-RU" altLang="ru-RU" b="1" i="1" smtClean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en-US" altLang="ru-RU" b="1" i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altLang="ru-RU" b="1" i="1" smtClean="0">
                <a:latin typeface="Times New Roman" pitchFamily="18" charset="0"/>
                <a:cs typeface="Times New Roman" pitchFamily="18" charset="0"/>
              </a:rPr>
              <a:t>. Работа медицинской организации.</a:t>
            </a:r>
          </a:p>
          <a:p>
            <a:pPr algn="just" eaLnBrk="1" hangingPunct="1"/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>таблица 1060 «Категорийность станции (отделения) скорой медицинской помощи» заполняется станциями скорой медицинской помощи и медицинскими организациями, имеющими в своем составе отделения скорой медицинской помощи.</a:t>
            </a:r>
          </a:p>
          <a:p>
            <a:pPr algn="just" eaLnBrk="1" hangingPunct="1"/>
            <a:endParaRPr lang="ru-RU" altLang="ru-RU" sz="28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5345113"/>
            <a:ext cx="8015287" cy="963612"/>
          </a:xfrm>
        </p:spPr>
        <p:txBody>
          <a:bodyPr rtlCol="0">
            <a:normAutofit fontScale="90000"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графе 3 показывается число станций (отделений) скорой медицинской помощи по числу выполненных вызовов в год.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half" idx="2"/>
          </p:nvPr>
        </p:nvGraphicFramePr>
        <p:xfrm>
          <a:off x="611188" y="1412875"/>
          <a:ext cx="7561262" cy="3998913"/>
        </p:xfrm>
        <a:graphic>
          <a:graphicData uri="http://schemas.openxmlformats.org/drawingml/2006/table">
            <a:tbl>
              <a:tblPr/>
              <a:tblGrid>
                <a:gridCol w="4054450"/>
                <a:gridCol w="1389742"/>
                <a:gridCol w="2117070"/>
              </a:tblGrid>
              <a:tr h="3505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68584" marR="6858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 строки</a:t>
                      </a:r>
                    </a:p>
                  </a:txBody>
                  <a:tcPr marL="68584" marR="6858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Да – 1, нет - 0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68584" marR="6858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4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4" marR="6858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4" marR="6858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4" marR="6858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367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выполненных вызовов 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скорой медицинской помощи в год: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свыше 100 тысяч (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внекатегорийная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68584" marR="6858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68584" marR="6858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4" marR="68584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88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 75 до 100 тысяч (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категории)</a:t>
                      </a:r>
                    </a:p>
                  </a:txBody>
                  <a:tcPr marL="68584" marR="6858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</a:p>
                  </a:txBody>
                  <a:tcPr marL="68584" marR="6858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4" marR="68584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 50 до 75 тысяч (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категории)</a:t>
                      </a:r>
                    </a:p>
                  </a:txBody>
                  <a:tcPr marL="68584" marR="6858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 marL="68584" marR="6858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4" marR="68584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051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 25 до 50 тысяч (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категории)</a:t>
                      </a:r>
                    </a:p>
                  </a:txBody>
                  <a:tcPr marL="68584" marR="6858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</a:p>
                  </a:txBody>
                  <a:tcPr marL="68584" marR="6858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4" marR="68584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68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 10 до 25 тысяч (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IV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категории)</a:t>
                      </a:r>
                    </a:p>
                  </a:txBody>
                  <a:tcPr marL="68584" marR="6858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</a:p>
                  </a:txBody>
                  <a:tcPr marL="68584" marR="6858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4" marR="68584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164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 5 до 10 тысяч  (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категории)</a:t>
                      </a:r>
                    </a:p>
                  </a:txBody>
                  <a:tcPr marL="68584" marR="6858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</a:p>
                  </a:txBody>
                  <a:tcPr marL="68584" marR="6858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4" marR="68584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507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менее 5 тысяч  (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VI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категории) </a:t>
                      </a:r>
                    </a:p>
                  </a:txBody>
                  <a:tcPr marL="68584" marR="6858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</a:p>
                  </a:txBody>
                  <a:tcPr marL="68584" marR="6858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4" marR="68584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755650" y="476250"/>
            <a:ext cx="7993063" cy="1011238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Таблица 1060 «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Категорийность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 станции (отделения) скорой медицинской помощи»</a:t>
            </a:r>
            <a:endParaRPr lang="ru-RU" sz="2800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476250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1060 «</a:t>
            </a:r>
            <a:r>
              <a:rPr lang="ru-RU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Категорийность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станции (отделения) скорой медицинской помощи»</a:t>
            </a:r>
            <a:endParaRPr lang="ru-RU" sz="3600" dirty="0"/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4425"/>
          </a:xfrm>
        </p:spPr>
        <p:txBody>
          <a:bodyPr/>
          <a:lstStyle/>
          <a:p>
            <a:pPr algn="just" eaLnBrk="1" hangingPunct="1">
              <a:buFont typeface="Arial" charset="0"/>
              <a:buNone/>
            </a:pPr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altLang="ru-RU" sz="3100" b="1" smtClean="0">
                <a:latin typeface="Times New Roman" pitchFamily="18" charset="0"/>
                <a:cs typeface="Times New Roman" pitchFamily="18" charset="0"/>
              </a:rPr>
              <a:t>Число станций (отделений) скорой медицинской помощи </a:t>
            </a:r>
          </a:p>
          <a:p>
            <a:pPr algn="just" eaLnBrk="1" hangingPunct="1">
              <a:buFont typeface="Arial" charset="0"/>
              <a:buNone/>
            </a:pPr>
            <a:r>
              <a:rPr lang="ru-RU" altLang="ru-RU" sz="3100" b="1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altLang="ru-RU" sz="3100" b="1" i="1" smtClean="0">
                <a:latin typeface="Times New Roman" pitchFamily="18" charset="0"/>
                <a:cs typeface="Times New Roman" pitchFamily="18" charset="0"/>
              </a:rPr>
              <a:t>Межформенный контроль:</a:t>
            </a:r>
          </a:p>
          <a:p>
            <a:pPr algn="just" eaLnBrk="1" hangingPunct="1">
              <a:buFont typeface="Arial" charset="0"/>
              <a:buNone/>
            </a:pPr>
            <a:r>
              <a:rPr lang="ru-RU" altLang="ru-RU" sz="3100" smtClean="0">
                <a:latin typeface="Times New Roman" pitchFamily="18" charset="0"/>
                <a:cs typeface="Times New Roman" pitchFamily="18" charset="0"/>
              </a:rPr>
              <a:t>   30.1060.1.03 + 30.1060.2.03 + 30.1060.3.03 + 30.1060.4.03 + 30.1060.5.03 + 30.1060.6.03 + 30.1060.7.03</a:t>
            </a:r>
            <a:r>
              <a:rPr lang="ru-RU" altLang="ru-RU" sz="31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100" smtClean="0">
                <a:latin typeface="Times New Roman" pitchFamily="18" charset="0"/>
                <a:cs typeface="Times New Roman" pitchFamily="18" charset="0"/>
              </a:rPr>
              <a:t> = 47.0400.1.03 + 47.0400.1.04.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8313" y="1844675"/>
            <a:ext cx="8229600" cy="4525963"/>
          </a:xfrm>
        </p:spPr>
        <p:txBody>
          <a:bodyPr/>
          <a:lstStyle/>
          <a:p>
            <a:pPr marL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. Штаты медицинской организации.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таблица 1105 «Персонал станций (отделений) скорой медицинской помощи».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8313" y="476250"/>
            <a:ext cx="836295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деятельности скорой медицинской помощи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1105 «Должности и физические лица станции (отделения) скорой медицинской помощи»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68313" y="1500188"/>
          <a:ext cx="8462962" cy="4773612"/>
        </p:xfrm>
        <a:graphic>
          <a:graphicData uri="http://schemas.openxmlformats.org/drawingml/2006/table">
            <a:tbl>
              <a:tblPr/>
              <a:tblGrid>
                <a:gridCol w="1604275"/>
                <a:gridCol w="857336"/>
                <a:gridCol w="1000225"/>
                <a:gridCol w="1250281"/>
                <a:gridCol w="1250281"/>
                <a:gridCol w="1250281"/>
                <a:gridCol w="1250281"/>
              </a:tblGrid>
              <a:tr h="35270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Должности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строки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конец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отчетно-го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года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296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врачи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средний 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медицинс-кий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персонал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младший 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медицинс-кий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персонал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персонал</a:t>
                      </a:r>
                    </a:p>
                  </a:txBody>
                  <a:tcPr marL="68586" marR="6858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73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6" marR="6858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6" marR="6858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6" marR="6858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6" marR="6858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6" marR="6858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8586" marR="6858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68586" marR="6858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401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Штатные</a:t>
                      </a:r>
                    </a:p>
                  </a:txBody>
                  <a:tcPr marL="68586" marR="6858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68586" marR="6858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6" marR="6858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6" marR="6858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6" marR="6858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6" marR="6858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 marL="68586" marR="6858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401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Занятые</a:t>
                      </a:r>
                    </a:p>
                  </a:txBody>
                  <a:tcPr marL="68586" marR="6858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</a:p>
                  </a:txBody>
                  <a:tcPr marL="68586" marR="6858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6" marR="6858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6" marR="6858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6" marR="6858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6" marR="6858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 marL="68586" marR="6858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9305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Физические лица основных работников на занятых должностях</a:t>
                      </a:r>
                    </a:p>
                  </a:txBody>
                  <a:tcPr marL="68586" marR="6858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 marL="68586" marR="6858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6" marR="6858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6" marR="6858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6" marR="6858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6" marR="6858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68586" marR="68586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3" y="142875"/>
            <a:ext cx="8605837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1105 «Должности и физические лица станции (отделения) скорой медицинской помощи»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>
          <a:xfrm>
            <a:off x="357188" y="1214438"/>
            <a:ext cx="8535987" cy="5183187"/>
          </a:xfrm>
        </p:spPr>
        <p:txBody>
          <a:bodyPr/>
          <a:lstStyle/>
          <a:p>
            <a:pPr algn="just" eaLnBrk="1" hangingPunct="1"/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заполняют сведения о штатных, занятых должностях, физических лицах всего персонала станции (отделения) скорой медицинской помощи, из них врачей, среднего медицинского персонала, младшего медицинского персонала, прочего персонала. </a:t>
            </a:r>
          </a:p>
          <a:p>
            <a:pPr algn="just" eaLnBrk="1" hangingPunct="1"/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Прочий персонал станции (отделения) скорой медицинской помощи – это водители и прочий персонал. В прочий персонал (графа 7) включают фармацевтов, провизоров, специалистов с немедицинским образованием.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3" y="142875"/>
            <a:ext cx="8605837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1105 «Должности и физические лица станции (отделения) скорой медицинской помощи»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>
          <a:xfrm>
            <a:off x="323850" y="1412875"/>
            <a:ext cx="8535988" cy="5183188"/>
          </a:xfrm>
        </p:spPr>
        <p:txBody>
          <a:bodyPr/>
          <a:lstStyle/>
          <a:p>
            <a:pPr algn="just" eaLnBrk="1" hangingPunct="1"/>
            <a:r>
              <a:rPr lang="ru-RU" altLang="ru-RU" sz="3000" smtClean="0">
                <a:latin typeface="Times New Roman" pitchFamily="18" charset="0"/>
                <a:cs typeface="Times New Roman" pitchFamily="18" charset="0"/>
              </a:rPr>
              <a:t>Данные о штатных и занятых должностях персонала станции (отделения) скорой медицинской помощи показываются как дробными числами (0,25, 0,5 и 0,75), так и целыми числами.</a:t>
            </a:r>
          </a:p>
          <a:p>
            <a:pPr algn="just" eaLnBrk="1" hangingPunct="1"/>
            <a:r>
              <a:rPr lang="ru-RU" altLang="ru-RU" sz="3000" smtClean="0">
                <a:latin typeface="Times New Roman" pitchFamily="18" charset="0"/>
                <a:cs typeface="Times New Roman" pitchFamily="18" charset="0"/>
              </a:rPr>
              <a:t>Сведения о физических лицах заполняются целыми числами.</a:t>
            </a:r>
          </a:p>
          <a:p>
            <a:pPr algn="just" eaLnBrk="1" hangingPunct="1"/>
            <a:endParaRPr lang="ru-RU" altLang="ru-RU" sz="250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ru-RU" altLang="ru-RU" sz="250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ru-RU" altLang="ru-RU" sz="25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88" y="285750"/>
            <a:ext cx="8713787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1105 «Должности и физические лица станции (отделения) скорой медицинской помощи»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>
          <a:xfrm>
            <a:off x="428625" y="1500188"/>
            <a:ext cx="8229600" cy="4929187"/>
          </a:xfrm>
        </p:spPr>
        <p:txBody>
          <a:bodyPr/>
          <a:lstStyle/>
          <a:p>
            <a:pPr marL="0" algn="just" eaLnBrk="1" hangingPunct="1">
              <a:buFont typeface="Arial" charset="0"/>
              <a:buNone/>
            </a:pPr>
            <a:r>
              <a:rPr lang="ru-RU" altLang="ru-RU" sz="2900" b="1" i="1" smtClean="0">
                <a:latin typeface="Times New Roman" pitchFamily="18" charset="0"/>
                <a:cs typeface="Times New Roman" pitchFamily="18" charset="0"/>
              </a:rPr>
              <a:t>Внутриформенные контроли:</a:t>
            </a:r>
          </a:p>
          <a:p>
            <a:pPr marL="0" algn="just" eaLnBrk="1" hangingPunct="1"/>
            <a:r>
              <a:rPr lang="ru-RU" altLang="ru-RU" sz="2900" smtClean="0">
                <a:latin typeface="Times New Roman" pitchFamily="18" charset="0"/>
                <a:cs typeface="Times New Roman" pitchFamily="18" charset="0"/>
              </a:rPr>
              <a:t>30.1105.1.03. = 30.1105.1.04. + 30.1105.1.05 + 30.1105.1.06 + 30.1105.1.07. Число штатных должностей.</a:t>
            </a:r>
          </a:p>
          <a:p>
            <a:pPr marL="0" algn="just" eaLnBrk="1" hangingPunct="1"/>
            <a:r>
              <a:rPr lang="ru-RU" altLang="ru-RU" sz="2900" smtClean="0">
                <a:latin typeface="Times New Roman" pitchFamily="18" charset="0"/>
                <a:cs typeface="Times New Roman" pitchFamily="18" charset="0"/>
              </a:rPr>
              <a:t>30.1105.2.03. = 30.1105.2.04. + 30.1105.2.05 + 30.1105.2.06 + 30.1105.2.07. Число занятых должностей.</a:t>
            </a:r>
          </a:p>
          <a:p>
            <a:pPr marL="0" algn="just" eaLnBrk="1" hangingPunct="1"/>
            <a:r>
              <a:rPr lang="ru-RU" altLang="ru-RU" sz="2900" smtClean="0">
                <a:latin typeface="Times New Roman" pitchFamily="18" charset="0"/>
                <a:cs typeface="Times New Roman" pitchFamily="18" charset="0"/>
              </a:rPr>
              <a:t>30.1105.3.03. = 30.1105.3.04. + 30.1105.3.05 + 30.1105.3.06 + 30.1105.3.07. Число физических лиц основных работников на занятых должностях.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214313"/>
            <a:ext cx="8229600" cy="9398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деятельности скорой медицинской помощи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850" y="1484313"/>
            <a:ext cx="8329613" cy="4537075"/>
          </a:xfrm>
        </p:spPr>
        <p:txBody>
          <a:bodyPr rtlCol="0">
            <a:noAutofit/>
          </a:bodyPr>
          <a:lstStyle/>
          <a:p>
            <a:pPr marL="268288" indent="-268288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en-US" sz="2700" b="1" i="1" dirty="0" smtClean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. Деятельность медицинской организации по оказанию медицинской помощи в амбулаторных условиях</a:t>
            </a:r>
          </a:p>
          <a:p>
            <a:pPr indent="14288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таблица 2120 «Медицинская помощь, оказанная выездными бригадами скорой медицинской помощи при выполнении вызовов скорой медицинской помощи».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142875"/>
            <a:ext cx="8229600" cy="1143000"/>
          </a:xfrm>
        </p:spPr>
        <p:txBody>
          <a:bodyPr rtlCol="0">
            <a:normAutofit fontScale="90000"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2120 «Медицинская помощь, оказанная выездными бригадами скорой медицинской помощи при выполнении вызовов скорой медицинской помощи»</a:t>
            </a:r>
            <a:endParaRPr lang="ru-RU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</p:nvPr>
        </p:nvGraphicFramePr>
        <p:xfrm>
          <a:off x="179388" y="1412875"/>
          <a:ext cx="8856662" cy="5200650"/>
        </p:xfrm>
        <a:graphic>
          <a:graphicData uri="http://schemas.openxmlformats.org/drawingml/2006/table">
            <a:tbl>
              <a:tblPr/>
              <a:tblGrid>
                <a:gridCol w="2214165"/>
                <a:gridCol w="518970"/>
                <a:gridCol w="619543"/>
                <a:gridCol w="874612"/>
                <a:gridCol w="839388"/>
                <a:gridCol w="728843"/>
                <a:gridCol w="510190"/>
                <a:gridCol w="728843"/>
                <a:gridCol w="886035"/>
                <a:gridCol w="936072"/>
              </a:tblGrid>
              <a:tr h="226709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строки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лиц </a:t>
                      </a:r>
                      <a:r>
                        <a:rPr kumimoji="0" lang="ru-RU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доставлен-ных</a:t>
                      </a: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в медицинские организации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(из гр. 3)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114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оказание скорой медицинской помощи по поводу: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Медицинская эвакуация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60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травм,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отравлений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внезапных заболеваний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и состояний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родов и патологии </a:t>
                      </a:r>
                      <a:r>
                        <a:rPr kumimoji="0" lang="ru-RU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беремен-ности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 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0958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межболь-ничная</a:t>
                      </a: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беременных, рожениц и родильниц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98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 </a:t>
                      </a: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вызовов</a:t>
                      </a: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скорой медицинской помощи</a:t>
                      </a:r>
                    </a:p>
                  </a:txBody>
                  <a:tcPr marL="65312" marR="653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712">
                <a:tc>
                  <a:txBody>
                    <a:bodyPr/>
                    <a:lstStyle/>
                    <a:p>
                      <a:pPr marL="207963" marR="0" lvl="0" indent="0" algn="just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</a:p>
                    <a:p>
                      <a:pPr marL="207963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к детям </a:t>
                      </a:r>
                    </a:p>
                  </a:txBody>
                  <a:tcPr marL="65312" marR="653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547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лиц, которым оказана скорая медицинская помощь при выполнении вызовов</a:t>
                      </a:r>
                    </a:p>
                  </a:txBody>
                  <a:tcPr marL="65312" marR="653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5479">
                <a:tc>
                  <a:txBody>
                    <a:bodyPr/>
                    <a:lstStyle/>
                    <a:p>
                      <a:pPr marL="207963" marR="0" lvl="0" indent="0" algn="just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 </a:t>
                      </a:r>
                    </a:p>
                    <a:p>
                      <a:pPr marL="207963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в сельских населенных  пунктах </a:t>
                      </a:r>
                    </a:p>
                  </a:txBody>
                  <a:tcPr marL="65312" marR="653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397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лиц, умерших в автомобиле</a:t>
                      </a: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скорой медицинской помощи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(из стр. 3)</a:t>
                      </a:r>
                    </a:p>
                  </a:txBody>
                  <a:tcPr marL="65312" marR="653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986">
                <a:tc>
                  <a:txBody>
                    <a:bodyPr/>
                    <a:lstStyle/>
                    <a:p>
                      <a:pPr marL="0" marR="0" lvl="0" indent="207963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</a:p>
                    <a:p>
                      <a:pPr marL="0" marR="0" lvl="0" indent="207963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детей </a:t>
                      </a:r>
                    </a:p>
                  </a:txBody>
                  <a:tcPr marL="65312" marR="653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3870">
                <a:tc>
                  <a:txBody>
                    <a:bodyPr/>
                    <a:lstStyle/>
                    <a:p>
                      <a:pPr marL="0" marR="0" lvl="0" indent="298450" algn="just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 </a:t>
                      </a:r>
                    </a:p>
                    <a:p>
                      <a:pPr marL="0" marR="0" lvl="0" indent="29845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возрасте до 1 года </a:t>
                      </a:r>
                    </a:p>
                  </a:txBody>
                  <a:tcPr marL="65312" marR="653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986">
                <a:tc>
                  <a:txBody>
                    <a:bodyPr/>
                    <a:lstStyle/>
                    <a:p>
                      <a:pPr marL="117475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женщин в возрасте 55 лет и старше </a:t>
                      </a:r>
                    </a:p>
                  </a:txBody>
                  <a:tcPr marL="65312" marR="653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712">
                <a:tc>
                  <a:txBody>
                    <a:bodyPr/>
                    <a:lstStyle/>
                    <a:p>
                      <a:pPr marL="117475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мужчин в возрасте 60 лет и старше </a:t>
                      </a:r>
                    </a:p>
                  </a:txBody>
                  <a:tcPr marL="65312" marR="653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229600" cy="112712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Приказ  Министерства здравоохранения Российской Федерации № 388н  от 20 июня 2013 г. (приложение 1)</a:t>
            </a:r>
            <a:endParaRPr lang="ru-RU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>
          <a:xfrm>
            <a:off x="250825" y="1428750"/>
            <a:ext cx="8501063" cy="5143500"/>
          </a:xfrm>
        </p:spPr>
        <p:txBody>
          <a:bodyPr/>
          <a:lstStyle/>
          <a:p>
            <a:pPr algn="just" eaLnBrk="1" hangingPunct="1">
              <a:buFont typeface="Arial" charset="0"/>
              <a:buNone/>
            </a:pPr>
            <a:r>
              <a:rPr lang="ru-RU" altLang="ru-RU" sz="2400" b="1" smtClean="0">
                <a:latin typeface="Times New Roman" pitchFamily="18" charset="0"/>
                <a:cs typeface="Times New Roman" pitchFamily="18" charset="0"/>
              </a:rPr>
              <a:t>    Медицинская эвакуация </a:t>
            </a:r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осуществляется выездными бригадами скорой медицинской помощи.</a:t>
            </a:r>
          </a:p>
          <a:p>
            <a:pPr algn="just" eaLnBrk="1" hangingPunct="1">
              <a:buFont typeface="Arial" charset="0"/>
              <a:buNone/>
            </a:pPr>
            <a:r>
              <a:rPr lang="ru-RU" altLang="ru-RU" sz="2400" b="1" smtClean="0">
                <a:latin typeface="Times New Roman" pitchFamily="18" charset="0"/>
                <a:cs typeface="Times New Roman" pitchFamily="18" charset="0"/>
              </a:rPr>
              <a:t>    Медицинская эвакуация </a:t>
            </a:r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может осуществляться с места происшествия или места нахождения пациента (вне медицинской организации), а также из медицинской организации, в которой отсутствует возможность оказания необходимой медицинской помощи при угрожающих жизни состояниях, женщин в период беременности, родов, послеродовой период и новорожденных, лиц, пострадавших в результате чрезвычайных ситуаций и стихийных бедствий.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476250"/>
            <a:ext cx="8374063" cy="1728788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2120 «Медицинская помощь, оказанная выездными бригадами скорой медицинской помощи при выполнении вызовов скорой медицинской помощи»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>
          <a:xfrm>
            <a:off x="323850" y="2492375"/>
            <a:ext cx="8535988" cy="4105275"/>
          </a:xfrm>
        </p:spPr>
        <p:txBody>
          <a:bodyPr/>
          <a:lstStyle/>
          <a:p>
            <a:pPr marL="0" indent="0" algn="just" eaLnBrk="1" hangingPunct="1">
              <a:buFont typeface="Arial" charset="0"/>
              <a:buNone/>
            </a:pPr>
            <a:r>
              <a:rPr lang="ru-RU" altLang="ru-RU" sz="3000" smtClean="0">
                <a:latin typeface="Times New Roman" pitchFamily="18" charset="0"/>
                <a:cs typeface="Times New Roman" pitchFamily="18" charset="0"/>
              </a:rPr>
              <a:t>Термин «выполненные вызовы» (2018 год) = «выполненные выезды» (2009-2017 годы)</a:t>
            </a:r>
            <a:endParaRPr lang="ru-RU" altLang="ru-RU" sz="3000" smtClean="0"/>
          </a:p>
          <a:p>
            <a:pPr marL="0" indent="0" algn="just" eaLnBrk="1" hangingPunct="1">
              <a:buFont typeface="Arial" charset="0"/>
              <a:buNone/>
            </a:pPr>
            <a:r>
              <a:rPr lang="ru-RU" altLang="ru-RU" sz="3000" smtClean="0">
                <a:latin typeface="Times New Roman" pitchFamily="18" charset="0"/>
                <a:cs typeface="Times New Roman" pitchFamily="18" charset="0"/>
              </a:rPr>
              <a:t>В число выполненных вызовов бригадами скорой медицинской помощи (стр. 1 гр. 3) не включаются безрезультатные вызовы.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476250"/>
            <a:ext cx="8374063" cy="1728788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2120 «Медицинская помощь, оказанная выездными бригадами скорой медицинской помощи при выполнении вызовов скорой медицинской помощи»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1" name="Содержимое 2"/>
          <p:cNvSpPr>
            <a:spLocks noGrp="1"/>
          </p:cNvSpPr>
          <p:nvPr>
            <p:ph idx="1"/>
          </p:nvPr>
        </p:nvSpPr>
        <p:spPr>
          <a:xfrm>
            <a:off x="357188" y="2357438"/>
            <a:ext cx="8535987" cy="4105275"/>
          </a:xfrm>
        </p:spPr>
        <p:txBody>
          <a:bodyPr/>
          <a:lstStyle/>
          <a:p>
            <a:pPr algn="just" eaLnBrk="1" hangingPunct="1">
              <a:buFont typeface="Arial" charset="0"/>
              <a:buNone/>
            </a:pPr>
            <a:r>
              <a:rPr lang="ru-RU" altLang="ru-RU" sz="300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algn="just" eaLnBrk="1" hangingPunct="1">
              <a:buFont typeface="Arial" charset="0"/>
              <a:buNone/>
            </a:pPr>
            <a:r>
              <a:rPr lang="ru-RU" altLang="ru-RU" sz="300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>Не заполняются сведения:</a:t>
            </a:r>
          </a:p>
          <a:p>
            <a:pPr algn="just" eaLnBrk="1" hangingPunct="1"/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>по строкам с 5 по 9 графы 10;</a:t>
            </a:r>
          </a:p>
          <a:p>
            <a:pPr algn="just" eaLnBrk="1" hangingPunct="1"/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>по строкам 7, 8, 9 графы 6 и 9.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142875"/>
            <a:ext cx="8229600" cy="1143000"/>
          </a:xfrm>
        </p:spPr>
        <p:txBody>
          <a:bodyPr rtlCol="0">
            <a:normAutofit fontScale="90000"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2120 «Медицинская помощь, оказанная выездными бригадами скорой медицинской помощи при выполнении вызовов скорой медицинской помощи»</a:t>
            </a:r>
            <a:endParaRPr lang="ru-RU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</p:nvPr>
        </p:nvGraphicFramePr>
        <p:xfrm>
          <a:off x="179388" y="1412875"/>
          <a:ext cx="8856662" cy="5200650"/>
        </p:xfrm>
        <a:graphic>
          <a:graphicData uri="http://schemas.openxmlformats.org/drawingml/2006/table">
            <a:tbl>
              <a:tblPr/>
              <a:tblGrid>
                <a:gridCol w="2214165"/>
                <a:gridCol w="518970"/>
                <a:gridCol w="619543"/>
                <a:gridCol w="874612"/>
                <a:gridCol w="839388"/>
                <a:gridCol w="728843"/>
                <a:gridCol w="510190"/>
                <a:gridCol w="728843"/>
                <a:gridCol w="886035"/>
                <a:gridCol w="936072"/>
              </a:tblGrid>
              <a:tr h="226709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строки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лиц </a:t>
                      </a:r>
                      <a:r>
                        <a:rPr kumimoji="0" lang="ru-RU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доставлен-ных</a:t>
                      </a: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в медицинские организации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(из гр. 3)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114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оказание скорой медицинской помощи по поводу: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Медицинская эвакуация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60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травм,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отравлений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внезапных заболеваний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и состояний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родов и патологии </a:t>
                      </a:r>
                      <a:r>
                        <a:rPr kumimoji="0" lang="ru-RU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беремен-ности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 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0958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межболь-ничная</a:t>
                      </a: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беременных, рожениц и родильниц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4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986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Выполнено </a:t>
                      </a: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вызовов</a:t>
                      </a: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скорой медицинской помощи</a:t>
                      </a:r>
                    </a:p>
                  </a:txBody>
                  <a:tcPr marL="65312" marR="653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712">
                <a:tc>
                  <a:txBody>
                    <a:bodyPr/>
                    <a:lstStyle/>
                    <a:p>
                      <a:pPr marL="207963" marR="0" lvl="0" indent="0" algn="just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</a:p>
                    <a:p>
                      <a:pPr marL="207963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к детям </a:t>
                      </a:r>
                    </a:p>
                  </a:txBody>
                  <a:tcPr marL="65312" marR="653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547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лиц, которым оказана скорая медицинская помощь при выполнении вызовов</a:t>
                      </a:r>
                    </a:p>
                  </a:txBody>
                  <a:tcPr marL="65312" marR="653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5479">
                <a:tc>
                  <a:txBody>
                    <a:bodyPr/>
                    <a:lstStyle/>
                    <a:p>
                      <a:pPr marL="207963" marR="0" lvl="0" indent="0" algn="just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 </a:t>
                      </a:r>
                    </a:p>
                    <a:p>
                      <a:pPr marL="207963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в сельских населенных  пунктах </a:t>
                      </a:r>
                    </a:p>
                  </a:txBody>
                  <a:tcPr marL="65312" marR="653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397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лиц, умерших в автомобиле</a:t>
                      </a: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скорой медицинской помощи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(из стр. 3)</a:t>
                      </a:r>
                    </a:p>
                  </a:txBody>
                  <a:tcPr marL="65312" marR="653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986">
                <a:tc>
                  <a:txBody>
                    <a:bodyPr/>
                    <a:lstStyle/>
                    <a:p>
                      <a:pPr marL="0" marR="0" lvl="0" indent="207963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</a:p>
                    <a:p>
                      <a:pPr marL="0" marR="0" lvl="0" indent="207963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детей </a:t>
                      </a:r>
                    </a:p>
                  </a:txBody>
                  <a:tcPr marL="65312" marR="653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3870">
                <a:tc>
                  <a:txBody>
                    <a:bodyPr/>
                    <a:lstStyle/>
                    <a:p>
                      <a:pPr marL="0" marR="0" lvl="0" indent="298450" algn="just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 </a:t>
                      </a:r>
                    </a:p>
                    <a:p>
                      <a:pPr marL="0" marR="0" lvl="0" indent="29845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возрасте до 1 года </a:t>
                      </a:r>
                    </a:p>
                  </a:txBody>
                  <a:tcPr marL="65312" marR="653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986">
                <a:tc>
                  <a:txBody>
                    <a:bodyPr/>
                    <a:lstStyle/>
                    <a:p>
                      <a:pPr marL="117475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женщин в возрасте 55 лет и старше </a:t>
                      </a:r>
                    </a:p>
                  </a:txBody>
                  <a:tcPr marL="65312" marR="653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712">
                <a:tc>
                  <a:txBody>
                    <a:bodyPr/>
                    <a:lstStyle/>
                    <a:p>
                      <a:pPr marL="117475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мужчин в возрасте 60 лет и старше </a:t>
                      </a:r>
                    </a:p>
                  </a:txBody>
                  <a:tcPr marL="65312" marR="6531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312" marR="65312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285750"/>
            <a:ext cx="8118475" cy="1703388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2120 «Медицинская помощь, оказанная выездными бригадами скорой медицинской помощи при выполнении вызовов скорой медицинской помощи»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Содержимое 2"/>
          <p:cNvSpPr>
            <a:spLocks noGrp="1"/>
          </p:cNvSpPr>
          <p:nvPr>
            <p:ph idx="1"/>
          </p:nvPr>
        </p:nvSpPr>
        <p:spPr>
          <a:xfrm>
            <a:off x="357188" y="2214563"/>
            <a:ext cx="8407400" cy="4214812"/>
          </a:xfrm>
        </p:spPr>
        <p:txBody>
          <a:bodyPr/>
          <a:lstStyle/>
          <a:p>
            <a:pPr algn="just" eaLnBrk="1" hangingPunct="1">
              <a:buFont typeface="Arial" charset="0"/>
              <a:buNone/>
            </a:pPr>
            <a:r>
              <a:rPr lang="ru-RU" altLang="ru-RU" smtClean="0"/>
              <a:t>   </a:t>
            </a:r>
            <a:r>
              <a:rPr lang="ru-RU" altLang="ru-RU" b="1" i="1" smtClean="0">
                <a:latin typeface="Times New Roman" pitchFamily="18" charset="0"/>
                <a:cs typeface="Times New Roman" pitchFamily="18" charset="0"/>
              </a:rPr>
              <a:t>Внутриформенный</a:t>
            </a:r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b="1" i="1" smtClean="0">
                <a:latin typeface="Times New Roman" pitchFamily="18" charset="0"/>
                <a:cs typeface="Times New Roman" pitchFamily="18" charset="0"/>
              </a:rPr>
              <a:t>контроль:</a:t>
            </a:r>
            <a:endParaRPr lang="ru-RU" altLang="ru-RU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Arial" charset="0"/>
              <a:buNone/>
            </a:pPr>
            <a:r>
              <a:rPr lang="ru-RU" altLang="ru-RU" sz="3400" smtClean="0"/>
              <a:t>   </a:t>
            </a:r>
            <a:r>
              <a:rPr lang="ru-RU" altLang="ru-RU" sz="3400" smtClean="0">
                <a:latin typeface="Times New Roman" pitchFamily="18" charset="0"/>
                <a:cs typeface="Times New Roman" pitchFamily="18" charset="0"/>
              </a:rPr>
              <a:t>Число выполненных вызовов к детям (форма 30 табл. 2120 стр. 2 гр. 3) не должно быть больше числа детей, которым оказана скорая медицинская помощь при вызовах (форма 30 табл. 2121 стр. 1 гр. 3).</a:t>
            </a:r>
          </a:p>
          <a:p>
            <a:pPr algn="just" eaLnBrk="1" hangingPunct="1">
              <a:buFont typeface="Arial" charset="0"/>
              <a:buNone/>
            </a:pPr>
            <a:r>
              <a:rPr lang="ru-RU" altLang="ru-RU" sz="3400" smtClean="0">
                <a:latin typeface="Times New Roman" pitchFamily="18" charset="0"/>
                <a:cs typeface="Times New Roman" pitchFamily="18" charset="0"/>
              </a:rPr>
              <a:t>   30.2120.2.03 &lt; = 30.2120.1.03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285750"/>
            <a:ext cx="8118475" cy="1500188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2120 «Медицинская помощь, оказанная выездными бригадами скорой медицинской помощи при выполнении вызовов скорой медицинской помощи»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3" name="Содержимое 2"/>
          <p:cNvSpPr>
            <a:spLocks noGrp="1"/>
          </p:cNvSpPr>
          <p:nvPr>
            <p:ph idx="1"/>
          </p:nvPr>
        </p:nvSpPr>
        <p:spPr>
          <a:xfrm>
            <a:off x="468313" y="2133600"/>
            <a:ext cx="8229600" cy="4322763"/>
          </a:xfrm>
        </p:spPr>
        <p:txBody>
          <a:bodyPr/>
          <a:lstStyle/>
          <a:p>
            <a:pPr marL="0" algn="just" eaLnBrk="1" hangingPunct="1">
              <a:buFont typeface="Arial" charset="0"/>
              <a:buNone/>
            </a:pPr>
            <a:r>
              <a:rPr lang="ru-RU" altLang="ru-RU" sz="3100" b="1" i="1" smtClean="0">
                <a:latin typeface="Times New Roman" pitchFamily="18" charset="0"/>
                <a:cs typeface="Times New Roman" pitchFamily="18" charset="0"/>
              </a:rPr>
              <a:t>Внутриформенный</a:t>
            </a:r>
            <a:r>
              <a:rPr lang="ru-RU" altLang="ru-RU" sz="31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100" b="1" i="1" smtClean="0">
                <a:latin typeface="Times New Roman" pitchFamily="18" charset="0"/>
                <a:cs typeface="Times New Roman" pitchFamily="18" charset="0"/>
              </a:rPr>
              <a:t>контроль:</a:t>
            </a:r>
            <a:endParaRPr lang="ru-RU" altLang="ru-RU" sz="3100" smtClean="0">
              <a:latin typeface="Times New Roman" pitchFamily="18" charset="0"/>
              <a:cs typeface="Times New Roman" pitchFamily="18" charset="0"/>
            </a:endParaRPr>
          </a:p>
          <a:p>
            <a:pPr marL="0" algn="just" eaLnBrk="1" hangingPunct="1">
              <a:buFont typeface="Arial" charset="0"/>
              <a:buNone/>
            </a:pPr>
            <a:r>
              <a:rPr lang="ru-RU" altLang="ru-RU" sz="3100" smtClean="0">
                <a:latin typeface="Times New Roman" pitchFamily="18" charset="0"/>
                <a:cs typeface="Times New Roman" pitchFamily="18" charset="0"/>
              </a:rPr>
              <a:t>Число выполненных вызовов к лицам, доставленных в медицинские организации (форма 30 табл. 2120 стр. 1 гр. 10) не должно быть больше числа лиц, доставленных в медицинские организации (форма 30 табл. 2120 стр. 3 гр. 10).</a:t>
            </a:r>
          </a:p>
          <a:p>
            <a:pPr marL="0" algn="just" eaLnBrk="1" hangingPunct="1">
              <a:buFont typeface="Arial" charset="0"/>
              <a:buNone/>
            </a:pPr>
            <a:r>
              <a:rPr lang="ru-RU" altLang="ru-RU" sz="3100" smtClean="0">
                <a:latin typeface="Times New Roman" pitchFamily="18" charset="0"/>
                <a:cs typeface="Times New Roman" pitchFamily="18" charset="0"/>
              </a:rPr>
              <a:t>30.2120.1.10 &lt; = 30.2120.3.10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813" y="285750"/>
            <a:ext cx="7872412" cy="1703388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2120 «Медицинская помощь, оказанная выездными бригадами скорой медицинской помощи при выполнении вызовов скорой медицинской помощи»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7" name="Содержимое 2"/>
          <p:cNvSpPr>
            <a:spLocks noGrp="1"/>
          </p:cNvSpPr>
          <p:nvPr>
            <p:ph idx="1"/>
          </p:nvPr>
        </p:nvSpPr>
        <p:spPr>
          <a:xfrm>
            <a:off x="468313" y="2205038"/>
            <a:ext cx="8229600" cy="4168775"/>
          </a:xfrm>
        </p:spPr>
        <p:txBody>
          <a:bodyPr/>
          <a:lstStyle/>
          <a:p>
            <a:pPr algn="just" eaLnBrk="1" hangingPunct="1">
              <a:buFont typeface="Arial" charset="0"/>
              <a:buNone/>
            </a:pPr>
            <a:r>
              <a:rPr lang="ru-RU" altLang="ru-RU" sz="3600" b="1" i="1" smtClean="0"/>
              <a:t>   </a:t>
            </a:r>
            <a:r>
              <a:rPr lang="ru-RU" altLang="ru-RU" sz="3400" b="1" i="1" smtClean="0">
                <a:latin typeface="Times New Roman" pitchFamily="18" charset="0"/>
                <a:cs typeface="Times New Roman" pitchFamily="18" charset="0"/>
              </a:rPr>
              <a:t>Межформенный контроль:</a:t>
            </a:r>
            <a:r>
              <a:rPr lang="ru-RU" altLang="ru-RU" sz="3400" b="1" i="1" smtClean="0"/>
              <a:t> </a:t>
            </a:r>
          </a:p>
          <a:p>
            <a:pPr algn="just" eaLnBrk="1" hangingPunct="1">
              <a:buFont typeface="Arial" charset="0"/>
              <a:buNone/>
            </a:pPr>
            <a:r>
              <a:rPr lang="ru-RU" altLang="ru-RU" sz="340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altLang="ru-RU" sz="3400" i="1" smtClean="0">
                <a:latin typeface="Times New Roman" pitchFamily="18" charset="0"/>
                <a:cs typeface="Times New Roman" pitchFamily="18" charset="0"/>
              </a:rPr>
              <a:t>Число выполненных вызовов в связи с медицинской эвакуацией:</a:t>
            </a:r>
          </a:p>
          <a:p>
            <a:pPr algn="just" eaLnBrk="1" hangingPunct="1">
              <a:buFont typeface="Arial" charset="0"/>
              <a:buNone/>
            </a:pPr>
            <a:r>
              <a:rPr lang="ru-RU" altLang="ru-RU" sz="3400" smtClean="0">
                <a:latin typeface="Times New Roman" pitchFamily="18" charset="0"/>
                <a:cs typeface="Times New Roman" pitchFamily="18" charset="0"/>
              </a:rPr>
              <a:t>   30.2120.1.07 = 47.0400.1.08.</a:t>
            </a:r>
          </a:p>
          <a:p>
            <a:pPr algn="just" eaLnBrk="1" hangingPunct="1">
              <a:buFont typeface="Arial" charset="0"/>
              <a:buNone/>
            </a:pPr>
            <a:endParaRPr lang="ru-RU" altLang="ru-RU" sz="40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813" y="285750"/>
            <a:ext cx="7872412" cy="1847850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2120 «Медицинская помощь, оказанная выездными бригадами скорой медицинской помощи при выполнении вызовов скорой медицинской помощи»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1" name="Содержимое 2"/>
          <p:cNvSpPr>
            <a:spLocks noGrp="1"/>
          </p:cNvSpPr>
          <p:nvPr>
            <p:ph idx="1"/>
          </p:nvPr>
        </p:nvSpPr>
        <p:spPr>
          <a:xfrm>
            <a:off x="539750" y="2276475"/>
            <a:ext cx="8358188" cy="4168775"/>
          </a:xfrm>
        </p:spPr>
        <p:txBody>
          <a:bodyPr/>
          <a:lstStyle/>
          <a:p>
            <a:pPr algn="just" eaLnBrk="1" hangingPunct="1">
              <a:buFont typeface="Arial" charset="0"/>
              <a:buNone/>
            </a:pPr>
            <a:r>
              <a:rPr lang="ru-RU" altLang="ru-RU" sz="3600" smtClean="0"/>
              <a:t>   </a:t>
            </a:r>
            <a:r>
              <a:rPr lang="ru-RU" altLang="ru-RU" sz="3400" b="1" i="1" smtClean="0">
                <a:latin typeface="Times New Roman" pitchFamily="18" charset="0"/>
                <a:cs typeface="Times New Roman" pitchFamily="18" charset="0"/>
              </a:rPr>
              <a:t>Межформенный контроль:</a:t>
            </a:r>
            <a:r>
              <a:rPr lang="ru-RU" altLang="ru-RU" sz="3400" smtClean="0"/>
              <a:t> </a:t>
            </a:r>
          </a:p>
          <a:p>
            <a:pPr algn="just" eaLnBrk="1" hangingPunct="1">
              <a:buFont typeface="Arial" charset="0"/>
              <a:buNone/>
            </a:pPr>
            <a:r>
              <a:rPr lang="ru-RU" altLang="ru-RU" sz="340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altLang="ru-RU" i="1" smtClean="0">
                <a:latin typeface="Times New Roman" pitchFamily="18" charset="0"/>
                <a:cs typeface="Times New Roman" pitchFamily="18" charset="0"/>
              </a:rPr>
              <a:t>Число лиц, доставленных в медицинские организации:</a:t>
            </a:r>
          </a:p>
          <a:p>
            <a:pPr algn="just" eaLnBrk="1" hangingPunct="1">
              <a:buFont typeface="Arial" charset="0"/>
              <a:buNone/>
            </a:pPr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>   30.2120.3.10 = 47.0400.1.10.</a:t>
            </a:r>
          </a:p>
          <a:p>
            <a:pPr algn="just" eaLnBrk="1" hangingPunct="1">
              <a:buFont typeface="Arial" charset="0"/>
              <a:buNone/>
            </a:pPr>
            <a:endParaRPr lang="ru-RU" altLang="ru-RU" sz="40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214313"/>
            <a:ext cx="8405813" cy="9398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деятельности скорой медицинской помощи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143000"/>
            <a:ext cx="8607425" cy="5500688"/>
          </a:xfrm>
        </p:spPr>
        <p:txBody>
          <a:bodyPr rtlCol="0">
            <a:noAutofit/>
          </a:bodyPr>
          <a:lstStyle/>
          <a:p>
            <a:pPr marL="268288" indent="-268288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en-US" sz="2600" b="1" i="1" dirty="0" smtClean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. Деятельность медицинской организации по оказанию медицинской помощи в амбулаторных условиях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marL="268288" indent="-268288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подтабличная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строка 2121 «Число лиц, которым оказана скорая медицинская помощь при выполнении вызовов» по возрастам.</a:t>
            </a:r>
          </a:p>
          <a:p>
            <a:pPr marL="0" indent="357188" algn="just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Число лиц, которым оказана скорая медицинская помощь при выполнении вызовов, всего  1 ____,</a:t>
            </a:r>
          </a:p>
          <a:p>
            <a:pPr marL="0" indent="0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 из них: сельских жителей  2 ____________, </a:t>
            </a:r>
          </a:p>
          <a:p>
            <a:pPr marL="0" indent="0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 в том числе (из стр. 1): </a:t>
            </a:r>
          </a:p>
          <a:p>
            <a:pPr marL="0" indent="0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 дети  (0-17 лет) 3 __________, </a:t>
            </a:r>
          </a:p>
          <a:p>
            <a:pPr marL="0" indent="0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 взрослые (18 лет и старше) 4 ______________, </a:t>
            </a:r>
          </a:p>
          <a:p>
            <a:pPr marL="0" indent="0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 из них (из стр. 4):</a:t>
            </a:r>
          </a:p>
          <a:p>
            <a:pPr marL="0" indent="0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 женщины (55 лет и старше) 5 ___, </a:t>
            </a:r>
          </a:p>
          <a:p>
            <a:pPr marL="0" indent="0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 мужчины (60 лет и старше) 6 ____.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57188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indent="357188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indent="357188" algn="just" eaLnBrk="1" fontAlgn="auto" hangingPunct="1">
              <a:spcAft>
                <a:spcPts val="0"/>
              </a:spcAft>
              <a:defRPr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357188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357188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22960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Подтабличная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строка 2121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699" name="Содержимое 2"/>
          <p:cNvSpPr>
            <a:spLocks noGrp="1"/>
          </p:cNvSpPr>
          <p:nvPr>
            <p:ph idx="1"/>
          </p:nvPr>
        </p:nvSpPr>
        <p:spPr>
          <a:xfrm>
            <a:off x="395288" y="1341438"/>
            <a:ext cx="8424862" cy="5183187"/>
          </a:xfrm>
        </p:spPr>
        <p:txBody>
          <a:bodyPr/>
          <a:lstStyle/>
          <a:p>
            <a:pPr marL="0" indent="0" algn="just" eaLnBrk="1" hangingPunct="1">
              <a:lnSpc>
                <a:spcPct val="150000"/>
              </a:lnSpc>
              <a:buFont typeface="Arial" charset="0"/>
              <a:buNone/>
            </a:pPr>
            <a:r>
              <a:rPr lang="ru-RU" altLang="ru-RU" sz="2800" b="1" i="1" smtClean="0">
                <a:latin typeface="Times New Roman" pitchFamily="18" charset="0"/>
                <a:cs typeface="Times New Roman" pitchFamily="18" charset="0"/>
              </a:rPr>
              <a:t>Внутриформенные контроли:</a:t>
            </a:r>
            <a:endParaRPr lang="ru-RU" altLang="ru-RU" sz="3100" i="1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 eaLnBrk="1" hangingPunct="1">
              <a:lnSpc>
                <a:spcPct val="150000"/>
              </a:lnSpc>
              <a:buFont typeface="Arial" charset="0"/>
              <a:buNone/>
            </a:pPr>
            <a:r>
              <a:rPr lang="ru-RU" altLang="ru-RU" sz="3000" i="1" smtClean="0">
                <a:latin typeface="Times New Roman" pitchFamily="18" charset="0"/>
                <a:cs typeface="Times New Roman" pitchFamily="18" charset="0"/>
              </a:rPr>
              <a:t>Число лиц, которым оказана скорая медицинская помощь при выполнении вызовов всего:</a:t>
            </a:r>
          </a:p>
          <a:p>
            <a:pPr marL="0" indent="0" algn="just" eaLnBrk="1" hangingPunct="1">
              <a:lnSpc>
                <a:spcPct val="150000"/>
              </a:lnSpc>
              <a:buFont typeface="Arial" charset="0"/>
              <a:buNone/>
            </a:pPr>
            <a:r>
              <a:rPr lang="ru-RU" altLang="ru-RU" sz="3100" smtClean="0">
                <a:latin typeface="Times New Roman" pitchFamily="18" charset="0"/>
                <a:cs typeface="Times New Roman" pitchFamily="18" charset="0"/>
              </a:rPr>
              <a:t>30.2121.1.01 =  30.2121.1.03 + 30.2121.1.04.</a:t>
            </a:r>
          </a:p>
          <a:p>
            <a:pPr marL="0" indent="0" algn="just" eaLnBrk="1" hangingPunct="1">
              <a:lnSpc>
                <a:spcPct val="150000"/>
              </a:lnSpc>
              <a:buFont typeface="Arial" charset="0"/>
              <a:buNone/>
            </a:pPr>
            <a:r>
              <a:rPr lang="ru-RU" altLang="ru-RU" sz="3100" smtClean="0">
                <a:latin typeface="Times New Roman" pitchFamily="18" charset="0"/>
                <a:cs typeface="Times New Roman" pitchFamily="18" charset="0"/>
              </a:rPr>
              <a:t>30. 2121.1.01 =  30.2120.3.03.</a:t>
            </a:r>
          </a:p>
          <a:p>
            <a:pPr marL="0" indent="0" eaLnBrk="1" hangingPunct="1">
              <a:buFont typeface="Arial" charset="0"/>
              <a:buNone/>
            </a:pPr>
            <a:endParaRPr lang="ru-RU" altLang="ru-RU" sz="280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Arial" charset="0"/>
              <a:buNone/>
            </a:pPr>
            <a:endParaRPr lang="ru-RU" altLang="ru-RU" sz="28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214313"/>
            <a:ext cx="8229600" cy="9398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деятельности скорой медицинской помощи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341438"/>
            <a:ext cx="8329612" cy="5302250"/>
          </a:xfrm>
        </p:spPr>
        <p:txBody>
          <a:bodyPr rtlCol="0">
            <a:noAutofit/>
          </a:bodyPr>
          <a:lstStyle/>
          <a:p>
            <a:pPr marL="268288" indent="-268288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. Деятельность медицинской организации по оказанию медицинской помощи в амбулаторных условиях</a:t>
            </a:r>
            <a:endParaRPr lang="ru-RU" sz="3000" dirty="0" smtClean="0">
              <a:latin typeface="Times New Roman" pitchFamily="18" charset="0"/>
              <a:cs typeface="Times New Roman" pitchFamily="18" charset="0"/>
            </a:endParaRPr>
          </a:p>
          <a:p>
            <a:pPr indent="357188" algn="just" eaLnBrk="1" fontAlgn="auto" hangingPunct="1">
              <a:spcAft>
                <a:spcPts val="0"/>
              </a:spcAft>
              <a:defRPr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таблица 2200 «Сведения о деятельности выездных бригад скорой медицинской помощи».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2200 «Сведения о деятельности выездных бригад скорой медицинской помощи»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Group 251"/>
          <p:cNvGraphicFramePr>
            <a:graphicFrameLocks noGrp="1"/>
          </p:cNvGraphicFramePr>
          <p:nvPr>
            <p:ph idx="1"/>
          </p:nvPr>
        </p:nvGraphicFramePr>
        <p:xfrm>
          <a:off x="179388" y="1268413"/>
          <a:ext cx="8715375" cy="5400675"/>
        </p:xfrm>
        <a:graphic>
          <a:graphicData uri="http://schemas.openxmlformats.org/drawingml/2006/table">
            <a:tbl>
              <a:tblPr/>
              <a:tblGrid>
                <a:gridCol w="4536596"/>
                <a:gridCol w="504052"/>
                <a:gridCol w="914858"/>
                <a:gridCol w="1307306"/>
                <a:gridCol w="1452563"/>
              </a:tblGrid>
              <a:tr h="14323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Состав и профиль бригад</a:t>
                      </a:r>
                    </a:p>
                  </a:txBody>
                  <a:tcPr marL="53526" marR="5352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№№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строк</a:t>
                      </a:r>
                    </a:p>
                  </a:txBody>
                  <a:tcPr marL="53526" marR="5352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выездных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бригад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(смен)</a:t>
                      </a:r>
                    </a:p>
                  </a:txBody>
                  <a:tcPr marL="53526" marR="5352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круглосуточных</a:t>
                      </a:r>
                    </a:p>
                  </a:txBody>
                  <a:tcPr marL="53526" marR="5352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лиц, которым оказана скорая медицинская помощь  выездными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бригадами</a:t>
                      </a:r>
                    </a:p>
                  </a:txBody>
                  <a:tcPr marL="53526" marR="5352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5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3526" marR="5352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3526" marR="5352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3526" marR="5352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3526" marR="5352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53526" marR="5352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5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Общепрофильные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5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в том числе: врачебные</a:t>
                      </a:r>
                    </a:p>
                  </a:txBody>
                  <a:tcPr marL="53526" marR="53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</a:t>
                      </a: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066">
                <a:tc>
                  <a:txBody>
                    <a:bodyPr/>
                    <a:lstStyle/>
                    <a:p>
                      <a:pPr marL="1793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из них:  для оказания медицинской</a:t>
                      </a:r>
                    </a:p>
                    <a:p>
                      <a:pPr marL="1793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помощи детскому населению</a:t>
                      </a:r>
                    </a:p>
                  </a:txBody>
                  <a:tcPr marL="53526" marR="53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1.1.1</a:t>
                      </a: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5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фельдшерские</a:t>
                      </a:r>
                    </a:p>
                  </a:txBody>
                  <a:tcPr marL="53526" marR="53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1.2</a:t>
                      </a: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5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Специализированные, всего</a:t>
                      </a:r>
                    </a:p>
                  </a:txBody>
                  <a:tcPr marL="53526" marR="5352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0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в том числе: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  анестезиологии-реанимации</a:t>
                      </a:r>
                    </a:p>
                  </a:txBody>
                  <a:tcPr marL="53526" marR="5352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2.1</a:t>
                      </a: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3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  анестезиологии-реанимации педиатрические</a:t>
                      </a:r>
                    </a:p>
                  </a:txBody>
                  <a:tcPr marL="53526" marR="53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2.2</a:t>
                      </a: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533">
                <a:tc>
                  <a:txBody>
                    <a:bodyPr/>
                    <a:lstStyle/>
                    <a:p>
                      <a:pPr marL="0" marR="0" lvl="0" indent="4492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педиатрические</a:t>
                      </a:r>
                    </a:p>
                  </a:txBody>
                  <a:tcPr marL="53526" marR="5352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2.3</a:t>
                      </a: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533">
                <a:tc>
                  <a:txBody>
                    <a:bodyPr/>
                    <a:lstStyle/>
                    <a:p>
                      <a:pPr marL="0" marR="0" lvl="0" indent="4492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психиатрические</a:t>
                      </a:r>
                    </a:p>
                  </a:txBody>
                  <a:tcPr marL="53526" marR="5352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2.4</a:t>
                      </a: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0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>
                          <a:tab pos="4035425" algn="l"/>
                        </a:tabLst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 </a:t>
                      </a: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Выездные экстренные консультативные бригады</a:t>
                      </a: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всего</a:t>
                      </a:r>
                    </a:p>
                  </a:txBody>
                  <a:tcPr marL="53526" marR="5352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2.5</a:t>
                      </a: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533">
                <a:tc>
                  <a:txBody>
                    <a:bodyPr/>
                    <a:lstStyle/>
                    <a:p>
                      <a:pPr marL="0" marR="0" lvl="0" indent="4492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из них:  кардиологические</a:t>
                      </a:r>
                    </a:p>
                  </a:txBody>
                  <a:tcPr marL="53526" marR="5352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2.5.1</a:t>
                      </a: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533">
                <a:tc>
                  <a:txBody>
                    <a:bodyPr/>
                    <a:lstStyle/>
                    <a:p>
                      <a:pPr marL="0" marR="0" lvl="0" indent="4492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неврологические </a:t>
                      </a:r>
                    </a:p>
                  </a:txBody>
                  <a:tcPr marL="53526" marR="5352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2.5.2</a:t>
                      </a: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533">
                <a:tc>
                  <a:txBody>
                    <a:bodyPr/>
                    <a:lstStyle/>
                    <a:p>
                      <a:pPr marL="0" marR="0" lvl="0" indent="4492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инфекционные </a:t>
                      </a:r>
                    </a:p>
                  </a:txBody>
                  <a:tcPr marL="53526" marR="5352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2.5.3</a:t>
                      </a: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5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Авиамедицинские</a:t>
                      </a:r>
                    </a:p>
                  </a:txBody>
                  <a:tcPr marL="53526" marR="5352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526" marR="53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320088" cy="1143000"/>
          </a:xfrm>
        </p:spPr>
        <p:txBody>
          <a:bodyPr rtlCol="0">
            <a:normAutofit fontScale="90000"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2200 «Сведения о деятельности выездных бригад скорой медицинской помощи»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71" name="Содержимое 2"/>
          <p:cNvSpPr>
            <a:spLocks noGrp="1"/>
          </p:cNvSpPr>
          <p:nvPr>
            <p:ph idx="1"/>
          </p:nvPr>
        </p:nvSpPr>
        <p:spPr>
          <a:xfrm>
            <a:off x="179388" y="1500188"/>
            <a:ext cx="8569325" cy="4953000"/>
          </a:xfrm>
        </p:spPr>
        <p:txBody>
          <a:bodyPr/>
          <a:lstStyle/>
          <a:p>
            <a:pPr algn="just" eaLnBrk="1" hangingPunct="1">
              <a:buFont typeface="Arial" charset="0"/>
              <a:buNone/>
            </a:pPr>
            <a:r>
              <a:rPr lang="ru-RU" altLang="ru-RU" sz="3000" b="1" i="1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altLang="ru-RU" sz="3000" b="1" smtClean="0">
                <a:latin typeface="Times New Roman" pitchFamily="18" charset="0"/>
                <a:cs typeface="Times New Roman" pitchFamily="18" charset="0"/>
              </a:rPr>
              <a:t>Приказ Министерства здравоохранения и социального развития Российской Федерации № 942 от 2 декабря 2009 г.</a:t>
            </a:r>
          </a:p>
          <a:p>
            <a:pPr algn="just" eaLnBrk="1" hangingPunct="1">
              <a:buFont typeface="Arial" charset="0"/>
              <a:buNone/>
            </a:pPr>
            <a:r>
              <a:rPr lang="ru-RU" altLang="ru-RU" sz="3000" b="1" i="1" smtClean="0">
                <a:latin typeface="Times New Roman" pitchFamily="18" charset="0"/>
                <a:cs typeface="Times New Roman" pitchFamily="18" charset="0"/>
              </a:rPr>
              <a:t>   Бригада скорой медицинской помощи</a:t>
            </a:r>
            <a:r>
              <a:rPr lang="ru-RU" altLang="ru-RU" sz="3000" smtClean="0">
                <a:latin typeface="Times New Roman" pitchFamily="18" charset="0"/>
                <a:cs typeface="Times New Roman" pitchFamily="18" charset="0"/>
              </a:rPr>
              <a:t> – это структурно-функциональная единица станции (подстанции, отделения) скорой медицинской помощи, организованная в соответствии со штатными нормативами для обеспечения работы в одну смену (6 часов) (1 круглосуточная бригада = 4 бригады (смены)).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391525" cy="1143000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2200 «Сведения о деятельности выездных бригад скорой медицинской помощи»</a:t>
            </a:r>
            <a:endParaRPr lang="ru-RU" sz="2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3" name="Содержимое 2"/>
          <p:cNvSpPr>
            <a:spLocks noGrp="1"/>
          </p:cNvSpPr>
          <p:nvPr>
            <p:ph idx="1"/>
          </p:nvPr>
        </p:nvSpPr>
        <p:spPr>
          <a:xfrm>
            <a:off x="395288" y="1557338"/>
            <a:ext cx="8353425" cy="4525962"/>
          </a:xfrm>
        </p:spPr>
        <p:txBody>
          <a:bodyPr/>
          <a:lstStyle/>
          <a:p>
            <a:pPr marL="0" indent="0" algn="just" eaLnBrk="1" hangingPunct="1">
              <a:buFont typeface="Arial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Число выездных бригад (смен) (графа 3) заполняется в целых числах.</a:t>
            </a:r>
          </a:p>
          <a:p>
            <a:pPr marL="0" indent="0" algn="just" eaLnBrk="1" hangingPunct="1">
              <a:buFont typeface="Arial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графе 4 «из них число выездных круглосуточных бригад скорой медицинской помощи» заполняются данные только о бригадах скорой медицинской помощи, работающих 24 часа в сутки в целых числах.</a:t>
            </a:r>
          </a:p>
          <a:p>
            <a:pPr algn="just" eaLnBrk="1" hangingPunct="1">
              <a:buFont typeface="Arial" charset="0"/>
              <a:buNone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1800225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Приказ Министерства здравоохранения Российской Федерации № 388н от 20 июня 2013 г. (в редакции Приказа Минздрава России № 33н от 22 января 2016 г.)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819" name="Содержимое 2"/>
          <p:cNvSpPr>
            <a:spLocks noGrp="1"/>
          </p:cNvSpPr>
          <p:nvPr>
            <p:ph idx="1"/>
          </p:nvPr>
        </p:nvSpPr>
        <p:spPr>
          <a:xfrm>
            <a:off x="285750" y="2357438"/>
            <a:ext cx="8229600" cy="4165600"/>
          </a:xfrm>
        </p:spPr>
        <p:txBody>
          <a:bodyPr/>
          <a:lstStyle/>
          <a:p>
            <a:pPr algn="just" eaLnBrk="1" hangingPunct="1">
              <a:buFont typeface="Arial" charset="0"/>
              <a:buNone/>
              <a:defRPr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Выездные бригады скорой медицинской помощи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по профилю подразделяются на:</a:t>
            </a:r>
          </a:p>
          <a:p>
            <a:pPr indent="15875" algn="just" eaLnBrk="1" hangingPunct="1">
              <a:defRPr/>
            </a:pP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общепрофильные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indent="15875" algn="just" eaLnBrk="1" hangingPunct="1"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специализированные. </a:t>
            </a:r>
          </a:p>
          <a:p>
            <a:pPr algn="just" eaLnBrk="1" hangingPunct="1">
              <a:buFont typeface="Arial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just" eaLnBrk="1" hangingPunct="1">
              <a:buFont typeface="Arial" charset="0"/>
              <a:buNone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285750"/>
            <a:ext cx="8229600" cy="1643063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Приказ Министерства здравоохранения Российской Федерации № 388н от 20 июня 2013 г. (в редакции Приказа Минздрава России № 33н от 22 января 2016 г.)</a:t>
            </a:r>
            <a:endParaRPr lang="ru-RU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819" name="Содержимое 2"/>
          <p:cNvSpPr>
            <a:spLocks noGrp="1"/>
          </p:cNvSpPr>
          <p:nvPr>
            <p:ph idx="1"/>
          </p:nvPr>
        </p:nvSpPr>
        <p:spPr>
          <a:xfrm>
            <a:off x="500063" y="1928813"/>
            <a:ext cx="8229600" cy="4824412"/>
          </a:xfrm>
        </p:spPr>
        <p:txBody>
          <a:bodyPr/>
          <a:lstStyle/>
          <a:p>
            <a:pPr marL="0" indent="0" algn="just" eaLnBrk="1" hangingPunct="1">
              <a:spcBef>
                <a:spcPts val="700"/>
              </a:spcBef>
              <a:buFont typeface="Arial" charset="0"/>
              <a:buNone/>
              <a:defRPr/>
            </a:pPr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Специализированные выездные бригады  скорой медицинской помощи подразделяются на бригады:</a:t>
            </a:r>
          </a:p>
          <a:p>
            <a:pPr algn="just" eaLnBrk="1" hangingPunct="1">
              <a:spcBef>
                <a:spcPts val="700"/>
              </a:spcBef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анестезиологии-реанимации, в том числе педиатрические;</a:t>
            </a:r>
          </a:p>
          <a:p>
            <a:pPr algn="just" eaLnBrk="1" hangingPunct="1">
              <a:spcBef>
                <a:spcPts val="700"/>
              </a:spcBef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педиатрические;</a:t>
            </a:r>
          </a:p>
          <a:p>
            <a:pPr algn="just" eaLnBrk="1" hangingPunct="1">
              <a:spcBef>
                <a:spcPts val="700"/>
              </a:spcBef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психиатрические;</a:t>
            </a:r>
          </a:p>
          <a:p>
            <a:pPr algn="just" eaLnBrk="1" hangingPunct="1">
              <a:spcBef>
                <a:spcPts val="700"/>
              </a:spcBef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экстренные консультативные;</a:t>
            </a:r>
          </a:p>
          <a:p>
            <a:pPr algn="just" eaLnBrk="1" hangingPunct="1">
              <a:spcBef>
                <a:spcPts val="700"/>
              </a:spcBef>
              <a:defRPr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авиамедицинские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eaLnBrk="1" hangingPunct="1"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Arial" charset="0"/>
              <a:buNone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285750"/>
            <a:ext cx="8424862" cy="1143000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Приказ Министерства здравоохранения Российской Федерации № 388н от 20 июня 2013 г. (в редакции Приказа Минздрава России № 33н от 22 января 2016 г.)</a:t>
            </a:r>
            <a:endParaRPr lang="ru-RU" sz="2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67" name="Содержимое 2"/>
          <p:cNvSpPr>
            <a:spLocks noGrp="1"/>
          </p:cNvSpPr>
          <p:nvPr>
            <p:ph idx="1"/>
          </p:nvPr>
        </p:nvSpPr>
        <p:spPr>
          <a:xfrm>
            <a:off x="179388" y="1500188"/>
            <a:ext cx="8478837" cy="4525962"/>
          </a:xfrm>
        </p:spPr>
        <p:txBody>
          <a:bodyPr/>
          <a:lstStyle/>
          <a:p>
            <a:pPr algn="just" eaLnBrk="1" hangingPunct="1">
              <a:buFont typeface="Arial" charset="0"/>
              <a:buNone/>
            </a:pPr>
            <a:r>
              <a:rPr lang="ru-RU" altLang="ru-RU" sz="2600" b="1" i="1" smtClean="0">
                <a:latin typeface="Times New Roman" pitchFamily="18" charset="0"/>
                <a:cs typeface="Times New Roman" pitchFamily="18" charset="0"/>
              </a:rPr>
              <a:t>    Общепрофильная врачебная выездная бригада скорой медицинской помощи </a:t>
            </a:r>
            <a:r>
              <a:rPr lang="ru-RU" altLang="ru-RU" sz="2600" smtClean="0">
                <a:latin typeface="Times New Roman" pitchFamily="18" charset="0"/>
                <a:cs typeface="Times New Roman" pitchFamily="18" charset="0"/>
              </a:rPr>
              <a:t>включает либо врача скорой медицинской помощи, фельдшера скорой медицинской помощи и водителя, либо врача скорой медицинской помощи, медицинскую сестру (медицинского брата) и водителя, либо врача скорой медицинской помощи, фельдшера скорой медицинской помощи, фельдшера скорой медицинской помощи или медицинскую сестру (медицинского брата) и водителя. Для организации деятельности общепрофильной врачебной выездной бригады скорой медицинской помощи используется автомобиль скорой медицинской помощи класса «B».</a:t>
            </a:r>
          </a:p>
          <a:p>
            <a:pPr algn="just" eaLnBrk="1" hangingPunct="1">
              <a:buFont typeface="Arial" charset="0"/>
              <a:buNone/>
            </a:pPr>
            <a:endParaRPr lang="ru-RU" altLang="ru-RU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285750"/>
            <a:ext cx="8496300" cy="1143000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Приказ Министерства здравоохранения Российской Федерации № 388н от 20 июня 2013 г. (в редакции Приказа Минздрава России № 33н от 22 января 2016 г.)</a:t>
            </a:r>
            <a:endParaRPr lang="ru-RU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1" name="Содержимое 2"/>
          <p:cNvSpPr>
            <a:spLocks noGrp="1"/>
          </p:cNvSpPr>
          <p:nvPr>
            <p:ph idx="1"/>
          </p:nvPr>
        </p:nvSpPr>
        <p:spPr>
          <a:xfrm>
            <a:off x="0" y="1484313"/>
            <a:ext cx="8604250" cy="4525962"/>
          </a:xfrm>
        </p:spPr>
        <p:txBody>
          <a:bodyPr/>
          <a:lstStyle/>
          <a:p>
            <a:pPr algn="just" eaLnBrk="1" hangingPunct="1">
              <a:buFont typeface="Arial" charset="0"/>
              <a:buNone/>
            </a:pPr>
            <a:r>
              <a:rPr lang="ru-RU" altLang="ru-RU" sz="3000" b="1" i="1" smtClean="0">
                <a:latin typeface="Times New Roman" pitchFamily="18" charset="0"/>
                <a:cs typeface="Times New Roman" pitchFamily="18" charset="0"/>
              </a:rPr>
              <a:t>   Общепрофильная фельдшерская выездная бригада скорой медицинской помощи </a:t>
            </a:r>
            <a:r>
              <a:rPr lang="ru-RU" altLang="ru-RU" sz="3000" smtClean="0">
                <a:latin typeface="Times New Roman" pitchFamily="18" charset="0"/>
                <a:cs typeface="Times New Roman" pitchFamily="18" charset="0"/>
              </a:rPr>
              <a:t>включает либо двух фельдшеров скорой медицинской помощи и водителя, либо фельдшера скорой медицинской помощи, медицинскую сестру (медицинского брата) и водителя. Для организации деятельности общепрофильной фельдшерской выездной бригады скорой медицинской помощи используется автомобиль скорой медицинской помощи класса «A» или «B».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285750"/>
            <a:ext cx="8496300" cy="1143000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Приказ Министерства здравоохранения Российской Федерации № 388н от 20 июня 2013 г. (в редакции Приказа Минздрава России № 33н от 22 января 2016 г.)</a:t>
            </a:r>
            <a:endParaRPr lang="ru-RU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5" name="Содержимое 2"/>
          <p:cNvSpPr>
            <a:spLocks noGrp="1"/>
          </p:cNvSpPr>
          <p:nvPr>
            <p:ph idx="1"/>
          </p:nvPr>
        </p:nvSpPr>
        <p:spPr>
          <a:xfrm>
            <a:off x="107950" y="1628775"/>
            <a:ext cx="8712200" cy="4525963"/>
          </a:xfrm>
        </p:spPr>
        <p:txBody>
          <a:bodyPr/>
          <a:lstStyle/>
          <a:p>
            <a:pPr algn="just" eaLnBrk="1" hangingPunct="1">
              <a:buFont typeface="Arial" charset="0"/>
              <a:buNone/>
            </a:pPr>
            <a:r>
              <a:rPr lang="ru-RU" altLang="ru-RU" sz="2800" b="1" i="1" smtClean="0">
                <a:latin typeface="Times New Roman" pitchFamily="18" charset="0"/>
                <a:cs typeface="Times New Roman" pitchFamily="18" charset="0"/>
              </a:rPr>
              <a:t>    Специализированная выездная бригада скорой медицинской помощи анестезиологии-реанимации, в том числе педиатрическая</a:t>
            </a: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, включает врача-анестезиолога-реаниматолога и двух медицинских сестер-анестезистов и водителя. Для организации деятельности специализированной выездной бригады скорой медицинской помощи анестезиологии-реанимации, в том числе педиатрической, используется автомобиль скорой медицинской помощи класса «C» соответствующего оснащения.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285750"/>
            <a:ext cx="8569325" cy="1143000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Приказ Министерства здравоохранения Российской Федерации № 388н от 20 июня 2013 г. (в редакции Приказа Минздрава России № 33н от 22 января 2016 г.)</a:t>
            </a:r>
            <a:endParaRPr lang="ru-RU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39" name="Содержимое 2"/>
          <p:cNvSpPr>
            <a:spLocks noGrp="1"/>
          </p:cNvSpPr>
          <p:nvPr>
            <p:ph idx="1"/>
          </p:nvPr>
        </p:nvSpPr>
        <p:spPr>
          <a:xfrm>
            <a:off x="0" y="1571625"/>
            <a:ext cx="8820150" cy="4668838"/>
          </a:xfrm>
        </p:spPr>
        <p:txBody>
          <a:bodyPr/>
          <a:lstStyle/>
          <a:p>
            <a:pPr algn="just">
              <a:buFont typeface="Arial" charset="0"/>
              <a:buNone/>
            </a:pPr>
            <a:r>
              <a:rPr lang="ru-RU" altLang="ru-RU" sz="2900" b="1" i="1" smtClean="0">
                <a:latin typeface="Times New Roman" pitchFamily="18" charset="0"/>
                <a:cs typeface="Times New Roman" pitchFamily="18" charset="0"/>
              </a:rPr>
              <a:t>    Специализированная педиатрическая выездная бригада скорой медицинской помощи </a:t>
            </a:r>
            <a:r>
              <a:rPr lang="ru-RU" altLang="ru-RU" sz="2900" smtClean="0">
                <a:latin typeface="Times New Roman" pitchFamily="18" charset="0"/>
                <a:cs typeface="Times New Roman" pitchFamily="18" charset="0"/>
              </a:rPr>
              <a:t>включает либо врача-педиатра, фельдшера скорой медицинской помощи и водителя, либо врача-педиатра, медицинскую сестру (медицинского брата) и водителя. Для организации деятельности специализированной педиатрической выездной бригады скорой медицинской помощи используется автомобиль скорой медицинской помощи класса «B»</a:t>
            </a:r>
            <a:r>
              <a:rPr lang="ru-RU" altLang="ru-RU" sz="300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285750"/>
            <a:ext cx="8569325" cy="1143000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Приказ Министерства здравоохранения Российской Федерации № 388н от 20 июня 2013 г. (в редакции Приказа Минздрава России № 33н от 22 января 2016 г.)</a:t>
            </a:r>
            <a:endParaRPr lang="ru-RU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63" name="Содержимое 2"/>
          <p:cNvSpPr>
            <a:spLocks noGrp="1"/>
          </p:cNvSpPr>
          <p:nvPr>
            <p:ph idx="1"/>
          </p:nvPr>
        </p:nvSpPr>
        <p:spPr>
          <a:xfrm>
            <a:off x="323850" y="1643063"/>
            <a:ext cx="8569325" cy="4786312"/>
          </a:xfrm>
        </p:spPr>
        <p:txBody>
          <a:bodyPr/>
          <a:lstStyle/>
          <a:p>
            <a:pPr marL="0" indent="0" algn="just">
              <a:buFont typeface="Arial" charset="0"/>
              <a:buNone/>
            </a:pPr>
            <a:r>
              <a:rPr lang="ru-RU" altLang="ru-RU" sz="2900" b="1" i="1" smtClean="0">
                <a:latin typeface="Times New Roman" pitchFamily="18" charset="0"/>
                <a:cs typeface="Times New Roman" pitchFamily="18" charset="0"/>
              </a:rPr>
              <a:t>Специализированная психиатрическая выездная бригада скорой медицинской помощи</a:t>
            </a:r>
            <a:r>
              <a:rPr lang="ru-RU" altLang="ru-RU" sz="2900" smtClean="0">
                <a:latin typeface="Times New Roman" pitchFamily="18" charset="0"/>
                <a:cs typeface="Times New Roman" pitchFamily="18" charset="0"/>
              </a:rPr>
              <a:t> включает врача-психиатра, фельдшера скорой медицинской помощи, санитара и водителя, либо врача-психиатра, медицинскую сестру (медицинского брата), санитара и водителя. Для организации деятельности специализированной психиатрической выездной бригады скорой медицинской помощи используется автомобиль скорой медицинской помощи класса «B».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285750"/>
            <a:ext cx="8496300" cy="1143000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Приказ Министерства здравоохранения Российской Федерации № 388н от 20 июня 2013 г. (в редакции Приказа Минздрава России № 33н от 22 января 2016 г.)</a:t>
            </a:r>
            <a:endParaRPr lang="ru-RU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987" name="Содержимое 2"/>
          <p:cNvSpPr>
            <a:spLocks noGrp="1"/>
          </p:cNvSpPr>
          <p:nvPr>
            <p:ph idx="1"/>
          </p:nvPr>
        </p:nvSpPr>
        <p:spPr>
          <a:xfrm>
            <a:off x="468313" y="1571625"/>
            <a:ext cx="8280400" cy="4668838"/>
          </a:xfrm>
        </p:spPr>
        <p:txBody>
          <a:bodyPr/>
          <a:lstStyle/>
          <a:p>
            <a:pPr marL="0" indent="0" algn="just">
              <a:buFont typeface="Arial" charset="0"/>
              <a:buNone/>
            </a:pPr>
            <a:r>
              <a:rPr lang="ru-RU" altLang="ru-RU" sz="2900" b="1" i="1" smtClean="0">
                <a:latin typeface="Times New Roman" pitchFamily="18" charset="0"/>
                <a:cs typeface="Times New Roman" pitchFamily="18" charset="0"/>
              </a:rPr>
              <a:t>Выездная экстренная консультативная бригада скорой медицинской помощи</a:t>
            </a:r>
            <a:r>
              <a:rPr lang="ru-RU" altLang="ru-RU" sz="2800" smtClean="0"/>
              <a:t> </a:t>
            </a: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включает врача-специалиста отделения экстренной консультативной скорой медицинской помощи медицинской организации, фельдшера скорой медицинской помощи или медицинскую сестру (медицинского брата) и водителя. Для организации деятельности выездной экстренной консультативной бригады скорой медицинской помощи используется автомобиль скорой медицинской помощи класса «C».</a:t>
            </a:r>
            <a:endParaRPr lang="ru-RU" altLang="ru-RU" sz="29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464550" cy="1143000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Приказ Министерства здравоохранения Российской Федерации № 388н от 20 июня 2013 г. (в редакции Приказа Минздрава России № 33н от 22 января 2016 г.)</a:t>
            </a:r>
            <a:endParaRPr lang="ru-RU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011" name="Содержимое 2"/>
          <p:cNvSpPr>
            <a:spLocks noGrp="1"/>
          </p:cNvSpPr>
          <p:nvPr>
            <p:ph idx="1"/>
          </p:nvPr>
        </p:nvSpPr>
        <p:spPr>
          <a:xfrm>
            <a:off x="468313" y="1571625"/>
            <a:ext cx="8351837" cy="4668838"/>
          </a:xfrm>
        </p:spPr>
        <p:txBody>
          <a:bodyPr/>
          <a:lstStyle/>
          <a:p>
            <a:pPr marL="0" indent="0" algn="just">
              <a:buFont typeface="Arial" charset="0"/>
              <a:buNone/>
              <a:tabLst>
                <a:tab pos="0" algn="l"/>
              </a:tabLst>
            </a:pPr>
            <a:r>
              <a:rPr lang="ru-RU" altLang="ru-RU" sz="2800" b="1" i="1" smtClean="0">
                <a:latin typeface="Times New Roman" pitchFamily="18" charset="0"/>
                <a:cs typeface="Times New Roman" pitchFamily="18" charset="0"/>
              </a:rPr>
              <a:t>Авиамедицинская выездная бригада скорой медицинской помощи </a:t>
            </a: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включает не менее одного врача скорой медицинской помощи или врача анестезиолога-реаниматолога, фельдшера скорой медицинской помощи и (или) медицинскую сестру-анестезиста. Для обеспечения оказания медицинской помощи пациенту во время медицинской эвакуации при необходимости в состав авиамедицинской бригады могут включаться иные врачи-специалисты.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357188"/>
            <a:ext cx="8351837" cy="1571625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2200 «Сведения о деятельности выездных бригад скорой медицинской помощи»</a:t>
            </a:r>
            <a:endParaRPr lang="ru-RU" sz="2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795" name="Содержимое 2"/>
          <p:cNvSpPr>
            <a:spLocks noGrp="1"/>
          </p:cNvSpPr>
          <p:nvPr>
            <p:ph idx="1"/>
          </p:nvPr>
        </p:nvSpPr>
        <p:spPr>
          <a:xfrm>
            <a:off x="428625" y="1928813"/>
            <a:ext cx="8229600" cy="4525962"/>
          </a:xfrm>
        </p:spPr>
        <p:txBody>
          <a:bodyPr/>
          <a:lstStyle/>
          <a:p>
            <a:pPr marL="0" indent="0" algn="just" eaLnBrk="1" hangingPunct="1">
              <a:buFont typeface="Arial" charset="0"/>
              <a:buNone/>
              <a:defRPr/>
            </a:pP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Внутриформенный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контроль:</a:t>
            </a:r>
          </a:p>
          <a:p>
            <a:pPr marL="0" indent="0" algn="just" eaLnBrk="1" hangingPunct="1">
              <a:buFont typeface="Arial" charset="0"/>
              <a:buNone/>
              <a:defRPr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Число лиц, которым оказана скорая медицинская помощь выездными бригадами (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общепрофильными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, специализированными и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авиамедицинскими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):</a:t>
            </a:r>
          </a:p>
          <a:p>
            <a:pPr marL="0" indent="0" algn="just" eaLnBrk="1" hangingPunct="1">
              <a:buFont typeface="Arial" charset="0"/>
              <a:buNone/>
              <a:defRPr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30.2200.1.05 + 30.2200.2.05 + 30.2200.3.05 =  30.2120.3.03.</a:t>
            </a:r>
          </a:p>
          <a:p>
            <a:pPr marL="0" indent="0" algn="just" eaLnBrk="1" hangingPunct="1">
              <a:buFont typeface="Arial" charset="0"/>
              <a:buNone/>
              <a:defRPr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algn="just" eaLnBrk="1" hangingPunct="1">
              <a:buFont typeface="Arial" charset="0"/>
              <a:buNone/>
              <a:defRPr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just" eaLnBrk="1" hangingPunct="1">
              <a:buFont typeface="Arial" charset="0"/>
              <a:buNone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357188"/>
            <a:ext cx="8280400" cy="1571625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2200 «Сведения о деятельности выездных бригад скорой медицинской помощи»</a:t>
            </a:r>
            <a:endParaRPr lang="ru-RU" sz="2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5" name="Содержимое 2"/>
          <p:cNvSpPr>
            <a:spLocks noGrp="1"/>
          </p:cNvSpPr>
          <p:nvPr>
            <p:ph idx="1"/>
          </p:nvPr>
        </p:nvSpPr>
        <p:spPr>
          <a:xfrm>
            <a:off x="428625" y="1857375"/>
            <a:ext cx="8229600" cy="4786313"/>
          </a:xfrm>
        </p:spPr>
        <p:txBody>
          <a:bodyPr/>
          <a:lstStyle/>
          <a:p>
            <a:pPr algn="just" eaLnBrk="1" hangingPunct="1">
              <a:buFont typeface="Arial" charset="0"/>
              <a:buNone/>
              <a:defRPr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000" b="1" i="1" dirty="0" err="1" smtClean="0">
                <a:latin typeface="Times New Roman" pitchFamily="18" charset="0"/>
                <a:cs typeface="Times New Roman" pitchFamily="18" charset="0"/>
              </a:rPr>
              <a:t>Внутриформенные</a:t>
            </a:r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 контроли: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 eaLnBrk="1" hangingPunct="1">
              <a:buFont typeface="Arial" charset="0"/>
              <a:buNone/>
              <a:defRPr/>
            </a:pPr>
            <a:r>
              <a:rPr lang="ru-RU" sz="3000" i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000" i="1" dirty="0" err="1" smtClean="0">
                <a:latin typeface="Times New Roman" pitchFamily="18" charset="0"/>
                <a:cs typeface="Times New Roman" pitchFamily="18" charset="0"/>
              </a:rPr>
              <a:t>Общепрофильные</a:t>
            </a:r>
            <a:r>
              <a:rPr lang="ru-RU" sz="3000" i="1" dirty="0" smtClean="0">
                <a:latin typeface="Times New Roman" pitchFamily="18" charset="0"/>
                <a:cs typeface="Times New Roman" pitchFamily="18" charset="0"/>
              </a:rPr>
              <a:t> выездные бригады скорой медицинской помощи:</a:t>
            </a:r>
          </a:p>
          <a:p>
            <a:pPr algn="just" eaLnBrk="1" hangingPunct="1">
              <a:buFont typeface="Arial" charset="0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Число выездных бригад (смен):</a:t>
            </a:r>
            <a:endParaRPr lang="ru-RU" sz="30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Arial" charset="0"/>
              <a:buNone/>
              <a:defRPr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30.2200.1.03. = 30.2200.11.03. + 30.2200.12.03. Число выездных круглосуточных бригад:</a:t>
            </a:r>
          </a:p>
          <a:p>
            <a:pPr marL="357188" indent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30.2200.1.04. = 30.2200.11.04. + 30.2200.12.04. Число лиц, которым оказана помощь бригадами:</a:t>
            </a:r>
          </a:p>
          <a:p>
            <a:pPr marL="357188" indent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30.2200.1.05. = 30.2200.11.05. + 30.2200.12.05. </a:t>
            </a:r>
            <a:endParaRPr lang="ru-RU" sz="3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188" y="357188"/>
            <a:ext cx="8281987" cy="1055687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2200 «Сведения о деятельности выездных бригад скорой медицинской помощи»</a:t>
            </a:r>
            <a:endParaRPr lang="ru-RU" sz="2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5" name="Содержимое 2"/>
          <p:cNvSpPr>
            <a:spLocks noGrp="1"/>
          </p:cNvSpPr>
          <p:nvPr>
            <p:ph idx="1"/>
          </p:nvPr>
        </p:nvSpPr>
        <p:spPr>
          <a:xfrm>
            <a:off x="357188" y="1412875"/>
            <a:ext cx="8301037" cy="5230813"/>
          </a:xfrm>
        </p:spPr>
        <p:txBody>
          <a:bodyPr/>
          <a:lstStyle/>
          <a:p>
            <a:pPr algn="just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700" b="1" i="1" smtClean="0">
                <a:latin typeface="Times New Roman" pitchFamily="18" charset="0"/>
                <a:cs typeface="Times New Roman" pitchFamily="18" charset="0"/>
              </a:rPr>
              <a:t>Внутриформенные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контроли: </a:t>
            </a:r>
          </a:p>
          <a:p>
            <a:pPr algn="just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    Специализированные выездные бригады скорой медицинской помощи:</a:t>
            </a:r>
          </a:p>
          <a:p>
            <a:pPr algn="just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   Число выездных бригад (смен).</a:t>
            </a:r>
          </a:p>
          <a:p>
            <a:pPr marL="357188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30.2200.2.03. = 30.2200.21.03. + 30.2200.22.03. + 30.2200.23.03. + 30.2200.24.03. + 30.2200.25.03.</a:t>
            </a:r>
          </a:p>
          <a:p>
            <a:pPr marL="357188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Число выездных круглосуточных бригад:</a:t>
            </a:r>
          </a:p>
          <a:p>
            <a:pPr marL="357188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30.2200.2.04. = 30.2200.21.04. + 30.2200.22.04. + 30.2200.23.04. + 30.2200.24.04. + 30.2200.25.04.</a:t>
            </a:r>
          </a:p>
          <a:p>
            <a:pPr marL="357188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Число лиц, которым оказана помощь бригадами.</a:t>
            </a:r>
          </a:p>
          <a:p>
            <a:pPr marL="357188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30.2200.2.05. = 30.2200.21.05. + 30.2200.22.05. + 30.2200.23.05. + 30.2200.24.05. + 30.2200.25.05.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476250"/>
            <a:ext cx="8261350" cy="984250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2200 «Сведения о деятельности выездных бригад скорой медицинской помощи»</a:t>
            </a:r>
            <a:endParaRPr lang="ru-RU" sz="2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5" name="Содержимое 2"/>
          <p:cNvSpPr>
            <a:spLocks noGrp="1"/>
          </p:cNvSpPr>
          <p:nvPr>
            <p:ph idx="1"/>
          </p:nvPr>
        </p:nvSpPr>
        <p:spPr>
          <a:xfrm>
            <a:off x="179388" y="1500188"/>
            <a:ext cx="8478837" cy="5143500"/>
          </a:xfrm>
        </p:spPr>
        <p:txBody>
          <a:bodyPr/>
          <a:lstStyle/>
          <a:p>
            <a:pPr algn="just" eaLnBrk="1" hangingPunct="1">
              <a:buFont typeface="Arial" charset="0"/>
              <a:buNone/>
              <a:defRPr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700" b="1" i="1" dirty="0" err="1" smtClean="0">
                <a:latin typeface="Times New Roman" pitchFamily="18" charset="0"/>
                <a:cs typeface="Times New Roman" pitchFamily="18" charset="0"/>
              </a:rPr>
              <a:t>Внутриформенные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контроли:</a:t>
            </a:r>
          </a:p>
          <a:p>
            <a:pPr algn="just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    Выездные экстренные консультативные бригады скорой медицинской помощи:</a:t>
            </a:r>
          </a:p>
          <a:p>
            <a:pPr algn="just" eaLnBrk="1" hangingPunct="1">
              <a:spcBef>
                <a:spcPts val="0"/>
              </a:spcBef>
              <a:buFont typeface="Arial" charset="0"/>
              <a:buNone/>
              <a:defRPr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   Число выездных бригад (смен).</a:t>
            </a:r>
          </a:p>
          <a:p>
            <a:pPr marL="357188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30.2200.25.03. = 30.2200.251.03. + 30.2200.252.03. + 30.2200.253.03. </a:t>
            </a:r>
          </a:p>
          <a:p>
            <a:pPr marL="357188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Число выездных круглосуточных бригад.</a:t>
            </a:r>
          </a:p>
          <a:p>
            <a:pPr marL="357188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30.2200.25.04. = 30.2200.251.04. + 30.2200.252.04. + 30.2200.253.04. </a:t>
            </a:r>
          </a:p>
          <a:p>
            <a:pPr marL="357188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Число лиц, которым оказана помощь бригадами.</a:t>
            </a:r>
          </a:p>
          <a:p>
            <a:pPr marL="357188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30.2200.25.05. = 30.2200.251.05. + 30.2200.252.05. + 30.2200.253.05.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285750"/>
            <a:ext cx="8461375" cy="1143000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2200 «Сведения о деятельности выездных бригад скорой медицинской помощи»</a:t>
            </a:r>
            <a:endParaRPr lang="ru-RU" sz="2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131" name="Содержимое 2"/>
          <p:cNvSpPr>
            <a:spLocks noGrp="1"/>
          </p:cNvSpPr>
          <p:nvPr>
            <p:ph idx="1"/>
          </p:nvPr>
        </p:nvSpPr>
        <p:spPr>
          <a:xfrm>
            <a:off x="500063" y="1428750"/>
            <a:ext cx="8229600" cy="4857750"/>
          </a:xfrm>
        </p:spPr>
        <p:txBody>
          <a:bodyPr/>
          <a:lstStyle/>
          <a:p>
            <a:pPr marL="0" indent="0" algn="just" eaLnBrk="1" hangingPunct="1">
              <a:buFont typeface="Arial" charset="0"/>
              <a:buNone/>
            </a:pPr>
            <a:r>
              <a:rPr lang="ru-RU" altLang="ru-RU" sz="3400" smtClean="0">
                <a:latin typeface="Times New Roman" pitchFamily="18" charset="0"/>
                <a:cs typeface="Times New Roman" pitchFamily="18" charset="0"/>
              </a:rPr>
              <a:t>При наличии прочих специализированных выездных бригад следует предоставить пояснение по профилю, числу бригад (смен), числу круглосуточных бригад и числу лиц, которым оказана медицинская помощь.</a:t>
            </a:r>
          </a:p>
          <a:p>
            <a:pPr marL="0" indent="0" eaLnBrk="1" hangingPunct="1">
              <a:buFont typeface="Arial" charset="0"/>
              <a:buNone/>
            </a:pPr>
            <a:endParaRPr lang="ru-RU" altLang="ru-RU" sz="40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214313"/>
            <a:ext cx="8229600" cy="9398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деятельности скорой медицинской помощи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357313"/>
            <a:ext cx="8329612" cy="5286375"/>
          </a:xfrm>
        </p:spPr>
        <p:txBody>
          <a:bodyPr rtlCol="0">
            <a:noAutofit/>
          </a:bodyPr>
          <a:lstStyle/>
          <a:p>
            <a:pPr marL="268288" indent="-268288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en-US" sz="2700" b="1" i="1" dirty="0" smtClean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. Деятельность медицинской организации по оказанию медицинской помощи в амбулаторных условиях</a:t>
            </a:r>
          </a:p>
          <a:p>
            <a:pPr indent="357188" algn="just" eaLnBrk="1" fontAlgn="auto" hangingPunct="1">
              <a:spcAft>
                <a:spcPts val="0"/>
              </a:spcAft>
              <a:defRPr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подтабличная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строка 2201 «Из числа лиц, которым оказана скорая медицинская помощь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общепрофильными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фельдшерскими выездными бригадами – медицинская эвакуация, из них сельских жителей».</a:t>
            </a:r>
          </a:p>
          <a:p>
            <a:pPr indent="357188" algn="just" eaLnBrk="1" fontAlgn="auto" hangingPunct="1">
              <a:spcAft>
                <a:spcPts val="0"/>
              </a:spcAft>
              <a:defRPr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14288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Сведения заполняемые 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подтабличной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строке 2201 необходимо сравнить с данными предыдущего отчетного года.</a:t>
            </a:r>
          </a:p>
          <a:p>
            <a:pPr indent="357188" algn="just" eaLnBrk="1" fontAlgn="auto" hangingPunct="1">
              <a:spcAft>
                <a:spcPts val="0"/>
              </a:spcAft>
              <a:defRPr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22960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Подтабличная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строка 2202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179" name="Содержимое 2"/>
          <p:cNvSpPr>
            <a:spLocks noGrp="1"/>
          </p:cNvSpPr>
          <p:nvPr>
            <p:ph idx="1"/>
          </p:nvPr>
        </p:nvSpPr>
        <p:spPr>
          <a:xfrm>
            <a:off x="500063" y="1428750"/>
            <a:ext cx="8229600" cy="4857750"/>
          </a:xfrm>
        </p:spPr>
        <p:txBody>
          <a:bodyPr/>
          <a:lstStyle/>
          <a:p>
            <a:pPr marL="0" indent="0" algn="just" eaLnBrk="1" hangingPunct="1">
              <a:buFont typeface="Arial" charset="0"/>
              <a:buNone/>
            </a:pPr>
            <a:r>
              <a:rPr lang="ru-RU" altLang="ru-RU" sz="3000" smtClean="0">
                <a:latin typeface="Times New Roman" pitchFamily="18" charset="0"/>
                <a:cs typeface="Times New Roman" pitchFamily="18" charset="0"/>
              </a:rPr>
              <a:t>показываются сведения о числе лиц, которым оказана скорая медицинская помощь в амбулаторных условиях при непосредственном их обращении на станцию (отделение) скорой медицинской помощи. Сведения заполняются на основании данных, содержащихся в Журнале регистрации амбулаторных пациентов (учетная форма № 074/у).</a:t>
            </a:r>
          </a:p>
          <a:p>
            <a:pPr marL="0" indent="0" algn="just" eaLnBrk="1" hangingPunct="1">
              <a:buFont typeface="Arial" charset="0"/>
              <a:buNone/>
            </a:pPr>
            <a:r>
              <a:rPr lang="ru-RU" altLang="ru-RU" sz="2900" b="1" smtClean="0">
                <a:latin typeface="Times New Roman" pitchFamily="18" charset="0"/>
                <a:cs typeface="Times New Roman" pitchFamily="18" charset="0"/>
              </a:rPr>
              <a:t>Сведения заполняемые в подтабличной строке 2202 необходимо сравнить с данными предыдущего отчетного года.</a:t>
            </a:r>
          </a:p>
          <a:p>
            <a:pPr marL="0" indent="0" algn="just" eaLnBrk="1" hangingPunct="1">
              <a:buFont typeface="Arial" charset="0"/>
              <a:buNone/>
            </a:pPr>
            <a:endParaRPr lang="ru-RU" altLang="ru-RU" sz="340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Arial" charset="0"/>
              <a:buNone/>
            </a:pPr>
            <a:endParaRPr lang="ru-RU" altLang="ru-RU" sz="40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88" y="357188"/>
            <a:ext cx="7872412" cy="1500187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Подтабличная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строка 2202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03" name="Содержимое 2"/>
          <p:cNvSpPr>
            <a:spLocks noGrp="1"/>
          </p:cNvSpPr>
          <p:nvPr>
            <p:ph idx="1"/>
          </p:nvPr>
        </p:nvSpPr>
        <p:spPr>
          <a:xfrm>
            <a:off x="428625" y="1785938"/>
            <a:ext cx="8229600" cy="4525962"/>
          </a:xfrm>
        </p:spPr>
        <p:txBody>
          <a:bodyPr/>
          <a:lstStyle/>
          <a:p>
            <a:pPr algn="just" eaLnBrk="1" hangingPunct="1">
              <a:buFont typeface="Arial" charset="0"/>
              <a:buNone/>
            </a:pPr>
            <a:r>
              <a:rPr lang="ru-RU" altLang="ru-RU" sz="3600" b="1" smtClean="0"/>
              <a:t>   </a:t>
            </a:r>
            <a:r>
              <a:rPr lang="ru-RU" altLang="ru-RU" sz="3400" b="1" i="1" smtClean="0">
                <a:latin typeface="Times New Roman" pitchFamily="18" charset="0"/>
                <a:cs typeface="Times New Roman" pitchFamily="18" charset="0"/>
              </a:rPr>
              <a:t>Межформенный контроль:   </a:t>
            </a:r>
          </a:p>
          <a:p>
            <a:pPr algn="just" eaLnBrk="1" hangingPunct="1">
              <a:buFont typeface="Arial" charset="0"/>
              <a:buNone/>
            </a:pPr>
            <a:r>
              <a:rPr lang="ru-RU" altLang="ru-RU" sz="3400" i="1" smtClean="0">
                <a:latin typeface="Times New Roman" pitchFamily="18" charset="0"/>
                <a:cs typeface="Times New Roman" pitchFamily="18" charset="0"/>
              </a:rPr>
              <a:t>   Число лиц, которым оказана скорая медицинская помощь амбулаторно и при выполнении вызовов:</a:t>
            </a:r>
          </a:p>
          <a:p>
            <a:pPr algn="just" eaLnBrk="1" hangingPunct="1">
              <a:buFont typeface="Arial" charset="0"/>
              <a:buNone/>
            </a:pPr>
            <a:r>
              <a:rPr lang="ru-RU" altLang="ru-RU" sz="360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>30.2120.3.03 + 30.2202.1.01. = 47. 0400.1.09.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8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деятельности скорой медицинской помощи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214438"/>
            <a:ext cx="8329612" cy="5214937"/>
          </a:xfrm>
        </p:spPr>
        <p:txBody>
          <a:bodyPr rtlCol="0">
            <a:noAutofit/>
          </a:bodyPr>
          <a:lstStyle/>
          <a:p>
            <a:pPr marL="268288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. Деятельность медицинской организации по оказанию медицинской помощи в амбулаторных условиях</a:t>
            </a:r>
          </a:p>
          <a:p>
            <a:pPr indent="357188" algn="just" eaLnBrk="1" fontAlgn="auto" hangingPunct="1">
              <a:spcAft>
                <a:spcPts val="0"/>
              </a:spcAft>
              <a:defRPr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таблица 2300 «Число вызовов скорой медицинской помощи по времени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доезда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до места вызова скорой медицинской помощи и времени, затраченному на выполнение одного вызова скорой медицинской помощи».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274638"/>
            <a:ext cx="8429625" cy="1143000"/>
          </a:xfrm>
        </p:spPr>
        <p:txBody>
          <a:bodyPr rtlCol="0">
            <a:normAutofit fontScale="90000"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2300 «Число вызовов скорой медицинской помощи по времени </a:t>
            </a:r>
            <a:r>
              <a:rPr lang="ru-RU" sz="3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доезда</a:t>
            </a:r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до места вызова и времени, затраченному на выполнение одного вызова скорой медицинской помощи»</a:t>
            </a:r>
            <a:endParaRPr lang="ru-RU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571500" y="1714500"/>
          <a:ext cx="8143875" cy="4789488"/>
        </p:xfrm>
        <a:graphic>
          <a:graphicData uri="http://schemas.openxmlformats.org/drawingml/2006/table">
            <a:tbl>
              <a:tblPr/>
              <a:tblGrid>
                <a:gridCol w="1762125"/>
                <a:gridCol w="757238"/>
                <a:gridCol w="1266825"/>
                <a:gridCol w="1546225"/>
                <a:gridCol w="1260375"/>
                <a:gridCol w="1551087"/>
              </a:tblGrid>
              <a:tr h="558900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строки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вызовов скорой медицинской помощи по времени: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8775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доезда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до места вызова скорой медицинской помощи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затраченному на выполнение одного вызова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193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9525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 (гр.3):</a:t>
                      </a:r>
                    </a:p>
                    <a:p>
                      <a:pPr marL="0" marR="0" lvl="0" indent="9525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 места</a:t>
                      </a:r>
                    </a:p>
                    <a:p>
                      <a:pPr marL="0" marR="0" lvl="0" indent="9525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дорожно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  <a:p>
                      <a:pPr marL="0" marR="0" lvl="0" indent="9525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транспортного</a:t>
                      </a:r>
                    </a:p>
                    <a:p>
                      <a:pPr marL="0" marR="0" lvl="0" indent="9525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происшествия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9525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 (гр.3):</a:t>
                      </a:r>
                    </a:p>
                    <a:p>
                      <a:pPr marL="0" marR="0" lvl="0" indent="9525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 места</a:t>
                      </a:r>
                    </a:p>
                    <a:p>
                      <a:pPr marL="0" marR="0" lvl="0" indent="9525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дорожно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  <a:p>
                      <a:pPr marL="0" marR="0" lvl="0" indent="9525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транспортного</a:t>
                      </a:r>
                    </a:p>
                    <a:p>
                      <a:pPr marL="0" marR="0" lvl="0" indent="9525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происшествия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6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27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Время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до 20 минут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8900">
                <a:tc>
                  <a:txBody>
                    <a:bodyPr/>
                    <a:lstStyle/>
                    <a:p>
                      <a:pPr marL="8890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от 21 до 40 минут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8900">
                <a:tc>
                  <a:txBody>
                    <a:bodyPr/>
                    <a:lstStyle/>
                    <a:p>
                      <a:pPr marL="8890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от 41 до 60 минут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727">
                <a:tc>
                  <a:txBody>
                    <a:bodyPr/>
                    <a:lstStyle/>
                    <a:p>
                      <a:pPr marL="8890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более 60 минут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476250"/>
            <a:ext cx="8280400" cy="1873250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Приказ Министерства здравоохранения и социального развития Российской Федерации № 942 от 2 декабря 2009 г. «Об утверждении статистического инструментария станции (отделения), больницы скорой медицинской помощи»</a:t>
            </a:r>
            <a:endParaRPr lang="ru-RU" sz="2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75" name="Содержимое 2"/>
          <p:cNvSpPr>
            <a:spLocks noGrp="1"/>
          </p:cNvSpPr>
          <p:nvPr>
            <p:ph idx="1"/>
          </p:nvPr>
        </p:nvSpPr>
        <p:spPr>
          <a:xfrm>
            <a:off x="539750" y="2492375"/>
            <a:ext cx="8208963" cy="3960813"/>
          </a:xfrm>
        </p:spPr>
        <p:txBody>
          <a:bodyPr/>
          <a:lstStyle/>
          <a:p>
            <a:pPr marL="0" indent="0" algn="just">
              <a:buFont typeface="Arial" charset="0"/>
              <a:buNone/>
            </a:pPr>
            <a:r>
              <a:rPr lang="ru-RU" altLang="ru-RU" sz="2600" b="1" smtClean="0">
                <a:latin typeface="Times New Roman" pitchFamily="18" charset="0"/>
                <a:cs typeface="Times New Roman" pitchFamily="18" charset="0"/>
              </a:rPr>
              <a:t>Время доезда до места вызова </a:t>
            </a:r>
            <a:r>
              <a:rPr lang="ru-RU" altLang="ru-RU" sz="2600" smtClean="0">
                <a:latin typeface="Times New Roman" pitchFamily="18" charset="0"/>
                <a:cs typeface="Times New Roman" pitchFamily="18" charset="0"/>
              </a:rPr>
              <a:t>-  это время от момента поступления вызова на станцию (отделение) скорой медицинской помощи до момента прибытия бригады скорой медицинской помощи к месту вызова.</a:t>
            </a:r>
          </a:p>
          <a:p>
            <a:pPr marL="0" indent="0" algn="just">
              <a:buFont typeface="Arial" charset="0"/>
              <a:buNone/>
            </a:pPr>
            <a:r>
              <a:rPr lang="ru-RU" altLang="ru-RU" sz="2600" b="1" smtClean="0">
                <a:latin typeface="Times New Roman" pitchFamily="18" charset="0"/>
                <a:cs typeface="Times New Roman" pitchFamily="18" charset="0"/>
              </a:rPr>
              <a:t>Время, затраченное на выполнение одного вызова </a:t>
            </a:r>
            <a:r>
              <a:rPr lang="ru-RU" altLang="ru-RU" sz="2600" smtClean="0">
                <a:latin typeface="Times New Roman" pitchFamily="18" charset="0"/>
                <a:cs typeface="Times New Roman" pitchFamily="18" charset="0"/>
              </a:rPr>
              <a:t>– это время от момента поступления вызова на станцию (отделение) скорой медицинской помощи до момента окончания выполнения вызова бригадой скорой медицинской помощи.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404813"/>
            <a:ext cx="8262937" cy="1143000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2300 «Число вызовов скорой медицинской помощи по времени </a:t>
            </a:r>
            <a:r>
              <a:rPr lang="ru-RU" sz="25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доезда</a:t>
            </a:r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до места вызова и времени, затраченному на выполнение одного вызова скорой медицинской помощи»</a:t>
            </a:r>
            <a:endParaRPr lang="ru-RU" sz="2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299" name="Содержимое 2"/>
          <p:cNvSpPr>
            <a:spLocks noGrp="1"/>
          </p:cNvSpPr>
          <p:nvPr>
            <p:ph idx="1"/>
          </p:nvPr>
        </p:nvSpPr>
        <p:spPr>
          <a:xfrm>
            <a:off x="395288" y="1773238"/>
            <a:ext cx="8407400" cy="4929187"/>
          </a:xfrm>
        </p:spPr>
        <p:txBody>
          <a:bodyPr/>
          <a:lstStyle/>
          <a:p>
            <a:pPr marL="179388" indent="-179388" algn="just" eaLnBrk="1" hangingPunct="1">
              <a:tabLst>
                <a:tab pos="179388" algn="l"/>
              </a:tabLst>
            </a:pPr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число вызовов скорой медицинской помощи по времени доезда до места вызова, всего (табл. 2300 стр.1+2+3+4 гр. 3) = число вызовов скорой медицинской помощи, затраченному на выполнение одного вызова, всего (табл. 2300  стр. 1+2+3+4 гр. 5).</a:t>
            </a:r>
          </a:p>
          <a:p>
            <a:pPr marL="179388" indent="-179388" algn="just" eaLnBrk="1" hangingPunct="1">
              <a:tabLst>
                <a:tab pos="179388" algn="l"/>
              </a:tabLst>
            </a:pPr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число вызовов скорой медицинской помощи по времени доезда до места вызова, всего (табл. 2300 стр. 1+2+3+4 гр. 3) = число выполненных вызовов, всего (табл.2120 стр. 1 гр. 3).</a:t>
            </a:r>
          </a:p>
          <a:p>
            <a:pPr marL="179388" indent="-179388" algn="just" eaLnBrk="1" hangingPunct="1">
              <a:tabLst>
                <a:tab pos="179388" algn="l"/>
              </a:tabLst>
            </a:pPr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число вызовов скорой медицинской помощи, затраченному на выполнение одного вызова, всего (табл. 2300 стр. 1+2+3+4 гр. 5) = число выполненных вызовов, всего (табл. 2120 стр. 1 гр. 3).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404813"/>
            <a:ext cx="8262937" cy="1143000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2300 «Число вызовов скорой медицинской помощи по времени </a:t>
            </a:r>
            <a:r>
              <a:rPr 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доезда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до места вызова и времени, затраченному на выполнение одного вызова скорой медицинской помощи»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23" name="Содержимое 2"/>
          <p:cNvSpPr>
            <a:spLocks noGrp="1"/>
          </p:cNvSpPr>
          <p:nvPr>
            <p:ph idx="1"/>
          </p:nvPr>
        </p:nvSpPr>
        <p:spPr>
          <a:xfrm>
            <a:off x="250825" y="1628775"/>
            <a:ext cx="8447088" cy="4929188"/>
          </a:xfrm>
        </p:spPr>
        <p:txBody>
          <a:bodyPr/>
          <a:lstStyle/>
          <a:p>
            <a:pPr marL="179388" indent="-179388" algn="just" eaLnBrk="1" hangingPunct="1"/>
            <a:r>
              <a:rPr lang="ru-RU" altLang="ru-RU" sz="2200" smtClean="0">
                <a:latin typeface="Times New Roman" pitchFamily="18" charset="0"/>
                <a:cs typeface="Times New Roman" pitchFamily="18" charset="0"/>
              </a:rPr>
              <a:t>число вызовов скорой медицинской помощи по времени доезда до места дорожно-транспортного происшествия (табл. 2300 стр. 1+2+3+4 гр. 4) = число вызовов скорой медицинской помощи, затраченному на выполнение одного вызова на дорожно-транспортное происшествие (табл. 2300 стр. 1+2+3+4 гр. 6).</a:t>
            </a:r>
          </a:p>
          <a:p>
            <a:pPr marL="179388" indent="-179388" algn="just" eaLnBrk="1" hangingPunct="1"/>
            <a:r>
              <a:rPr lang="ru-RU" altLang="ru-RU" sz="2200" smtClean="0">
                <a:latin typeface="Times New Roman" pitchFamily="18" charset="0"/>
                <a:cs typeface="Times New Roman" pitchFamily="18" charset="0"/>
              </a:rPr>
              <a:t>число вызовов скорой медицинской помощи по времени доезда до места дорожно-транспортного происшествия (табл. 2300 стр. 1+2+3+4 гр. 4) = число вызовов скорой медицинской помощи к пациентам, пострадавшим при дорожно-транспортных происшествиях (табл. 2350 стр. 6 гр. 3).</a:t>
            </a:r>
          </a:p>
          <a:p>
            <a:pPr marL="179388" indent="-179388" algn="just" eaLnBrk="1" hangingPunct="1"/>
            <a:r>
              <a:rPr lang="ru-RU" altLang="ru-RU" sz="2200" smtClean="0">
                <a:latin typeface="Times New Roman" pitchFamily="18" charset="0"/>
                <a:cs typeface="Times New Roman" pitchFamily="18" charset="0"/>
              </a:rPr>
              <a:t>число вызовов скорой медицинской помощи, затраченному на выполнение одного вызова на место дорожно-транспортного происшествия (табл. 2300 стр. 1+2+3+4 гр. 6) = число вызовов скорой медицинской помощи к пациентам, пострадавшим при дорожно-транспортных происшествиях (табл.2350 стр. 6 гр. 3).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8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деятельности скорой медицинской помощи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850" y="1412875"/>
            <a:ext cx="8329613" cy="5214938"/>
          </a:xfrm>
        </p:spPr>
        <p:txBody>
          <a:bodyPr rtlCol="0">
            <a:noAutofit/>
          </a:bodyPr>
          <a:lstStyle/>
          <a:p>
            <a:pPr marL="268288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. Деятельность медицинской организации по оказанию медицинской помощи в амбулаторных условиях</a:t>
            </a:r>
          </a:p>
          <a:p>
            <a:pPr indent="357188" algn="just" eaLnBrk="1" fontAlgn="auto" hangingPunct="1">
              <a:spcAft>
                <a:spcPts val="0"/>
              </a:spcAft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таблица 2350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75" y="142875"/>
            <a:ext cx="7772400" cy="50482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2350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14313" y="571500"/>
          <a:ext cx="8643937" cy="6208713"/>
        </p:xfrm>
        <a:graphic>
          <a:graphicData uri="http://schemas.openxmlformats.org/drawingml/2006/table">
            <a:tbl>
              <a:tblPr/>
              <a:tblGrid>
                <a:gridCol w="6000750"/>
                <a:gridCol w="785812"/>
                <a:gridCol w="811431"/>
                <a:gridCol w="1045944"/>
              </a:tblGrid>
              <a:tr h="6527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показателей</a:t>
                      </a:r>
                    </a:p>
                  </a:txBody>
                  <a:tcPr marL="58299" marR="5829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строки</a:t>
                      </a:r>
                    </a:p>
                  </a:txBody>
                  <a:tcPr marL="58299" marR="5829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</a:t>
                      </a:r>
                    </a:p>
                  </a:txBody>
                  <a:tcPr marL="58299" marR="5829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сельских жителей</a:t>
                      </a: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1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8299" marR="5829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8299" marR="5829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8299" marR="5829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59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пациентов с острым и повторным инфарктом миокарда 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(I21-I22)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чел.</a:t>
                      </a: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677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из них (из стр. 1): пациентов, нуждавшихся в проведении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тромболизиса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при оказании скорой медицинской помощи вне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медицинской организации при отсутствии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медицинских противопоказаний к проведению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тромболизиса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759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из них: проведено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тромболизисов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</a:t>
                      </a: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277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пациентов, у которых смерть наступила в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транспортном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средстве при выполнении медицинской эвакуации с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места вызова скорой  медицинской помощи</a:t>
                      </a: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1.2</a:t>
                      </a: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2770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                                     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пациентов,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доставленных в региональные сосудистые </a:t>
                      </a:r>
                    </a:p>
                    <a:p>
                      <a:pPr algn="just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центры и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первичные сосудистые отделения с места</a:t>
                      </a:r>
                    </a:p>
                    <a:p>
                      <a:pPr algn="just"/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вызова скорой медицинской помощи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759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пациентов с острыми цереброваскулярными болезнями  (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I60-I66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), чел.</a:t>
                      </a: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277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из них (из стр. 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):  пациентов, у которых смерть наступила в транспортном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средстве при выполнении медицинской эвакуации с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места вызова скорой  медицинской помощи</a:t>
                      </a:r>
                    </a:p>
                  </a:txBody>
                  <a:tcPr marL="58299" marR="5829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2.1</a:t>
                      </a: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06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пациентов, доставленных в региональные сосудистые </a:t>
                      </a:r>
                    </a:p>
                    <a:p>
                      <a:pPr algn="just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центры и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первичные сосудистые отделения с места </a:t>
                      </a:r>
                    </a:p>
                    <a:p>
                      <a:pPr algn="just"/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вызова скорой медицинской помощи</a:t>
                      </a:r>
                      <a:endParaRPr lang="ru-RU" sz="140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389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безрезультатных вызовов скорой медицинской помощи, ед.</a:t>
                      </a:r>
                    </a:p>
                  </a:txBody>
                  <a:tcPr marL="58299" marR="5829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277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Отказано в оказании скорой медицинской помощи по причине необоснованности в связи с отсутствием повода для вызова скорой медицинской помощи</a:t>
                      </a:r>
                    </a:p>
                  </a:txBody>
                  <a:tcPr marL="58299" marR="5829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75" y="142875"/>
            <a:ext cx="7772400" cy="50482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2350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14313" y="571500"/>
          <a:ext cx="8643937" cy="5503863"/>
        </p:xfrm>
        <a:graphic>
          <a:graphicData uri="http://schemas.openxmlformats.org/drawingml/2006/table">
            <a:tbl>
              <a:tblPr/>
              <a:tblGrid>
                <a:gridCol w="6000750"/>
                <a:gridCol w="785812"/>
                <a:gridCol w="785812"/>
                <a:gridCol w="1071562"/>
              </a:tblGrid>
              <a:tr h="8734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показателей</a:t>
                      </a:r>
                    </a:p>
                  </a:txBody>
                  <a:tcPr marL="58299" marR="5829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строки</a:t>
                      </a:r>
                    </a:p>
                  </a:txBody>
                  <a:tcPr marL="58299" marR="5829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</a:t>
                      </a:r>
                    </a:p>
                  </a:txBody>
                  <a:tcPr marL="58299" marR="5829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сельских жителей</a:t>
                      </a: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15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58299" marR="5829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8299" marR="5829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58299" marR="5829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30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Поступило вызовов (обращений) для оказания медицинской помощи в неотложной форме</a:t>
                      </a:r>
                    </a:p>
                  </a:txBody>
                  <a:tcPr marL="58299" marR="5829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92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вызовов скорой медицинской помощи к пациентам, пострадавшим при дорожно-транспортных происшествиях</a:t>
                      </a:r>
                    </a:p>
                  </a:txBody>
                  <a:tcPr marL="58299" marR="5829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30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пациентов, пострадавших при дорожно-транспортных происшествиях, чел.</a:t>
                      </a:r>
                    </a:p>
                  </a:txBody>
                  <a:tcPr marL="58299" marR="5829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3517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из них (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стр. 7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):  со смертельным исходом до прибытия выездной бригады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скорой медицинской помощи на место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дорожно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транспортного происшествия</a:t>
                      </a:r>
                    </a:p>
                  </a:txBody>
                  <a:tcPr marL="58299" marR="5829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7.1</a:t>
                      </a: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4558">
                <a:tc>
                  <a:txBody>
                    <a:bodyPr/>
                    <a:lstStyle/>
                    <a:p>
                      <a:pPr marL="0" marR="0" lvl="0" indent="4492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пациентов, у которых смерть наступила в транспортном</a:t>
                      </a:r>
                    </a:p>
                    <a:p>
                      <a:pPr marL="0" marR="0" lvl="0" indent="4492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средстве при выполнении медицинской эвакуации с </a:t>
                      </a:r>
                    </a:p>
                    <a:p>
                      <a:pPr marL="0" marR="0" lvl="0" indent="449263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места дорожно-транспортного происшествия  </a:t>
                      </a:r>
                    </a:p>
                  </a:txBody>
                  <a:tcPr marL="58299" marR="5829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7.2</a:t>
                      </a: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33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                             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пациентов,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  <a:latin typeface="+mn-lt"/>
                          <a:cs typeface="+mn-cs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доставленных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</a:t>
                      </a:r>
                      <a:r>
                        <a:rPr lang="ru-RU" sz="14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травмоцентры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1 и 2 уровней </a:t>
                      </a:r>
                    </a:p>
                    <a:p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с места дорожно-транспортного происшествия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 marL="58299" marR="5829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7.3</a:t>
                      </a:r>
                    </a:p>
                  </a:txBody>
                  <a:tcPr marL="58299" marR="5829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92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вызовов скорой медицинской помощи по медицинскому обеспечению спортивных и других массовых мероприятий</a:t>
                      </a:r>
                    </a:p>
                  </a:txBody>
                  <a:tcPr marL="58299" marR="5829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58299" marR="5829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8299" marR="5829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357188"/>
            <a:ext cx="7786687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Приказ Министерства здравоохранения и социального развития Российской Федерации № 942 от 2 декабря 2009 г. </a:t>
            </a:r>
            <a:endParaRPr lang="ru-RU" sz="2600" b="1" dirty="0" smtClean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500" y="1500188"/>
            <a:ext cx="8262938" cy="4267200"/>
          </a:xfrm>
        </p:spPr>
        <p:txBody>
          <a:bodyPr/>
          <a:lstStyle/>
          <a:p>
            <a:pPr marL="0" indent="0" algn="just" eaLnBrk="1" hangingPunct="1">
              <a:lnSpc>
                <a:spcPct val="90000"/>
              </a:lnSpc>
              <a:buFontTx/>
              <a:buNone/>
              <a:defRPr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Безрезультатные вызовы (выезды)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это случаи, когда:</a:t>
            </a:r>
          </a:p>
          <a:p>
            <a:pPr marL="0" indent="0" algn="just" eaLnBrk="1" hangingPunct="1">
              <a:lnSpc>
                <a:spcPct val="80000"/>
              </a:lnSpc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пациента не оказалось на месте, </a:t>
            </a:r>
          </a:p>
          <a:p>
            <a:pPr marL="0" indent="0" algn="just" eaLnBrk="1" hangingPunct="1">
              <a:lnSpc>
                <a:spcPct val="80000"/>
              </a:lnSpc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вызов был ложным (по данному адресу скорую медицинскую помощь не вызывали),</a:t>
            </a:r>
          </a:p>
          <a:p>
            <a:pPr marL="0" indent="0" algn="just" eaLnBrk="1" hangingPunct="1">
              <a:lnSpc>
                <a:spcPct val="80000"/>
              </a:lnSpc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не найден адрес, указанный при вызове,</a:t>
            </a:r>
          </a:p>
          <a:p>
            <a:pPr marL="0" indent="0" algn="just" eaLnBrk="1" hangingPunct="1">
              <a:lnSpc>
                <a:spcPct val="80000"/>
              </a:lnSpc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пациент оказался практически здоровым и не нуждался в помощи, </a:t>
            </a:r>
          </a:p>
          <a:p>
            <a:pPr marL="0" indent="0" algn="just" eaLnBrk="1" hangingPunct="1">
              <a:lnSpc>
                <a:spcPct val="80000"/>
              </a:lnSpc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пациент умер до приезда бригады скорой медицинской помощи, </a:t>
            </a:r>
          </a:p>
          <a:p>
            <a:pPr marL="0" indent="0" algn="just" eaLnBrk="1" hangingPunct="1">
              <a:lnSpc>
                <a:spcPct val="80000"/>
              </a:lnSpc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пациент увезён до прибытия бригады скорой медицинской помощи, </a:t>
            </a:r>
          </a:p>
          <a:p>
            <a:pPr marL="0" indent="0" algn="just" eaLnBrk="1" hangingPunct="1">
              <a:lnSpc>
                <a:spcPct val="80000"/>
              </a:lnSpc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пациент обслужен врачом поликлиники до прибытия бригады скорой медицинской помощи, </a:t>
            </a:r>
          </a:p>
          <a:p>
            <a:pPr marL="0" indent="0" algn="just" eaLnBrk="1" hangingPunct="1">
              <a:lnSpc>
                <a:spcPct val="80000"/>
              </a:lnSpc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пациент отказался от помощи (осмотра),</a:t>
            </a:r>
          </a:p>
          <a:p>
            <a:pPr marL="0" indent="0" algn="just" eaLnBrk="1" hangingPunct="1">
              <a:lnSpc>
                <a:spcPct val="80000"/>
              </a:lnSpc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вызов отменён. </a:t>
            </a:r>
          </a:p>
        </p:txBody>
      </p:sp>
    </p:spTree>
  </p:cSld>
  <p:clrMapOvr>
    <a:masterClrMapping/>
  </p:clrMapOvr>
  <p:transition advClick="0">
    <p:wip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357188"/>
            <a:ext cx="7786687" cy="1143000"/>
          </a:xfrm>
        </p:spPr>
        <p:txBody>
          <a:bodyPr/>
          <a:lstStyle/>
          <a:p>
            <a:pPr algn="just" eaLnBrk="1" hangingPunct="1">
              <a:defRPr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Приказ Министерства здравоохранения и социального развития Российской Федерации № 942 от 2 декабря 2009 г. </a:t>
            </a:r>
            <a:endParaRPr lang="ru-RU" sz="3200" b="1" dirty="0" smtClean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3875" y="2071688"/>
            <a:ext cx="8262938" cy="3695700"/>
          </a:xfrm>
        </p:spPr>
        <p:txBody>
          <a:bodyPr/>
          <a:lstStyle/>
          <a:p>
            <a:pPr marL="0" indent="0" algn="just">
              <a:buFont typeface="Arial" charset="0"/>
              <a:buNone/>
            </a:pPr>
            <a:r>
              <a:rPr lang="ru-RU" altLang="ru-RU" b="1" smtClean="0">
                <a:latin typeface="Times New Roman" pitchFamily="18" charset="0"/>
                <a:cs typeface="Times New Roman" pitchFamily="18" charset="0"/>
              </a:rPr>
              <a:t>Отказано по причине необоснованности вызова</a:t>
            </a:r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> - это переадресация непрофильных вызовов в другую медицинскую организацию.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813" y="357188"/>
            <a:ext cx="7943850" cy="128587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2350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5" name="Содержимое 2"/>
          <p:cNvSpPr>
            <a:spLocks noGrp="1"/>
          </p:cNvSpPr>
          <p:nvPr>
            <p:ph idx="1"/>
          </p:nvPr>
        </p:nvSpPr>
        <p:spPr>
          <a:xfrm>
            <a:off x="357188" y="1500188"/>
            <a:ext cx="8501062" cy="5143500"/>
          </a:xfrm>
        </p:spPr>
        <p:txBody>
          <a:bodyPr/>
          <a:lstStyle/>
          <a:p>
            <a:pPr algn="just" eaLnBrk="1" hangingPunct="1">
              <a:buFont typeface="Arial" charset="0"/>
              <a:buNone/>
              <a:defRPr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700" b="1" i="1" dirty="0" err="1" smtClean="0">
                <a:latin typeface="Times New Roman" pitchFamily="18" charset="0"/>
                <a:cs typeface="Times New Roman" pitchFamily="18" charset="0"/>
              </a:rPr>
              <a:t>Внутриформенные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контроли:</a:t>
            </a: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 eaLnBrk="1" hangingPunct="1">
              <a:buFont typeface="Arial" charset="0"/>
              <a:buNone/>
              <a:defRPr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   Число вызовов скорой медицинской помощи к пациентам, пострадавшим при дорожно-транспортных происшествиях (строка 6 графа 3)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57188" indent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30.2350.6.03. = 30.2300.1.04. + 30.2300.2.04. + 30.2300.3.04. + 30.2300.4.04.</a:t>
            </a:r>
          </a:p>
          <a:p>
            <a:pPr marL="357188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700" dirty="0" smtClean="0">
              <a:latin typeface="Times New Roman" pitchFamily="18" charset="0"/>
              <a:cs typeface="Times New Roman" pitchFamily="18" charset="0"/>
            </a:endParaRPr>
          </a:p>
          <a:p>
            <a:pPr marL="357188" indent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30.2350.6.03. = 30.2300.1.06. + 30.2300.2.06. + 30.2300.3.06. + 30.2300.4.06.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404813"/>
            <a:ext cx="8229600" cy="9398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деятельности скорой медицинской помощи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850" y="1484313"/>
            <a:ext cx="8329613" cy="5214937"/>
          </a:xfrm>
        </p:spPr>
        <p:txBody>
          <a:bodyPr rtlCol="0">
            <a:noAutofit/>
          </a:bodyPr>
          <a:lstStyle/>
          <a:p>
            <a:pPr marL="357188" indent="0" algn="just" eaLnBrk="1" fontAlgn="auto" hangingPunct="1">
              <a:lnSpc>
                <a:spcPct val="13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VI</a:t>
            </a:r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. Работа диагностических отделений (кабинетов)</a:t>
            </a:r>
          </a:p>
          <a:p>
            <a:pPr indent="357188" algn="just" eaLnBrk="1" fontAlgn="auto" hangingPunct="1">
              <a:lnSpc>
                <a:spcPct val="130000"/>
              </a:lnSpc>
              <a:spcAft>
                <a:spcPts val="0"/>
              </a:spcAft>
              <a:defRPr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таблица 5450 «Оснащение станции (отделения) скорой медицинской помощи».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274638"/>
            <a:ext cx="8429625" cy="1143000"/>
          </a:xfrm>
        </p:spPr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5450 «Оснащение станции (отделения) скорой медицинской помощи»</a:t>
            </a:r>
            <a:endParaRPr lang="ru-RU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28625" y="1552575"/>
          <a:ext cx="7858125" cy="4540250"/>
        </p:xfrm>
        <a:graphic>
          <a:graphicData uri="http://schemas.openxmlformats.org/drawingml/2006/table">
            <a:tbl>
              <a:tblPr/>
              <a:tblGrid>
                <a:gridCol w="2857509"/>
                <a:gridCol w="785815"/>
                <a:gridCol w="1020958"/>
                <a:gridCol w="1065702"/>
                <a:gridCol w="1064070"/>
                <a:gridCol w="1064070"/>
              </a:tblGrid>
              <a:tr h="530449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строки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том числе со сроком эксплуатации: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0435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 3 лет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  3 до 5 лет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свыше 5 лет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21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4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автомобилей скорой медицинской помощи – всего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972">
                <a:tc>
                  <a:txBody>
                    <a:bodyPr/>
                    <a:lstStyle/>
                    <a:p>
                      <a:pPr marL="187325" marR="0" lvl="0" indent="8096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5225">
                <a:tc>
                  <a:txBody>
                    <a:bodyPr/>
                    <a:lstStyle/>
                    <a:p>
                      <a:pPr marL="0" marR="0" lvl="0" indent="2682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автомобили класса «А»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</a:t>
                      </a: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373">
                <a:tc>
                  <a:txBody>
                    <a:bodyPr/>
                    <a:lstStyle/>
                    <a:p>
                      <a:pPr marL="0" marR="0" lvl="0" indent="2682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автомобили класса «В»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1.2</a:t>
                      </a: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5225">
                <a:tc>
                  <a:txBody>
                    <a:bodyPr/>
                    <a:lstStyle/>
                    <a:p>
                      <a:pPr marL="0" marR="0" lvl="0" indent="2682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автомобили класса «С»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1.3</a:t>
                      </a: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674">
                <a:tc>
                  <a:txBody>
                    <a:bodyPr/>
                    <a:lstStyle/>
                    <a:p>
                      <a:pPr marL="893763" marR="0" lvl="0" indent="-6254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них: для новорожденных    и детей раннего возраста 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1.3.1</a:t>
                      </a: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4353">
                <a:tc>
                  <a:txBody>
                    <a:bodyPr/>
                    <a:lstStyle/>
                    <a:p>
                      <a:pPr marL="1873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автомобили повышенной </a:t>
                      </a:r>
                    </a:p>
                    <a:p>
                      <a:pPr marL="1873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проходимости 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1.4</a:t>
                      </a: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813" y="260350"/>
            <a:ext cx="7943850" cy="1223963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5450 «Оснащение станции (отделения) скорой медицинской помощи»</a:t>
            </a:r>
            <a:endParaRPr lang="ru-RU" sz="2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5" name="Содержимое 2"/>
          <p:cNvSpPr>
            <a:spLocks noGrp="1"/>
          </p:cNvSpPr>
          <p:nvPr>
            <p:ph idx="1"/>
          </p:nvPr>
        </p:nvSpPr>
        <p:spPr>
          <a:xfrm>
            <a:off x="357188" y="1341438"/>
            <a:ext cx="8301037" cy="5256212"/>
          </a:xfrm>
        </p:spPr>
        <p:txBody>
          <a:bodyPr/>
          <a:lstStyle/>
          <a:p>
            <a:pPr algn="just" eaLnBrk="1" hangingPunct="1">
              <a:buFont typeface="Arial" charset="0"/>
              <a:buNone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Число автомобилей скорой медицинской помощи по классам:</a:t>
            </a:r>
          </a:p>
          <a:p>
            <a:pPr algn="just" eaLnBrk="1" hangingPunct="1">
              <a:buFont typeface="Arial" charset="0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Всего автомобилей скорой медицинской помощи: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57188" indent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30.5450.1.03. = 30.5450.1.04. + 30.5450.1.05. + 30.5450.1.06.</a:t>
            </a:r>
          </a:p>
          <a:p>
            <a:pPr marL="357188" indent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Число автомобилей класса «А»:</a:t>
            </a:r>
          </a:p>
          <a:p>
            <a:pPr marL="357188" indent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30.5450.11.03. = 30.5450.11.04. + 30.5450.11.05. + 30.5450.11.06. </a:t>
            </a:r>
          </a:p>
          <a:p>
            <a:pPr marL="357188" indent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Число автомобилей класса «В»:</a:t>
            </a:r>
          </a:p>
          <a:p>
            <a:pPr marL="357188" indent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30.5450.12.03. = 30.5450.12.04. + 30.5450.12.05. + 30.5450.12.06.</a:t>
            </a:r>
          </a:p>
          <a:p>
            <a:pPr marL="357188" indent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Число автомобилей класса «С»:</a:t>
            </a:r>
          </a:p>
          <a:p>
            <a:pPr marL="357188" indent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30.5450.13.03. = 30.5450.13.04. + 30.5450.13.05. + 30.5450.13.06. </a:t>
            </a:r>
          </a:p>
          <a:p>
            <a:pPr marL="357188" indent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Число автомобилей класса «С» для новорожденных и детей раннего возраста:</a:t>
            </a:r>
          </a:p>
          <a:p>
            <a:pPr marL="357188" indent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30.5450.131.03. = 30.5450.131.04.+30.5450.131.05.+ 30.5450.131.06. </a:t>
            </a:r>
          </a:p>
          <a:p>
            <a:pPr marL="357188" indent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Число автомобилей повышенной проходимости:</a:t>
            </a:r>
          </a:p>
          <a:p>
            <a:pPr marL="357188" indent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30.5450.14.03. = 30.5450.14.04. + 30.5450.14.05. + 30.5450.14.06.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188" y="260350"/>
            <a:ext cx="8118475" cy="1223963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5450 «Оснащение станции (отделения) скорой медицинской помощи»</a:t>
            </a:r>
            <a:endParaRPr lang="ru-RU" sz="2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5" name="Содержимое 2"/>
          <p:cNvSpPr>
            <a:spLocks noGrp="1"/>
          </p:cNvSpPr>
          <p:nvPr>
            <p:ph idx="1"/>
          </p:nvPr>
        </p:nvSpPr>
        <p:spPr>
          <a:xfrm>
            <a:off x="323850" y="1341438"/>
            <a:ext cx="8334375" cy="5302250"/>
          </a:xfrm>
        </p:spPr>
        <p:txBody>
          <a:bodyPr/>
          <a:lstStyle/>
          <a:p>
            <a:pPr algn="just" eaLnBrk="1" hangingPunct="1">
              <a:buFont typeface="Arial" charset="0"/>
              <a:buNone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Число автомобилей скорой медицинской помощи по срокам эксплуатации:</a:t>
            </a:r>
          </a:p>
          <a:p>
            <a:pPr algn="just" eaLnBrk="1" hangingPunct="1">
              <a:buFont typeface="Arial" charset="0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Всего автомобилей скорой медицинской помощи:</a:t>
            </a:r>
            <a:endParaRPr lang="ru-RU" sz="21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57188" indent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30.5450.1.03. = 30.5450.11.03. + 30.5450.12.03. + 30.5450.13.03. </a:t>
            </a:r>
          </a:p>
          <a:p>
            <a:pPr marL="357188" indent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Число автомобилей скорой медицинской помощи со сроком эксплуатации до 3 лет:</a:t>
            </a:r>
          </a:p>
          <a:p>
            <a:pPr marL="357188" indent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30.5450.1.04. = 30.5450.11.04. + 30.5450.12.04. + 30.5450.13.04.</a:t>
            </a:r>
          </a:p>
          <a:p>
            <a:pPr marL="357188" indent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Число автомобилей скорой медицинской помощи со сроком эксплуатации от 3 до 5 лет:</a:t>
            </a:r>
          </a:p>
          <a:p>
            <a:pPr marL="357188" indent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30.5450.1.05. = 30.5450.11.05. + 30.5450.12.05. + 30.5450.13.05.</a:t>
            </a:r>
          </a:p>
          <a:p>
            <a:pPr marL="357188" indent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Число автомобилей скорой медицинской помощи со сроком эксплуатации свыше 5 лет:</a:t>
            </a:r>
          </a:p>
          <a:p>
            <a:pPr marL="357188" indent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30.5450.1.06. = 30.5450.11.06. + 30.5450.12.06. + 30.5450.13.06.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785813"/>
            <a:ext cx="8229600" cy="534035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Приказ Министерства здравоохранения и социального развития Российской Федерации             № 752 от 1 декабря 2005 г.                 «Об оснащении санитарного автотранспорта» регламентировал разделение автомобилей скорой медицинской помощи по классам</a:t>
            </a:r>
            <a:r>
              <a:rPr lang="ru-RU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advClick="0">
    <p:wip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274638"/>
            <a:ext cx="8358187" cy="1143000"/>
          </a:xfrm>
        </p:spPr>
        <p:txBody>
          <a:bodyPr/>
          <a:lstStyle/>
          <a:p>
            <a:pPr eaLnBrk="1" hangingPunct="1"/>
            <a:r>
              <a:rPr lang="ru-RU" altLang="ru-RU" sz="3300" b="1" smtClean="0">
                <a:latin typeface="Times New Roman" pitchFamily="18" charset="0"/>
                <a:cs typeface="Times New Roman" pitchFamily="18" charset="0"/>
              </a:rPr>
              <a:t>Приказ Министерства здравоохранения и социального развития Российской Федерации № 752 от 1 декабря 2005 г.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85938"/>
            <a:ext cx="8334375" cy="4525962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3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    Автомобили скорой медицинской помощи класса «А»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-  автомобили скорой медицинской помощи, предназначенные для транспортировки пациентов, не являющихся экстренными пациентами, в сопровождении медицинского персонала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общепрофильной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фельдшерской выездной бригады скорой медицинской помощи.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Приказ Министерства здравоохранения и социального развития Российской Федерации № 752 от 1 декабря 2005 г.</a:t>
            </a:r>
            <a:endParaRPr lang="ru-RU" sz="3500" dirty="0" smtClean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1857375"/>
            <a:ext cx="8320088" cy="4500563"/>
          </a:xfrm>
        </p:spPr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Автомобили скорой медицинской помощи класса «В»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автомобили скорой медицинской помощи, предназначенные для проведения лечебных мероприятий скорой медицинской помощи силами врачебной (фельдшерской)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общепрофильной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выездной бригады скорой медицинской помощи, транспортировки и мониторинга состояния пациентов 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догоспитальном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этапе.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274638"/>
            <a:ext cx="8358187" cy="1143000"/>
          </a:xfrm>
        </p:spPr>
        <p:txBody>
          <a:bodyPr/>
          <a:lstStyle/>
          <a:p>
            <a:pPr eaLnBrk="1" hangingPunct="1"/>
            <a:r>
              <a:rPr lang="ru-RU" altLang="ru-RU" sz="3300" b="1" smtClean="0">
                <a:latin typeface="Times New Roman" pitchFamily="18" charset="0"/>
                <a:cs typeface="Times New Roman" pitchFamily="18" charset="0"/>
              </a:rPr>
              <a:t>Приказ Министерства здравоохранения и социального развития Российской Федерации № 752 от 1 декабря 2005 г.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785938"/>
            <a:ext cx="8229600" cy="4525962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3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   Автомобили скорой медицинской помощи класса «С»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- автомобили скорой медицинской помощи, предназначенные для проведения лечебных мероприятий скорой медицинской помощи силами специализированной выездной бригады скорой медицинской помощи анестезиологии-реанимации, в том числе педиатрической, транспортировки и мониторинга состояния пациентов на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догоспитальном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этапе.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Содержимое 2"/>
          <p:cNvSpPr>
            <a:spLocks noGrp="1"/>
          </p:cNvSpPr>
          <p:nvPr>
            <p:ph idx="1"/>
          </p:nvPr>
        </p:nvSpPr>
        <p:spPr>
          <a:xfrm>
            <a:off x="428625" y="571500"/>
            <a:ext cx="8229600" cy="6143625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 5450. Оснащение станции (отделения) скорой медицинской помощи</a:t>
            </a:r>
          </a:p>
          <a:p>
            <a:pPr algn="just" fontAlgn="t">
              <a:buFont typeface="Arial" charset="0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Автомобили  повышенной проходимости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(вездеходы, санитарные автомобили на базе «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КАМАЗа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» и другие» (из строки 1) - транспортное средство на базе дорожного автомобиля, повышение проходимости которого обеспечено: приводом  на все колеса, постановкой дополнительной раздаточной коробки, использованием шин с регулируемым давлением воздуха,  установкой блокируемых дифференциалов или дифференциалов  повышенного трения, лебедки и других приспособлений для преодоления препятствий или на базе транспортного средства специального назначения на гусеницах, шнеках, колесах низкого давления.</a:t>
            </a:r>
          </a:p>
          <a:p>
            <a:pPr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3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Содержимое 2"/>
          <p:cNvSpPr>
            <a:spLocks noGrp="1"/>
          </p:cNvSpPr>
          <p:nvPr>
            <p:ph idx="1"/>
          </p:nvPr>
        </p:nvSpPr>
        <p:spPr>
          <a:xfrm>
            <a:off x="323850" y="549275"/>
            <a:ext cx="8372475" cy="5786438"/>
          </a:xfrm>
        </p:spPr>
        <p:txBody>
          <a:bodyPr/>
          <a:lstStyle/>
          <a:p>
            <a:pPr algn="just" eaLnBrk="1" hangingPunct="1">
              <a:buFont typeface="Arial" charset="0"/>
              <a:buNone/>
            </a:pPr>
            <a:r>
              <a:rPr lang="ru-RU" altLang="ru-RU" sz="3600" smtClean="0">
                <a:latin typeface="Times New Roman" pitchFamily="18" charset="0"/>
                <a:cs typeface="Times New Roman" pitchFamily="18" charset="0"/>
              </a:rPr>
              <a:t>   При значительном изменении в числе автомобилей скорой медицинской помощи в 2018 г. по сравнению с 2017 г. следует предоставить пояснение.</a:t>
            </a:r>
          </a:p>
          <a:p>
            <a:pPr algn="just" eaLnBrk="1" hangingPunct="1">
              <a:buFont typeface="Arial" charset="0"/>
              <a:buNone/>
            </a:pPr>
            <a:endParaRPr lang="ru-RU" altLang="ru-RU" sz="360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Arial" charset="0"/>
              <a:buNone/>
            </a:pPr>
            <a:r>
              <a:rPr lang="ru-RU" altLang="ru-RU" sz="3600" smtClean="0">
                <a:latin typeface="Times New Roman" pitchFamily="18" charset="0"/>
                <a:cs typeface="Times New Roman" pitchFamily="18" charset="0"/>
              </a:rPr>
              <a:t>   При наличии неклассифицированных автомобилей скорой медицинской помощи следует предоставить пояснение по их распределению по сроку эксплуатации.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Содержимое 2"/>
          <p:cNvSpPr>
            <a:spLocks noGrp="1"/>
          </p:cNvSpPr>
          <p:nvPr>
            <p:ph idx="1"/>
          </p:nvPr>
        </p:nvSpPr>
        <p:spPr>
          <a:xfrm>
            <a:off x="357188" y="785813"/>
            <a:ext cx="8372475" cy="5786437"/>
          </a:xfrm>
        </p:spPr>
        <p:txBody>
          <a:bodyPr/>
          <a:lstStyle/>
          <a:p>
            <a:pPr algn="just" eaLnBrk="1" hangingPunct="1">
              <a:buFont typeface="Arial" charset="0"/>
              <a:buNone/>
            </a:pPr>
            <a:r>
              <a:rPr lang="ru-RU" altLang="ru-RU" sz="360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algn="just" eaLnBrk="1" hangingPunct="1">
              <a:buFont typeface="Arial" charset="0"/>
              <a:buNone/>
            </a:pPr>
            <a:r>
              <a:rPr lang="ru-RU" altLang="ru-RU" sz="3600" smtClean="0">
                <a:latin typeface="Times New Roman" pitchFamily="18" charset="0"/>
                <a:cs typeface="Times New Roman" pitchFamily="18" charset="0"/>
              </a:rPr>
              <a:t>   При наличии автомобилей скорой медицинской помощи, находящихся на аутсорсинге, следует предоставить пояснение по числу автомобилей.</a:t>
            </a:r>
          </a:p>
          <a:p>
            <a:pPr algn="just" eaLnBrk="1" hangingPunct="1">
              <a:buFont typeface="Arial" charset="0"/>
              <a:buNone/>
            </a:pPr>
            <a:endParaRPr lang="ru-RU" altLang="ru-RU" sz="360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Arial" charset="0"/>
              <a:buNone/>
            </a:pPr>
            <a:r>
              <a:rPr lang="ru-RU" altLang="ru-RU" sz="3600" smtClean="0">
                <a:latin typeface="Times New Roman" pitchFamily="18" charset="0"/>
                <a:cs typeface="Times New Roman" pitchFamily="18" charset="0"/>
              </a:rPr>
              <a:t>   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404813"/>
            <a:ext cx="8229600" cy="9398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деятельности скорой медицинской помощи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50" y="1428750"/>
            <a:ext cx="8329613" cy="5214938"/>
          </a:xfrm>
        </p:spPr>
        <p:txBody>
          <a:bodyPr rtlCol="0">
            <a:noAutofit/>
          </a:bodyPr>
          <a:lstStyle/>
          <a:p>
            <a:pPr marL="357188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Раздел </a:t>
            </a:r>
            <a:r>
              <a:rPr lang="en-US" sz="2700" b="1" i="1" dirty="0" smtClean="0">
                <a:latin typeface="Times New Roman" pitchFamily="18" charset="0"/>
                <a:cs typeface="Times New Roman" pitchFamily="18" charset="0"/>
              </a:rPr>
              <a:t>VI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. Работа диагностических отделений (кабинетов)</a:t>
            </a:r>
          </a:p>
          <a:p>
            <a:pPr marL="357188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700" i="1" dirty="0" err="1" smtClean="0">
                <a:latin typeface="Times New Roman" pitchFamily="18" charset="0"/>
                <a:cs typeface="Times New Roman" pitchFamily="18" charset="0"/>
              </a:rPr>
              <a:t>Подтабличная</a:t>
            </a: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 строка 5453</a:t>
            </a: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   Число станций (отделений) скорой медицинской помощи, оснащенных медицинской информационной системой для автоматизации работы станции (отделения) скорой медицинской помощи, обеспечивающей автоматизацию системы управления приемом, обработкой и передачей поступающих вызовов (обращений), автоматизацию системы диспетчеризации автомобилей скорой медицинской помощи   1____________ </a:t>
            </a:r>
          </a:p>
          <a:p>
            <a:pPr marL="357188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8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Содержимое 2"/>
          <p:cNvSpPr>
            <a:spLocks noGrp="1"/>
          </p:cNvSpPr>
          <p:nvPr>
            <p:ph idx="1"/>
          </p:nvPr>
        </p:nvSpPr>
        <p:spPr>
          <a:xfrm>
            <a:off x="395288" y="476250"/>
            <a:ext cx="8229600" cy="5786438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Подтабличная</a:t>
            </a:r>
            <a:r>
              <a:rPr lang="ru-RU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строка 5453</a:t>
            </a: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Внутриформенный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контроль:</a:t>
            </a: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30.5453.1.01 = &lt; 30.1060.1.03 + 30.1060.2.03 + 30.1060.3.03+ 30.1060.4.03 + 30.1060.5.03 + 30.1060.6.03 + 30.1060.7.03.</a:t>
            </a:r>
          </a:p>
          <a:p>
            <a:pPr algn="just" eaLnBrk="1" fontAlgn="auto" hangingPunct="1">
              <a:spcBef>
                <a:spcPts val="120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   При сдаче отчетов следует указать название программы автоматизированной системы управления приема и обработки вызовов скорой медицинской помощи, установленной на станциях (отделениях) скорой медицинской помощи.</a:t>
            </a: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Сведения заполняемые в </a:t>
            </a:r>
            <a:r>
              <a:rPr lang="ru-RU" sz="2600" b="1" dirty="0" err="1" smtClean="0">
                <a:latin typeface="Times New Roman" pitchFamily="18" charset="0"/>
                <a:cs typeface="Times New Roman" pitchFamily="18" charset="0"/>
              </a:rPr>
              <a:t>подтабличной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строке  5453 необходимо сравнить с данными предыдущего отчетного года.</a:t>
            </a: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Содержимое 2"/>
          <p:cNvSpPr>
            <a:spLocks noGrp="1"/>
          </p:cNvSpPr>
          <p:nvPr>
            <p:ph idx="1"/>
          </p:nvPr>
        </p:nvSpPr>
        <p:spPr>
          <a:xfrm>
            <a:off x="357188" y="785813"/>
            <a:ext cx="8372475" cy="5786437"/>
          </a:xfrm>
        </p:spPr>
        <p:txBody>
          <a:bodyPr/>
          <a:lstStyle/>
          <a:p>
            <a:pPr algn="just" eaLnBrk="1" hangingPunct="1">
              <a:buFont typeface="Arial" charset="0"/>
              <a:buNone/>
            </a:pPr>
            <a:r>
              <a:rPr lang="ru-RU" altLang="ru-RU" sz="360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algn="just" eaLnBrk="1" hangingPunct="1">
              <a:buFont typeface="Arial" charset="0"/>
              <a:buNone/>
            </a:pPr>
            <a:r>
              <a:rPr lang="ru-RU" altLang="ru-RU" sz="3600" smtClean="0">
                <a:latin typeface="Times New Roman" pitchFamily="18" charset="0"/>
                <a:cs typeface="Times New Roman" pitchFamily="18" charset="0"/>
              </a:rPr>
              <a:t>   При присоединении  скорой медицинской помощи к центру медицины катастроф показатели работы службы скорой медицинской помощи заполняются в отчетных формах №№ 30, 47.</a:t>
            </a:r>
          </a:p>
          <a:p>
            <a:pPr algn="just" eaLnBrk="1" hangingPunct="1">
              <a:buFont typeface="Arial" charset="0"/>
              <a:buNone/>
            </a:pPr>
            <a:endParaRPr lang="ru-RU" altLang="ru-RU" sz="360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Arial" charset="0"/>
              <a:buNone/>
            </a:pPr>
            <a:r>
              <a:rPr lang="ru-RU" altLang="ru-RU" sz="3600" smtClean="0">
                <a:latin typeface="Times New Roman" pitchFamily="18" charset="0"/>
                <a:cs typeface="Times New Roman" pitchFamily="18" charset="0"/>
              </a:rPr>
              <a:t>   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Содержимое 2"/>
          <p:cNvSpPr>
            <a:spLocks noGrp="1"/>
          </p:cNvSpPr>
          <p:nvPr>
            <p:ph idx="1"/>
          </p:nvPr>
        </p:nvSpPr>
        <p:spPr>
          <a:xfrm>
            <a:off x="357188" y="785813"/>
            <a:ext cx="8372475" cy="5786437"/>
          </a:xfrm>
        </p:spPr>
        <p:txBody>
          <a:bodyPr/>
          <a:lstStyle/>
          <a:p>
            <a:pPr algn="just" eaLnBrk="1" hangingPunct="1">
              <a:buFont typeface="Arial" charset="0"/>
              <a:buNone/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algn="ctr" eaLnBrk="1" hangingPunct="1">
              <a:buFont typeface="Arial" charset="0"/>
              <a:buNone/>
              <a:defRPr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buFont typeface="Arial" charset="0"/>
              <a:buNone/>
              <a:defRPr/>
            </a:pPr>
            <a:r>
              <a:rPr lang="ru-RU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Благодарю за внимание!</a:t>
            </a:r>
          </a:p>
          <a:p>
            <a:pPr algn="just" eaLnBrk="1" hangingPunct="1">
              <a:buFont typeface="Arial" charset="0"/>
              <a:buNone/>
              <a:defRPr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Arial" charset="0"/>
              <a:buNone/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1026"/>
          <p:cNvSpPr>
            <a:spLocks noGrp="1" noChangeArrowheads="1"/>
          </p:cNvSpPr>
          <p:nvPr>
            <p:ph type="ctrTitle" idx="4294967295"/>
          </p:nvPr>
        </p:nvSpPr>
        <p:spPr>
          <a:xfrm>
            <a:off x="1143000" y="857250"/>
            <a:ext cx="7721600" cy="1143000"/>
          </a:xfrm>
        </p:spPr>
        <p:txBody>
          <a:bodyPr/>
          <a:lstStyle/>
          <a:p>
            <a:pPr eaLnBrk="1" hangingPunct="1"/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>Шляфер София Исааковна</a:t>
            </a:r>
          </a:p>
        </p:txBody>
      </p:sp>
      <p:sp>
        <p:nvSpPr>
          <p:cNvPr id="148483" name="Rectangle 1027"/>
          <p:cNvSpPr>
            <a:spLocks noGrp="1" noChangeArrowheads="1"/>
          </p:cNvSpPr>
          <p:nvPr>
            <p:ph type="subTitle" idx="4294967295"/>
          </p:nvPr>
        </p:nvSpPr>
        <p:spPr>
          <a:xfrm>
            <a:off x="1143000" y="2000250"/>
            <a:ext cx="7715250" cy="4021138"/>
          </a:xfrm>
        </p:spPr>
        <p:txBody>
          <a:bodyPr rtlCol="0">
            <a:normAutofit fontScale="85000" lnSpcReduction="10000"/>
          </a:bodyPr>
          <a:lstStyle/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доктор медицинских наук, </a:t>
            </a: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главный научный сотрудник отделения организации планирования и управления научными исследованиями ФГБУ «Центральный научно-исследовательский институт организации и информатизации здравоохранения Министерства здравоохранения Российской Федерации»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Тел. 8(495) 618-29-13 (добавочный 313)</a:t>
            </a:r>
          </a:p>
          <a:p>
            <a:pPr marL="0" indent="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E-mail: sonia@mednet.ru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2463</TotalTime>
  <Words>5130</Words>
  <Application>Microsoft Office PowerPoint</Application>
  <PresentationFormat>Экран (4:3)</PresentationFormat>
  <Paragraphs>647</Paragraphs>
  <Slides>76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76</vt:i4>
      </vt:variant>
    </vt:vector>
  </HeadingPairs>
  <TitlesOfParts>
    <vt:vector size="80" baseType="lpstr">
      <vt:lpstr>Arial</vt:lpstr>
      <vt:lpstr>Calibri</vt:lpstr>
      <vt:lpstr>Times New Roman</vt:lpstr>
      <vt:lpstr>Тема Office</vt:lpstr>
      <vt:lpstr> Заполнение данных о работе скорой медицинской помощи в форме федерального статистического наблюдения № 30 «Сведения о медицинской организации» за 2018 год  </vt:lpstr>
      <vt:lpstr>Презентация PowerPoint</vt:lpstr>
      <vt:lpstr>Презентация PowerPoint</vt:lpstr>
      <vt:lpstr>Скорая, в том числе скорая специализированная, медицинская помощь</vt:lpstr>
      <vt:lpstr>Вне медицинской организации</vt:lpstr>
      <vt:lpstr>В амбулаторных условиях</vt:lpstr>
      <vt:lpstr>В стационарных условиях</vt:lpstr>
      <vt:lpstr>В стационарных условиях</vt:lpstr>
      <vt:lpstr>Сведения о деятельности скорой медицинской помощи в форме федерального статистического наблюдения № 30</vt:lpstr>
      <vt:lpstr> В графе 3 показывается число станций (отделений) скорой медицинской помощи по числу выполненных вызовов в год.</vt:lpstr>
      <vt:lpstr>Таблица 1060 «Категорийность станции (отделения) скорой медицинской помощи»</vt:lpstr>
      <vt:lpstr>Сведения о деятельности скорой медицинской помощи</vt:lpstr>
      <vt:lpstr>Таблица 1105 «Должности и физические лица станции (отделения) скорой медицинской помощи»</vt:lpstr>
      <vt:lpstr>Таблица 1105 «Должности и физические лица станции (отделения) скорой медицинской помощи»</vt:lpstr>
      <vt:lpstr>Таблица 1105 «Должности и физические лица станции (отделения) скорой медицинской помощи»</vt:lpstr>
      <vt:lpstr>Таблица 1105 «Должности и физические лица станции (отделения) скорой медицинской помощи»</vt:lpstr>
      <vt:lpstr>Сведения о деятельности скорой медицинской помощи</vt:lpstr>
      <vt:lpstr>Таблица 2120 «Медицинская помощь, оказанная выездными бригадами скорой медицинской помощи при выполнении вызовов скорой медицинской помощи»</vt:lpstr>
      <vt:lpstr>Приказ  Министерства здравоохранения Российской Федерации № 388н  от 20 июня 2013 г. (приложение 1)</vt:lpstr>
      <vt:lpstr>Таблица 2120 «Медицинская помощь, оказанная выездными бригадами скорой медицинской помощи при выполнении вызовов скорой медицинской помощи»</vt:lpstr>
      <vt:lpstr>Таблица 2120 «Медицинская помощь, оказанная выездными бригадами скорой медицинской помощи при выполнении вызовов скорой медицинской помощи»</vt:lpstr>
      <vt:lpstr>Таблица 2120 «Медицинская помощь, оказанная выездными бригадами скорой медицинской помощи при выполнении вызовов скорой медицинской помощи»</vt:lpstr>
      <vt:lpstr>Таблица 2120 «Медицинская помощь, оказанная выездными бригадами скорой медицинской помощи при выполнении вызовов скорой медицинской помощи»</vt:lpstr>
      <vt:lpstr>Таблица 2120 «Медицинская помощь, оказанная выездными бригадами скорой медицинской помощи при выполнении вызовов скорой медицинской помощи»</vt:lpstr>
      <vt:lpstr>Таблица 2120 «Медицинская помощь, оказанная выездными бригадами скорой медицинской помощи при выполнении вызовов скорой медицинской помощи»</vt:lpstr>
      <vt:lpstr>Таблица 2120 «Медицинская помощь, оказанная выездными бригадами скорой медицинской помощи при выполнении вызовов скорой медицинской помощи»</vt:lpstr>
      <vt:lpstr>Сведения о деятельности скорой медицинской помощи</vt:lpstr>
      <vt:lpstr>Подтабличная строка 2121</vt:lpstr>
      <vt:lpstr>Сведения о деятельности скорой медицинской помощи</vt:lpstr>
      <vt:lpstr>Таблица 2200 «Сведения о деятельности выездных бригад скорой медицинской помощи»</vt:lpstr>
      <vt:lpstr>Таблица 2200 «Сведения о деятельности выездных бригад скорой медицинской помощи»</vt:lpstr>
      <vt:lpstr>Таблица 2200 «Сведения о деятельности выездных бригад скорой медицинской помощи»</vt:lpstr>
      <vt:lpstr>Приказ Министерства здравоохранения Российской Федерации № 388н от 20 июня 2013 г. (в редакции Приказа Минздрава России № 33н от 22 января 2016 г.)</vt:lpstr>
      <vt:lpstr>Приказ Министерства здравоохранения Российской Федерации № 388н от 20 июня 2013 г. (в редакции Приказа Минздрава России № 33н от 22 января 2016 г.)</vt:lpstr>
      <vt:lpstr>Приказ Министерства здравоохранения Российской Федерации № 388н от 20 июня 2013 г. (в редакции Приказа Минздрава России № 33н от 22 января 2016 г.)</vt:lpstr>
      <vt:lpstr>Приказ Министерства здравоохранения Российской Федерации № 388н от 20 июня 2013 г. (в редакции Приказа Минздрава России № 33н от 22 января 2016 г.)</vt:lpstr>
      <vt:lpstr>Приказ Министерства здравоохранения Российской Федерации № 388н от 20 июня 2013 г. (в редакции Приказа Минздрава России № 33н от 22 января 2016 г.)</vt:lpstr>
      <vt:lpstr>Приказ Министерства здравоохранения Российской Федерации № 388н от 20 июня 2013 г. (в редакции Приказа Минздрава России № 33н от 22 января 2016 г.)</vt:lpstr>
      <vt:lpstr>Приказ Министерства здравоохранения Российской Федерации № 388н от 20 июня 2013 г. (в редакции Приказа Минздрава России № 33н от 22 января 2016 г.)</vt:lpstr>
      <vt:lpstr>Приказ Министерства здравоохранения Российской Федерации № 388н от 20 июня 2013 г. (в редакции Приказа Минздрава России № 33н от 22 января 2016 г.)</vt:lpstr>
      <vt:lpstr>Приказ Министерства здравоохранения Российской Федерации № 388н от 20 июня 2013 г. (в редакции Приказа Минздрава России № 33н от 22 января 2016 г.)</vt:lpstr>
      <vt:lpstr>Таблица 2200 «Сведения о деятельности выездных бригад скорой медицинской помощи»</vt:lpstr>
      <vt:lpstr>Таблица 2200 «Сведения о деятельности выездных бригад скорой медицинской помощи»</vt:lpstr>
      <vt:lpstr>Таблица 2200 «Сведения о деятельности выездных бригад скорой медицинской помощи»</vt:lpstr>
      <vt:lpstr>Таблица 2200 «Сведения о деятельности выездных бригад скорой медицинской помощи»</vt:lpstr>
      <vt:lpstr>Таблица 2200 «Сведения о деятельности выездных бригад скорой медицинской помощи»</vt:lpstr>
      <vt:lpstr>Сведения о деятельности скорой медицинской помощи</vt:lpstr>
      <vt:lpstr>Подтабличная строка 2202</vt:lpstr>
      <vt:lpstr>Подтабличная строка 2202</vt:lpstr>
      <vt:lpstr>Сведения о деятельности скорой медицинской помощи</vt:lpstr>
      <vt:lpstr>Таблица 2300 «Число вызовов скорой медицинской помощи по времени доезда до места вызова и времени, затраченному на выполнение одного вызова скорой медицинской помощи»</vt:lpstr>
      <vt:lpstr>Приказ Министерства здравоохранения и социального развития Российской Федерации № 942 от 2 декабря 2009 г. «Об утверждении статистического инструментария станции (отделения), больницы скорой медицинской помощи»</vt:lpstr>
      <vt:lpstr>Таблица 2300 «Число вызовов скорой медицинской помощи по времени доезда до места вызова и времени, затраченному на выполнение одного вызова скорой медицинской помощи»</vt:lpstr>
      <vt:lpstr>Таблица 2300 «Число вызовов скорой медицинской помощи по времени доезда до места вызова и времени, затраченному на выполнение одного вызова скорой медицинской помощи»</vt:lpstr>
      <vt:lpstr>Сведения о деятельности скорой медицинской помощи</vt:lpstr>
      <vt:lpstr>Таблица 2350</vt:lpstr>
      <vt:lpstr>Таблица 2350</vt:lpstr>
      <vt:lpstr>Приказ Министерства здравоохранения и социального развития Российской Федерации № 942 от 2 декабря 2009 г. </vt:lpstr>
      <vt:lpstr>Приказ Министерства здравоохранения и социального развития Российской Федерации № 942 от 2 декабря 2009 г. </vt:lpstr>
      <vt:lpstr>Таблица 2350</vt:lpstr>
      <vt:lpstr>Сведения о деятельности скорой медицинской помощи</vt:lpstr>
      <vt:lpstr>Таблица 5450 «Оснащение станции (отделения) скорой медицинской помощи»</vt:lpstr>
      <vt:lpstr>Таблица 5450 «Оснащение станции (отделения) скорой медицинской помощи»</vt:lpstr>
      <vt:lpstr>Таблица 5450 «Оснащение станции (отделения) скорой медицинской помощи»</vt:lpstr>
      <vt:lpstr>Презентация PowerPoint</vt:lpstr>
      <vt:lpstr>Приказ Министерства здравоохранения и социального развития Российской Федерации № 752 от 1 декабря 2005 г.</vt:lpstr>
      <vt:lpstr>Приказ Министерства здравоохранения и социального развития Российской Федерации № 752 от 1 декабря 2005 г.</vt:lpstr>
      <vt:lpstr>Приказ Министерства здравоохранения и социального развития Российской Федерации № 752 от 1 декабря 2005 г.</vt:lpstr>
      <vt:lpstr>Презентация PowerPoint</vt:lpstr>
      <vt:lpstr>Презентация PowerPoint</vt:lpstr>
      <vt:lpstr>Презентация PowerPoint</vt:lpstr>
      <vt:lpstr>Сведения о деятельности скорой медицинской помощи</vt:lpstr>
      <vt:lpstr>Презентация PowerPoint</vt:lpstr>
      <vt:lpstr>Презентация PowerPoint</vt:lpstr>
      <vt:lpstr>Презентация PowerPoint</vt:lpstr>
      <vt:lpstr>Шляфер София Исааковна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Заполнение сведений о работе службы скорой медицинской помощи в форме федерального статистического наблюдения № 30 «Сведения о медицинской организации» в 2014 г.    Шляфер София Исааковна</dc:title>
  <dc:creator>s.shlyafer</dc:creator>
  <cp:lastModifiedBy>Анатолий Ю. Шамеев</cp:lastModifiedBy>
  <cp:revision>444</cp:revision>
  <dcterms:created xsi:type="dcterms:W3CDTF">2014-12-01T14:25:46Z</dcterms:created>
  <dcterms:modified xsi:type="dcterms:W3CDTF">2018-12-12T09:22:03Z</dcterms:modified>
</cp:coreProperties>
</file>