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2"/>
  </p:notesMasterIdLst>
  <p:sldIdLst>
    <p:sldId id="311" r:id="rId2"/>
    <p:sldId id="275" r:id="rId3"/>
    <p:sldId id="293" r:id="rId4"/>
    <p:sldId id="294" r:id="rId5"/>
    <p:sldId id="314" r:id="rId6"/>
    <p:sldId id="276" r:id="rId7"/>
    <p:sldId id="277" r:id="rId8"/>
    <p:sldId id="278" r:id="rId9"/>
    <p:sldId id="279" r:id="rId10"/>
    <p:sldId id="317" r:id="rId11"/>
    <p:sldId id="295" r:id="rId12"/>
    <p:sldId id="316" r:id="rId13"/>
    <p:sldId id="315" r:id="rId14"/>
    <p:sldId id="296" r:id="rId15"/>
    <p:sldId id="280" r:id="rId16"/>
    <p:sldId id="310" r:id="rId17"/>
    <p:sldId id="299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313" r:id="rId29"/>
    <p:sldId id="312" r:id="rId30"/>
    <p:sldId id="297" r:id="rId31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2094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2A54B1-8686-47CF-AC95-E92BD13A978C}" type="datetimeFigureOut">
              <a:rPr lang="ru-RU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7C7A249-CF2B-4D78-9753-BD80F8D047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491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66B42-7CAE-4823-9B0A-A2CA4CF65C12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AFD3B-2495-47EA-9349-7971B179DF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2FE81-F349-45D5-93F6-FFE505D777B0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C7F65-274A-49FE-8B41-F837482CDA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C5505-8FED-4969-A1AF-2942DD3DB46E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7804C-4F81-44B6-A399-55C5EB213E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E1779-A161-4CC5-94B7-6A8295086E6B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192C5-B9C3-47A3-BE68-25C3132470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31099-2412-4A7A-8EE8-E3850B6CD5AA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97552-8DEA-479E-80B9-0016E026D7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3DD80-8D59-4155-8E1E-81D5A8FFE3D7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3698E-5148-4E01-87D0-21455AEE9F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B656B-7AED-48EF-B37E-E60309AF8909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6AC06-BCAC-4E1A-9D80-70FE38C59B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F6135-B507-4A0C-84D9-CA9D9CCB3FB2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39D47-6FD0-4DAA-95F5-0308247C8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88470-8EA4-40C7-B99D-B19FEE71A7F3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544A3-C8D0-4B7E-9612-C1A354469C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C8C36-1ACC-49C6-9BB8-D930D798A22B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FB18E-E7BC-4CC5-91D8-B5FFCC6C78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EB177-EC0E-4B8C-BA0F-29BF15518C3E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6B3C7-FE37-4AD7-A6A1-F7D62EEA18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6C494C-A940-466E-9BD3-63CE9FAE4095}" type="datetime1">
              <a:rPr lang="ru-RU" smtClean="0"/>
              <a:pPr>
                <a:defRPr/>
              </a:pPr>
              <a:t>17.12.2018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49E52A-0384-4646-AA85-EECD3808B7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mailto:evb@miac-io.ru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764704"/>
            <a:ext cx="9144000" cy="3672408"/>
          </a:xfrm>
          <a:prstGeom prst="rect">
            <a:avLst/>
          </a:prstGeom>
          <a:solidFill>
            <a:srgbClr val="0070C0"/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sz="2800" b="1" u="sng" dirty="0">
              <a:solidFill>
                <a:srgbClr val="FFFFFF"/>
              </a:solidFill>
            </a:endParaRPr>
          </a:p>
          <a:p>
            <a:pPr algn="ctr" defTabSz="957263"/>
            <a:r>
              <a:rPr lang="ru-RU" sz="3600" b="1" dirty="0" smtClean="0">
                <a:solidFill>
                  <a:srgbClr val="FFFFFF"/>
                </a:solidFill>
              </a:rPr>
              <a:t>Об изменениях в ФФСН за 2018 год </a:t>
            </a:r>
            <a:endParaRPr lang="ru-RU" sz="3600" b="1" dirty="0">
              <a:solidFill>
                <a:srgbClr val="FFFFFF"/>
              </a:solidFill>
            </a:endParaRPr>
          </a:p>
        </p:txBody>
      </p:sp>
      <p:sp>
        <p:nvSpPr>
          <p:cNvPr id="5" name="Прямоугольник 11"/>
          <p:cNvSpPr>
            <a:spLocks noChangeArrowheads="1"/>
          </p:cNvSpPr>
          <p:nvPr/>
        </p:nvSpPr>
        <p:spPr bwMode="auto">
          <a:xfrm>
            <a:off x="0" y="1124744"/>
            <a:ext cx="9144000" cy="2873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900">
              <a:solidFill>
                <a:srgbClr val="4F6228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6762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7624" name="Rectangle 8"/>
          <p:cNvSpPr>
            <a:spLocks noChangeArrowheads="1"/>
          </p:cNvSpPr>
          <p:nvPr/>
        </p:nvSpPr>
        <p:spPr bwMode="auto">
          <a:xfrm>
            <a:off x="827088" y="3762375"/>
            <a:ext cx="777716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200" b="1">
              <a:solidFill>
                <a:schemeClr val="bg1"/>
              </a:solidFill>
              <a:latin typeface="Helios"/>
            </a:endParaRPr>
          </a:p>
          <a:p>
            <a:endParaRPr lang="ru-RU" sz="2400" b="1">
              <a:solidFill>
                <a:schemeClr val="bg1"/>
              </a:solidFill>
              <a:latin typeface="Helios"/>
            </a:endParaRPr>
          </a:p>
        </p:txBody>
      </p:sp>
      <p:sp>
        <p:nvSpPr>
          <p:cNvPr id="10" name="Прямоугольник 13"/>
          <p:cNvSpPr txBox="1">
            <a:spLocks noChangeArrowheads="1"/>
          </p:cNvSpPr>
          <p:nvPr/>
        </p:nvSpPr>
        <p:spPr bwMode="auto">
          <a:xfrm>
            <a:off x="685802" y="4509120"/>
            <a:ext cx="8011790" cy="93610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altLang="ru-RU" sz="1600" dirty="0">
                <a:latin typeface="Tahoma" pitchFamily="34" charset="0"/>
                <a:cs typeface="Tahoma" pitchFamily="34" charset="0"/>
              </a:rPr>
              <a:t>Бобкова Елена Викторовна</a:t>
            </a:r>
          </a:p>
          <a:p>
            <a:pPr algn="ctr"/>
            <a:r>
              <a:rPr lang="ru-RU" altLang="ru-RU" sz="1600" dirty="0">
                <a:latin typeface="Tahoma" pitchFamily="34" charset="0"/>
                <a:cs typeface="Tahoma" pitchFamily="34" charset="0"/>
              </a:rPr>
              <a:t>Заместитель директора по медицинской статистике ОГБУЗ «МИАЦИО»</a:t>
            </a:r>
          </a:p>
        </p:txBody>
      </p:sp>
    </p:spTree>
    <p:extLst>
      <p:ext uri="{BB962C8B-B14F-4D97-AF65-F5344CB8AC3E}">
        <p14:creationId xmlns:p14="http://schemas.microsoft.com/office/powerpoint/2010/main" val="329524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1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1989138"/>
            <a:ext cx="9144000" cy="4287837"/>
          </a:xfrm>
          <a:prstGeom prst="rect">
            <a:avLst/>
          </a:prstGeom>
          <a:solidFill>
            <a:srgbClr val="0070C0"/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900" dirty="0">
              <a:solidFill>
                <a:schemeClr val="tx2">
                  <a:lumMod val="75000"/>
                </a:schemeClr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5" name="Прямоугольник 11"/>
          <p:cNvSpPr>
            <a:spLocks noChangeArrowheads="1"/>
          </p:cNvSpPr>
          <p:nvPr/>
        </p:nvSpPr>
        <p:spPr bwMode="auto">
          <a:xfrm>
            <a:off x="0" y="1196975"/>
            <a:ext cx="9144000" cy="109061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sz="2000" b="1" dirty="0"/>
          </a:p>
          <a:p>
            <a:pPr algn="ctr" defTabSz="957263"/>
            <a:r>
              <a:rPr lang="ru-RU" b="1" dirty="0"/>
              <a:t>Вносятся изменения в следующие формы федерального статистического наблюдения:</a:t>
            </a:r>
          </a:p>
          <a:p>
            <a:pPr defTabSz="957263"/>
            <a:endParaRPr lang="en-US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24614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588224" y="6291411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4617" name="Rectangle 8"/>
          <p:cNvSpPr>
            <a:spLocks noChangeArrowheads="1"/>
          </p:cNvSpPr>
          <p:nvPr/>
        </p:nvSpPr>
        <p:spPr bwMode="auto">
          <a:xfrm>
            <a:off x="827584" y="1851498"/>
            <a:ext cx="8064896" cy="5232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/>
            <a:endParaRPr lang="ru-RU" sz="1600" b="1" dirty="0" smtClean="0">
              <a:solidFill>
                <a:schemeClr val="bg1"/>
              </a:solidFill>
            </a:endParaRPr>
          </a:p>
          <a:p>
            <a:pPr algn="l"/>
            <a:r>
              <a:rPr lang="ru-RU" b="1" dirty="0" smtClean="0">
                <a:solidFill>
                  <a:srgbClr val="FFFFFF"/>
                </a:solidFill>
              </a:rPr>
              <a:t>№ 12 «Сведения </a:t>
            </a:r>
            <a:r>
              <a:rPr lang="ru-RU" b="1" dirty="0" smtClean="0">
                <a:solidFill>
                  <a:schemeClr val="bg1"/>
                </a:solidFill>
              </a:rPr>
              <a:t>о числе заболеваний, зарегистрированных у пациентов, проживающих в районе обслуживания медицинской организации»</a:t>
            </a:r>
          </a:p>
          <a:p>
            <a:pPr algn="l"/>
            <a:endParaRPr lang="ru-RU" b="1" dirty="0" smtClean="0">
              <a:solidFill>
                <a:srgbClr val="FFFFFF"/>
              </a:solidFill>
            </a:endParaRPr>
          </a:p>
          <a:p>
            <a:pPr algn="l"/>
            <a:r>
              <a:rPr lang="ru-RU" b="1" dirty="0" smtClean="0">
                <a:solidFill>
                  <a:srgbClr val="FFFFFF"/>
                </a:solidFill>
              </a:rPr>
              <a:t>№ 14 «</a:t>
            </a:r>
            <a:r>
              <a:rPr lang="ru-RU" b="1" dirty="0" smtClean="0">
                <a:solidFill>
                  <a:schemeClr val="bg1"/>
                </a:solidFill>
              </a:rPr>
              <a:t>Сведения о деятельности стационара</a:t>
            </a:r>
            <a:r>
              <a:rPr lang="ru-RU" b="1" dirty="0" smtClean="0">
                <a:solidFill>
                  <a:srgbClr val="FFFFFF"/>
                </a:solidFill>
              </a:rPr>
              <a:t>»;</a:t>
            </a:r>
          </a:p>
          <a:p>
            <a:pPr algn="l"/>
            <a:endParaRPr lang="ru-RU" sz="1600" b="1" dirty="0" smtClean="0">
              <a:solidFill>
                <a:srgbClr val="FFFFFF"/>
              </a:solidFill>
            </a:endParaRPr>
          </a:p>
          <a:p>
            <a:pPr algn="l"/>
            <a:r>
              <a:rPr lang="ru-RU" b="1" dirty="0" smtClean="0">
                <a:solidFill>
                  <a:schemeClr val="bg1"/>
                </a:solidFill>
              </a:rPr>
              <a:t>№ 30 «Сведения о медицинской организации»;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ru-RU" sz="1600" b="1" dirty="0" smtClean="0">
              <a:solidFill>
                <a:schemeClr val="bg1"/>
              </a:solidFill>
            </a:endParaRPr>
          </a:p>
          <a:p>
            <a:pPr algn="l"/>
            <a:endParaRPr lang="ru-RU" sz="1600" b="1" dirty="0" smtClean="0">
              <a:solidFill>
                <a:schemeClr val="bg1"/>
              </a:solidFill>
            </a:endParaRPr>
          </a:p>
          <a:p>
            <a:r>
              <a:rPr lang="ru-RU" b="1" dirty="0" smtClean="0">
                <a:solidFill>
                  <a:schemeClr val="bg1"/>
                </a:solidFill>
              </a:rPr>
              <a:t>№ 32 вкладыш «Сведения о регионализации акушерской и перинатальной помощи в родильных домах (отделениях) и перинатальных центрах»;</a:t>
            </a:r>
          </a:p>
          <a:p>
            <a:endParaRPr lang="ru-RU" b="1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b="1" dirty="0">
                <a:solidFill>
                  <a:schemeClr val="bg1"/>
                </a:solidFill>
              </a:rPr>
              <a:t>№ </a:t>
            </a:r>
            <a:r>
              <a:rPr lang="ru-RU" b="1" dirty="0" smtClean="0">
                <a:solidFill>
                  <a:schemeClr val="bg1"/>
                </a:solidFill>
              </a:rPr>
              <a:t>1 ДЕТИ (здрав) «Сведения о численности беспризорных и безнадзорных несовершеннолетних, помещенных в медицинские организации».</a:t>
            </a:r>
            <a:endParaRPr lang="ru-RU" b="1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 </a:t>
            </a:r>
          </a:p>
          <a:p>
            <a:pPr algn="l"/>
            <a:endParaRPr lang="ru-RU" dirty="0" smtClean="0">
              <a:solidFill>
                <a:schemeClr val="bg1"/>
              </a:solidFill>
            </a:endParaRPr>
          </a:p>
          <a:p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23850" y="333375"/>
            <a:ext cx="8374063" cy="64928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ДЕЙСТВУЮЩИЕ ФОРМЫ ФЕДЕРАЛЬНОГО И ОТРАСЛЕВОГО  СТАТИСТИЧЕСКОГО   НАБЛЮДЕНИЯ</a:t>
            </a:r>
          </a:p>
        </p:txBody>
      </p:sp>
      <p:sp>
        <p:nvSpPr>
          <p:cNvPr id="10" name="Прямоугольник 13"/>
          <p:cNvSpPr txBox="1">
            <a:spLocks noChangeArrowheads="1"/>
          </p:cNvSpPr>
          <p:nvPr/>
        </p:nvSpPr>
        <p:spPr bwMode="auto">
          <a:xfrm>
            <a:off x="323528" y="332656"/>
            <a:ext cx="8374063" cy="64928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ДЕЙСТВУЮЩИЕ ФОРМЫ ФЕДЕРАЛЬНОГО И ОТРАСЛЕВОГО  СТАТИСТИЧЕСКОГО   НАБЛЮДЕНИЯ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1412776"/>
            <a:ext cx="9144000" cy="4214812"/>
          </a:xfrm>
          <a:prstGeom prst="rect">
            <a:avLst/>
          </a:prstGeom>
          <a:solidFill>
            <a:srgbClr val="0070C0"/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sz="2800" b="1" u="sng" dirty="0">
              <a:solidFill>
                <a:srgbClr val="FFFFFF"/>
              </a:solidFill>
            </a:endParaRPr>
          </a:p>
          <a:p>
            <a:pPr algn="ctr" defTabSz="957263"/>
            <a:r>
              <a:rPr lang="ru-RU" sz="2400" b="1" dirty="0">
                <a:solidFill>
                  <a:srgbClr val="FFFFFF"/>
                </a:solidFill>
              </a:rPr>
              <a:t>ФОРМА ФЕДЕРАЛЬНОГО  СТАТИСТИЧЕСКОГО НАБЛЮДЕНИЯ № </a:t>
            </a:r>
            <a:r>
              <a:rPr lang="ru-RU" sz="2400" b="1" dirty="0" smtClean="0">
                <a:solidFill>
                  <a:srgbClr val="FFFFFF"/>
                </a:solidFill>
              </a:rPr>
              <a:t>12</a:t>
            </a:r>
            <a:endParaRPr lang="ru-RU" sz="2400" b="1" dirty="0">
              <a:solidFill>
                <a:srgbClr val="FFFFFF"/>
              </a:solidFill>
            </a:endParaRPr>
          </a:p>
          <a:p>
            <a:pPr algn="ctr" defTabSz="957263"/>
            <a:endParaRPr lang="ru-RU" sz="2400" b="1" dirty="0">
              <a:solidFill>
                <a:srgbClr val="FFFFFF"/>
              </a:solidFill>
            </a:endParaRPr>
          </a:p>
          <a:p>
            <a:pPr algn="ctr" defTabSz="957263"/>
            <a:r>
              <a:rPr lang="ru-RU" sz="2400" b="1" dirty="0">
                <a:solidFill>
                  <a:srgbClr val="FFFFFF"/>
                </a:solidFill>
              </a:rPr>
              <a:t>«СВЕДЕНИЯ </a:t>
            </a:r>
            <a:r>
              <a:rPr lang="en-US" sz="2400" b="1" dirty="0">
                <a:solidFill>
                  <a:schemeClr val="bg1"/>
                </a:solidFill>
              </a:rPr>
              <a:t>О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ЧИСЛЕ ЗАБОЛЕВАНИЙ, ЗАРЕГИСТРИРОВАННЫХ У ПАЦИЕНТОВ, </a:t>
            </a:r>
          </a:p>
          <a:p>
            <a:pPr algn="ctr" defTabSz="957263"/>
            <a:r>
              <a:rPr lang="ru-RU" sz="2400" b="1" dirty="0" smtClean="0">
                <a:solidFill>
                  <a:schemeClr val="bg1"/>
                </a:solidFill>
              </a:rPr>
              <a:t>ПРОЖИВАЮЩИХ В РАЙОНЕ ОБСЛУЖИВАНИЯ</a:t>
            </a:r>
            <a:endParaRPr lang="ru-RU" sz="2400" b="1" dirty="0">
              <a:solidFill>
                <a:schemeClr val="bg1"/>
              </a:solidFill>
            </a:endParaRPr>
          </a:p>
          <a:p>
            <a:pPr algn="ctr" defTabSz="957263"/>
            <a:r>
              <a:rPr lang="ru-RU" sz="2400" b="1" dirty="0">
                <a:solidFill>
                  <a:schemeClr val="bg1"/>
                </a:solidFill>
              </a:rPr>
              <a:t>МЕДИЦИНСКОЙ ОРГАНИЗАЦИИ</a:t>
            </a:r>
            <a:r>
              <a:rPr lang="ru-RU" sz="2400" b="1" dirty="0">
                <a:solidFill>
                  <a:srgbClr val="FFFFFF"/>
                </a:solidFill>
              </a:rPr>
              <a:t>»</a:t>
            </a:r>
          </a:p>
          <a:p>
            <a:pPr defTabSz="957263"/>
            <a:endParaRPr lang="en-US" sz="2400" b="1" dirty="0">
              <a:solidFill>
                <a:srgbClr val="17375E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5" name="Прямоугольник 11"/>
          <p:cNvSpPr>
            <a:spLocks noChangeArrowheads="1"/>
          </p:cNvSpPr>
          <p:nvPr/>
        </p:nvSpPr>
        <p:spPr bwMode="auto">
          <a:xfrm>
            <a:off x="0" y="1124744"/>
            <a:ext cx="9144000" cy="2873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900">
              <a:solidFill>
                <a:srgbClr val="4F6228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6762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1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7624" name="Rectangle 8"/>
          <p:cNvSpPr>
            <a:spLocks noChangeArrowheads="1"/>
          </p:cNvSpPr>
          <p:nvPr/>
        </p:nvSpPr>
        <p:spPr bwMode="auto">
          <a:xfrm>
            <a:off x="827088" y="3762375"/>
            <a:ext cx="777716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200" b="1">
              <a:solidFill>
                <a:schemeClr val="bg1"/>
              </a:solidFill>
              <a:latin typeface="Helios"/>
            </a:endParaRPr>
          </a:p>
          <a:p>
            <a:endParaRPr lang="ru-RU" sz="2400" b="1">
              <a:solidFill>
                <a:schemeClr val="bg1"/>
              </a:solidFill>
              <a:latin typeface="Helios"/>
            </a:endParaRPr>
          </a:p>
        </p:txBody>
      </p: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ДЕЙСТВУЮЩИЕ ФОРМЫ ФЕДЕРАЛЬНОГО И ОТРАСЛЕВОГО  СТАТИСТИЧЕСКОГО   НАБЛЮДЕНИЯ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2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7624" name="Rectangle 8"/>
          <p:cNvSpPr>
            <a:spLocks noChangeArrowheads="1"/>
          </p:cNvSpPr>
          <p:nvPr/>
        </p:nvSpPr>
        <p:spPr bwMode="auto">
          <a:xfrm>
            <a:off x="827584" y="3480757"/>
            <a:ext cx="77771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endParaRPr lang="ru-RU" sz="3200" b="1">
              <a:solidFill>
                <a:schemeClr val="bg1"/>
              </a:solidFill>
              <a:latin typeface="Helios"/>
            </a:endParaRPr>
          </a:p>
          <a:p>
            <a:endParaRPr lang="ru-RU" sz="2400" b="1">
              <a:solidFill>
                <a:schemeClr val="bg1"/>
              </a:solidFill>
              <a:latin typeface="Helios"/>
            </a:endParaRPr>
          </a:p>
        </p:txBody>
      </p: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ДЕЙСТВУЮЩИЕ ФОРМЫ ФЕДЕРАЛЬНОГО И ОТРАСЛЕВОГО  СТАТИСТИЧЕСКОГО   НАБЛЮДЕНИЯ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971600" y="1700808"/>
          <a:ext cx="7632848" cy="1905000"/>
        </p:xfrm>
        <a:graphic>
          <a:graphicData uri="http://schemas.openxmlformats.org/drawingml/2006/table">
            <a:tbl>
              <a:tblPr/>
              <a:tblGrid>
                <a:gridCol w="3037562"/>
                <a:gridCol w="1168293"/>
                <a:gridCol w="3426993"/>
              </a:tblGrid>
              <a:tr h="82686">
                <a:tc>
                  <a:txBody>
                    <a:bodyPr/>
                    <a:lstStyle/>
                    <a:p>
                      <a:pPr marL="18034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8034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сахарный диабет</a:t>
                      </a:r>
                    </a:p>
                    <a:p>
                      <a:pPr marL="18034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5.2</a:t>
                      </a: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Е10-Е14</a:t>
                      </a: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57">
                <a:tc>
                  <a:txBody>
                    <a:bodyPr/>
                    <a:lstStyle/>
                    <a:p>
                      <a:pPr marL="18034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  </a:t>
                      </a: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8034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из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него: </a:t>
                      </a: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8034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8034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  с поражением глаз</a:t>
                      </a: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5.2.1</a:t>
                      </a: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Е10.3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, Е11.3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, Е12.3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, Е13.3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, Е14.3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57">
                <a:tc>
                  <a:txBody>
                    <a:bodyPr/>
                    <a:lstStyle/>
                    <a:p>
                      <a:pPr marL="18034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 marL="18034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 поражением 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почек</a:t>
                      </a:r>
                    </a:p>
                    <a:p>
                      <a:pPr marL="18034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5.2.2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Е10.2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Е11.2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Е12.2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Е13.2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Е14.2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5371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       </a:t>
                      </a: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из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него (из стр. 5.2):</a:t>
                      </a:r>
                    </a:p>
                    <a:p>
                      <a:pPr marL="26670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сахарный диабет 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типа</a:t>
                      </a: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5.2.3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Е10</a:t>
                      </a: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686">
                <a:tc>
                  <a:txBody>
                    <a:bodyPr/>
                    <a:lstStyle/>
                    <a:p>
                      <a:pPr marL="26670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4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26670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сахарный диабет 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II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типа    </a:t>
                      </a: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5.2.4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Е11</a:t>
                      </a: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55576" y="4220017"/>
            <a:ext cx="806489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												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числа пациентов, состоящих на конец года под диспансерным наблюдением (гр. 15): состоит под диспансерным наблюдением лиц с хроническим вирусным гепатитом (В18) и циррозом печени (К74.6) одновременно  1 ________ чел.; с хроническим вирусным гепатитом (В18) и гепатоцеллюлярным раком (С22.0) одновременно  2 ________ чел.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1600" y="980728"/>
            <a:ext cx="7632848" cy="58477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таблицы 1000, 2000, 3000, 4000 добавлена новая строка с последующим изменением нумерации строк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43608" y="3861048"/>
            <a:ext cx="7560840" cy="3385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Добавлены таблицы 1003, 2003, 3003, 4003: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C6AC06-BCAC-4E1A-9D80-70FE38C59B2B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9472"/>
            <a:ext cx="9144000" cy="7560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045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1700213"/>
            <a:ext cx="9144000" cy="4214812"/>
          </a:xfrm>
          <a:prstGeom prst="rect">
            <a:avLst/>
          </a:prstGeom>
          <a:solidFill>
            <a:srgbClr val="0070C0"/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sz="2800" b="1" u="sng" dirty="0">
              <a:solidFill>
                <a:srgbClr val="FFFFFF"/>
              </a:solidFill>
            </a:endParaRPr>
          </a:p>
          <a:p>
            <a:pPr algn="ctr" defTabSz="957263"/>
            <a:r>
              <a:rPr lang="ru-RU" sz="2400" b="1" dirty="0">
                <a:solidFill>
                  <a:srgbClr val="FFFFFF"/>
                </a:solidFill>
              </a:rPr>
              <a:t>ФОРМА ФЕДЕРАЛЬНОГО  СТАТИСТИЧЕСКОГО НАБЛЮДЕНИЯ № 14</a:t>
            </a:r>
          </a:p>
          <a:p>
            <a:pPr algn="ctr" defTabSz="957263"/>
            <a:endParaRPr lang="ru-RU" sz="2400" b="1" dirty="0">
              <a:solidFill>
                <a:srgbClr val="FFFFFF"/>
              </a:solidFill>
            </a:endParaRPr>
          </a:p>
          <a:p>
            <a:pPr algn="ctr" defTabSz="957263"/>
            <a:r>
              <a:rPr lang="ru-RU" sz="2400" b="1" dirty="0">
                <a:solidFill>
                  <a:srgbClr val="FFFFFF"/>
                </a:solidFill>
              </a:rPr>
              <a:t>«</a:t>
            </a:r>
            <a:r>
              <a:rPr lang="ru-RU" sz="2400" b="1" dirty="0">
                <a:solidFill>
                  <a:schemeClr val="bg1"/>
                </a:solidFill>
              </a:rPr>
              <a:t>СВЕДЕНИЯ О ДЕЯТЕЛЬНОСТИ СТАЦИОНАРА</a:t>
            </a:r>
            <a:r>
              <a:rPr lang="ru-RU" sz="2400" b="1" dirty="0">
                <a:solidFill>
                  <a:srgbClr val="FFFFFF"/>
                </a:solidFill>
              </a:rPr>
              <a:t>»</a:t>
            </a:r>
          </a:p>
          <a:p>
            <a:pPr defTabSz="957263"/>
            <a:endParaRPr lang="en-US" sz="2400" b="1" dirty="0">
              <a:solidFill>
                <a:srgbClr val="17375E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5" name="Прямоугольник 11"/>
          <p:cNvSpPr>
            <a:spLocks noChangeArrowheads="1"/>
          </p:cNvSpPr>
          <p:nvPr/>
        </p:nvSpPr>
        <p:spPr bwMode="auto">
          <a:xfrm>
            <a:off x="0" y="2000250"/>
            <a:ext cx="9144000" cy="2873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900">
              <a:solidFill>
                <a:srgbClr val="4F6228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2666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6664" name="Rectangle 8"/>
          <p:cNvSpPr>
            <a:spLocks noChangeArrowheads="1"/>
          </p:cNvSpPr>
          <p:nvPr/>
        </p:nvSpPr>
        <p:spPr bwMode="auto">
          <a:xfrm>
            <a:off x="827088" y="3762375"/>
            <a:ext cx="777716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200" b="1">
              <a:solidFill>
                <a:schemeClr val="bg1"/>
              </a:solidFill>
              <a:latin typeface="Helios"/>
            </a:endParaRPr>
          </a:p>
          <a:p>
            <a:endParaRPr lang="ru-RU" sz="2400" b="1">
              <a:solidFill>
                <a:schemeClr val="bg1"/>
              </a:solidFill>
              <a:latin typeface="Helios"/>
            </a:endParaRPr>
          </a:p>
        </p:txBody>
      </p: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ДЕЙСТВУЮЩИЕ ФОРМЫ ФЕДЕРАЛЬНОГО И ОТРАСЛЕВОГО  СТАТИСТИЧЕСКОГО   НАБЛЮДЕНИЯ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50825" y="3644900"/>
            <a:ext cx="8424863" cy="44640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b="1" i="1"/>
          </a:p>
          <a:p>
            <a:pPr defTabSz="957263"/>
            <a:r>
              <a:rPr lang="ru-RU" b="1"/>
              <a:t> 	   				              	</a:t>
            </a:r>
            <a:endParaRPr lang="en-US" b="1"/>
          </a:p>
        </p:txBody>
      </p:sp>
      <p:sp>
        <p:nvSpPr>
          <p:cNvPr id="32768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14</a:t>
            </a:r>
          </a:p>
        </p:txBody>
      </p:sp>
      <p:sp>
        <p:nvSpPr>
          <p:cNvPr id="327688" name="Rectangle 8"/>
          <p:cNvSpPr>
            <a:spLocks noChangeArrowheads="1"/>
          </p:cNvSpPr>
          <p:nvPr/>
        </p:nvSpPr>
        <p:spPr bwMode="auto">
          <a:xfrm>
            <a:off x="539750" y="476250"/>
            <a:ext cx="784860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ru-RU" b="1" dirty="0"/>
          </a:p>
          <a:p>
            <a:pPr algn="l"/>
            <a:r>
              <a:rPr lang="ru-RU" sz="1600" b="1" dirty="0">
                <a:solidFill>
                  <a:srgbClr val="CC0000"/>
                </a:solidFill>
              </a:rPr>
              <a:t>   </a:t>
            </a:r>
            <a:endParaRPr lang="ru-RU" sz="1600" b="1" dirty="0"/>
          </a:p>
        </p:txBody>
      </p:sp>
      <p:sp>
        <p:nvSpPr>
          <p:cNvPr id="327689" name="Rectangle 9"/>
          <p:cNvSpPr>
            <a:spLocks noChangeArrowheads="1"/>
          </p:cNvSpPr>
          <p:nvPr/>
        </p:nvSpPr>
        <p:spPr bwMode="auto">
          <a:xfrm>
            <a:off x="467544" y="1011506"/>
            <a:ext cx="82819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90488"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таблице 2000 «СОСТАВ ПАЦИЕНТОВ В СТАЦИОНАРЕ, СРОКИ И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ИСХОДЫ</a:t>
            </a:r>
          </a:p>
          <a:p>
            <a:pPr indent="90488"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ЛЕЧЕНИЯ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» вводятся новые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строки: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611560" y="1844824"/>
          <a:ext cx="7704856" cy="3740492"/>
        </p:xfrm>
        <a:graphic>
          <a:graphicData uri="http://schemas.openxmlformats.org/drawingml/2006/table">
            <a:tbl>
              <a:tblPr/>
              <a:tblGrid>
                <a:gridCol w="4752528"/>
                <a:gridCol w="936104"/>
                <a:gridCol w="2016224"/>
              </a:tblGrid>
              <a:tr h="0">
                <a:tc>
                  <a:txBody>
                    <a:bodyPr/>
                    <a:lstStyle/>
                    <a:p>
                      <a:pPr marL="90170">
                        <a:lnSpc>
                          <a:spcPts val="8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90170">
                        <a:lnSpc>
                          <a:spcPts val="8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болезни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эндокринной системы, расстройства </a:t>
                      </a:r>
                      <a:endParaRPr lang="ru-RU" sz="1600" b="1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90170">
                        <a:lnSpc>
                          <a:spcPts val="8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90170">
                        <a:lnSpc>
                          <a:spcPts val="8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питания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нарушения обмена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веществ</a:t>
                      </a:r>
                    </a:p>
                    <a:p>
                      <a:pPr marL="90170">
                        <a:lnSpc>
                          <a:spcPts val="8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5.0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Е00-Е89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70510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 поражением почек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5.4.3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Е10-Е14 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четвертым знаком .2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3082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с поражением глаз 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5.4.4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Е10-Е14 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четвертым знаком .3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01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болезни системы кровообращения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10.0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I00-I99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     </a:t>
                      </a:r>
                      <a:r>
                        <a:rPr lang="ru-RU" sz="16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другие 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формы легочно-сердечной </a:t>
                      </a:r>
                      <a:endParaRPr lang="ru-RU" sz="16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     недостаточности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10.5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I27</a:t>
                      </a:r>
                      <a:endParaRPr lang="ru-RU" sz="16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неревматические поражения клапанов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10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.6.3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I34-I37</a:t>
                      </a:r>
                      <a:endParaRPr lang="ru-RU" sz="16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80340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синдром слабости </a:t>
                      </a:r>
                      <a:r>
                        <a:rPr lang="ru-RU" sz="1600" dirty="0" err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синусового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узла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10.6.9.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I49.5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0170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болезни костно-мышечной системы и соединительной ткани 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14.0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M00-M99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99448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другие </a:t>
                      </a:r>
                      <a:r>
                        <a:rPr lang="ru-RU" sz="1600" dirty="0" err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дорсопатии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14.5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М50-М54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9406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поражения синовиальных оболочек и сухожилий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14.6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М65-М67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50825" y="3644900"/>
            <a:ext cx="8424863" cy="44640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b="1" i="1"/>
          </a:p>
          <a:p>
            <a:pPr defTabSz="957263"/>
            <a:r>
              <a:rPr lang="ru-RU" b="1"/>
              <a:t> 	   				              	</a:t>
            </a:r>
            <a:endParaRPr lang="en-US" b="1"/>
          </a:p>
        </p:txBody>
      </p:sp>
      <p:sp>
        <p:nvSpPr>
          <p:cNvPr id="32768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14</a:t>
            </a:r>
          </a:p>
        </p:txBody>
      </p:sp>
      <p:sp>
        <p:nvSpPr>
          <p:cNvPr id="327688" name="Rectangle 8"/>
          <p:cNvSpPr>
            <a:spLocks noChangeArrowheads="1"/>
          </p:cNvSpPr>
          <p:nvPr/>
        </p:nvSpPr>
        <p:spPr bwMode="auto">
          <a:xfrm>
            <a:off x="539750" y="476250"/>
            <a:ext cx="784860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ru-RU" b="1" dirty="0"/>
          </a:p>
          <a:p>
            <a:pPr algn="l"/>
            <a:r>
              <a:rPr lang="ru-RU" sz="1600" b="1" dirty="0">
                <a:solidFill>
                  <a:srgbClr val="CC0000"/>
                </a:solidFill>
              </a:rPr>
              <a:t>   </a:t>
            </a:r>
            <a:endParaRPr lang="ru-RU" sz="1600" b="1" dirty="0"/>
          </a:p>
        </p:txBody>
      </p:sp>
      <p:sp>
        <p:nvSpPr>
          <p:cNvPr id="327689" name="Rectangle 9"/>
          <p:cNvSpPr>
            <a:spLocks noChangeArrowheads="1"/>
          </p:cNvSpPr>
          <p:nvPr/>
        </p:nvSpPr>
        <p:spPr bwMode="auto">
          <a:xfrm>
            <a:off x="611560" y="1134616"/>
            <a:ext cx="8137971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90488"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таблице 2300 вводятся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новые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строки: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755998" y="1628800"/>
            <a:ext cx="8388002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(2300)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Поступило пациентов с инфарктом миокарда в стационар в первые сутки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 начала заболевания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_______ 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том числе в первые 12 часов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_______ 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них  в первые 2 часа 3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_______ 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них (стр. 1) проведены:  тромболитическая терапия 4 ______ ,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стентирование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5 _______ ;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тромболитическая терапия с последующим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стентированием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 ________,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общего числа умерших умерло пациентов с инфарктом миокарда (стр. 10.4.2+10.4.3)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первые 24 часа после поступления в стационар 7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______ 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том числе в возрасте до 65 лет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8 _______ 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числа умерших в первые в 24 часа поступления в стационар пациентов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инфарктом миокарда проведена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тромболитическая терапия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9________ 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стентирование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10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________ 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50825" y="3644900"/>
            <a:ext cx="8424863" cy="44640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b="1" i="1"/>
          </a:p>
          <a:p>
            <a:pPr defTabSz="957263"/>
            <a:r>
              <a:rPr lang="ru-RU" b="1"/>
              <a:t> 	   				              	</a:t>
            </a:r>
            <a:endParaRPr lang="en-US" b="1"/>
          </a:p>
        </p:txBody>
      </p:sp>
      <p:sp>
        <p:nvSpPr>
          <p:cNvPr id="32768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 b="1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</a:t>
            </a:r>
          </a:p>
          <a:p>
            <a:r>
              <a:rPr lang="ru-RU" sz="1600" b="1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14</a:t>
            </a:r>
          </a:p>
        </p:txBody>
      </p:sp>
      <p:sp>
        <p:nvSpPr>
          <p:cNvPr id="327688" name="Rectangle 8"/>
          <p:cNvSpPr>
            <a:spLocks noChangeArrowheads="1"/>
          </p:cNvSpPr>
          <p:nvPr/>
        </p:nvSpPr>
        <p:spPr bwMode="auto">
          <a:xfrm>
            <a:off x="539750" y="476250"/>
            <a:ext cx="784860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ru-RU" b="1" dirty="0"/>
          </a:p>
          <a:p>
            <a:pPr algn="l"/>
            <a:r>
              <a:rPr lang="ru-RU" sz="1600" b="1" dirty="0">
                <a:solidFill>
                  <a:srgbClr val="CC0000"/>
                </a:solidFill>
              </a:rPr>
              <a:t>   </a:t>
            </a:r>
            <a:endParaRPr lang="ru-RU" sz="1600" b="1" dirty="0"/>
          </a:p>
        </p:txBody>
      </p:sp>
      <p:sp>
        <p:nvSpPr>
          <p:cNvPr id="327689" name="Rectangle 9"/>
          <p:cNvSpPr>
            <a:spLocks noChangeArrowheads="1"/>
          </p:cNvSpPr>
          <p:nvPr/>
        </p:nvSpPr>
        <p:spPr bwMode="auto">
          <a:xfrm>
            <a:off x="467544" y="836712"/>
            <a:ext cx="82819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indent="90488"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таблице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4000 «ХИРУРГИЧЕСКАЯ РАБОТА ОРГАНИЗАЦИИ»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вводятся новые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строки и изменена нумерация по операциям на сердце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683568" y="1412776"/>
          <a:ext cx="7776864" cy="1930608"/>
        </p:xfrm>
        <a:graphic>
          <a:graphicData uri="http://schemas.openxmlformats.org/drawingml/2006/table">
            <a:tbl>
              <a:tblPr/>
              <a:tblGrid>
                <a:gridCol w="6485277"/>
                <a:gridCol w="1291587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</a:t>
                      </a:r>
                      <a:endParaRPr lang="ru-RU" sz="16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из 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них: 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краниотомия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2.3.2.1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308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из них: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болевых синдромах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2.6.1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из них: </a:t>
                      </a:r>
                      <a:r>
                        <a:rPr lang="ru-RU" sz="1600" dirty="0" err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васкулярная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декомпрессия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       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2.6.1.1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err="1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ликворошунтирующие</a:t>
                      </a:r>
                      <a:r>
                        <a:rPr lang="ru-RU" sz="1600" dirty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rgbClr val="00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операции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2.10</a:t>
                      </a:r>
                      <a:endParaRPr lang="ru-RU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898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операции при </a:t>
                      </a: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врожденных аномалиях развития центральной нервной </a:t>
                      </a:r>
                      <a:r>
                        <a:rPr lang="ru-RU" sz="16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системы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2.11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операции </a:t>
                      </a:r>
                      <a:r>
                        <a:rPr lang="ru-RU" sz="16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 лимфатической </a:t>
                      </a:r>
                      <a:r>
                        <a:rPr lang="ru-RU" sz="1600" b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системе</a:t>
                      </a:r>
                    </a:p>
                    <a:p>
                      <a:pPr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endParaRPr lang="ru-RU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724404"/>
              </p:ext>
            </p:extLst>
          </p:nvPr>
        </p:nvGraphicFramePr>
        <p:xfrm>
          <a:off x="683568" y="3501008"/>
          <a:ext cx="7776864" cy="2966720"/>
        </p:xfrm>
        <a:graphic>
          <a:graphicData uri="http://schemas.openxmlformats.org/drawingml/2006/table">
            <a:tbl>
              <a:tblPr/>
              <a:tblGrid>
                <a:gridCol w="6480719"/>
                <a:gridCol w="1296145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операции на сердце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0170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них на открытом сердце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80340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них с искусственным кровообращением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7.1.2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0170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коррекция врожденных пороков сердца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0170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коррекция приобретенных поражений клапанов сердца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0170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при нарушении ритма – всего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7.4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8034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них: имплантация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кардиостимулятора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7. 4.1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80340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коррекция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тахиаритмий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7.4.2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80340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из них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катетерных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 err="1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аблаций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7. 4.2.1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0170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 поводу ишемических болезней сердца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80340">
                        <a:lnSpc>
                          <a:spcPts val="8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80340">
                        <a:lnSpc>
                          <a:spcPts val="8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них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:</a:t>
                      </a:r>
                    </a:p>
                    <a:p>
                      <a:pPr marL="180340">
                        <a:lnSpc>
                          <a:spcPts val="8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80340">
                        <a:lnSpc>
                          <a:spcPts val="8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аортокоронарное шунтирование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7. 5.1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80340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ангиопластика коронарных артерий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7. 5.2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48590">
                <a:tc>
                  <a:txBody>
                    <a:bodyPr/>
                    <a:lstStyle/>
                    <a:p>
                      <a:pPr marL="180340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них со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стентированием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7. 5.2.1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50825" y="3644900"/>
            <a:ext cx="8424863" cy="44640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b="1" i="1"/>
          </a:p>
          <a:p>
            <a:pPr defTabSz="957263"/>
            <a:r>
              <a:rPr lang="ru-RU" b="1"/>
              <a:t> 	   				              	</a:t>
            </a:r>
            <a:endParaRPr lang="en-US" b="1"/>
          </a:p>
        </p:txBody>
      </p:sp>
      <p:sp>
        <p:nvSpPr>
          <p:cNvPr id="32768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" pitchFamily="34" charset="0"/>
              </a:rPr>
              <a:t>Кодировка МКБ-10 болезней с ОНМК  в ФФСН </a:t>
            </a:r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№ 14</a:t>
            </a:r>
          </a:p>
        </p:txBody>
      </p:sp>
      <p:sp>
        <p:nvSpPr>
          <p:cNvPr id="327688" name="Rectangle 8"/>
          <p:cNvSpPr>
            <a:spLocks noChangeArrowheads="1"/>
          </p:cNvSpPr>
          <p:nvPr/>
        </p:nvSpPr>
        <p:spPr bwMode="auto">
          <a:xfrm>
            <a:off x="539750" y="476250"/>
            <a:ext cx="7848600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 b="1" dirty="0"/>
          </a:p>
          <a:p>
            <a:pPr algn="ctr"/>
            <a:r>
              <a:rPr lang="ru-RU" sz="1600" b="1" dirty="0">
                <a:solidFill>
                  <a:srgbClr val="CC0000"/>
                </a:solidFill>
              </a:rPr>
              <a:t>   </a:t>
            </a:r>
            <a:endParaRPr lang="ru-RU" sz="16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5801" y="1089025"/>
            <a:ext cx="808354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Пример: </a:t>
            </a:r>
            <a:r>
              <a:rPr lang="ru-RU" dirty="0"/>
              <a:t>Пациент с острым нарушением мозгового кровообращения после окончания срока стационарного лечения в неврологическом отделении на койках для лечения больных с острым нарушением мозгового кровообращения в срок до 30 дней поступил на медицинскую реабилитацию в другой стационар</a:t>
            </a:r>
            <a:r>
              <a:rPr lang="ru-RU" dirty="0" smtClean="0"/>
              <a:t>.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Вопрос: </a:t>
            </a:r>
            <a:r>
              <a:rPr lang="ru-RU" dirty="0"/>
              <a:t>как кодировать заболевание пациента при выписке из стационара после </a:t>
            </a:r>
            <a:r>
              <a:rPr lang="ru-RU" dirty="0" smtClean="0"/>
              <a:t>реабилитации?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Ответ: </a:t>
            </a:r>
            <a:r>
              <a:rPr lang="ru-RU" dirty="0"/>
              <a:t>при выписке из неврологического стационара до 30 дней использую коды I60-I66. При выписке из стационара после реабилитации до 30 дней – коды I60 -  I66, после 30 дней – код I67. </a:t>
            </a:r>
            <a:br>
              <a:rPr lang="ru-RU" dirty="0"/>
            </a:br>
            <a:r>
              <a:rPr lang="ru-RU" dirty="0"/>
              <a:t>Код I69 –последствия цереброваскулярных болезней используют после истечении 1 года и более после острого состояния, в качестве основного диагноза применяют только для обозначения причины </a:t>
            </a:r>
            <a:r>
              <a:rPr lang="ru-RU" dirty="0" smtClean="0"/>
              <a:t>смерти. </a:t>
            </a:r>
          </a:p>
          <a:p>
            <a:r>
              <a:rPr lang="ru-RU" dirty="0" smtClean="0"/>
              <a:t>Как </a:t>
            </a:r>
            <a:r>
              <a:rPr lang="ru-RU" dirty="0"/>
              <a:t>заболевание в качестве основного диагноза код I69 не применяется.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184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1412776"/>
            <a:ext cx="9144000" cy="4214812"/>
          </a:xfrm>
          <a:prstGeom prst="rect">
            <a:avLst/>
          </a:prstGeom>
          <a:solidFill>
            <a:srgbClr val="0070C0"/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sz="2800" b="1" u="sng" dirty="0">
              <a:solidFill>
                <a:srgbClr val="FFFFFF"/>
              </a:solidFill>
            </a:endParaRPr>
          </a:p>
          <a:p>
            <a:pPr algn="ctr" defTabSz="957263"/>
            <a:r>
              <a:rPr lang="ru-RU" sz="2400" b="1" dirty="0" err="1" smtClean="0">
                <a:solidFill>
                  <a:srgbClr val="FFFFFF"/>
                </a:solidFill>
              </a:rPr>
              <a:t>ФОРМы</a:t>
            </a:r>
            <a:r>
              <a:rPr lang="ru-RU" sz="2400" b="1" dirty="0" smtClean="0">
                <a:solidFill>
                  <a:srgbClr val="FFFFFF"/>
                </a:solidFill>
              </a:rPr>
              <a:t>  </a:t>
            </a:r>
            <a:r>
              <a:rPr lang="ru-RU" sz="2400" b="1" dirty="0">
                <a:solidFill>
                  <a:srgbClr val="FFFFFF"/>
                </a:solidFill>
              </a:rPr>
              <a:t>ФЕДЕРАЛЬНОГО  СТАТИСТИЧЕСКОГО НАБЛЮДЕНИЯ № </a:t>
            </a:r>
            <a:r>
              <a:rPr lang="ru-RU" sz="2400" b="1" dirty="0" smtClean="0">
                <a:solidFill>
                  <a:srgbClr val="FFFFFF"/>
                </a:solidFill>
              </a:rPr>
              <a:t>1-Дети (здрав)</a:t>
            </a:r>
            <a:endParaRPr lang="ru-RU" sz="2400" b="1" dirty="0">
              <a:solidFill>
                <a:srgbClr val="FFFFFF"/>
              </a:solidFill>
            </a:endParaRPr>
          </a:p>
          <a:p>
            <a:pPr algn="ctr" defTabSz="957263"/>
            <a:endParaRPr lang="ru-RU" sz="2400" b="1" dirty="0">
              <a:solidFill>
                <a:srgbClr val="FFFFFF"/>
              </a:solidFill>
            </a:endParaRPr>
          </a:p>
          <a:p>
            <a:pPr algn="ctr" defTabSz="957263"/>
            <a:r>
              <a:rPr lang="ru-RU" sz="2400" b="1" dirty="0" smtClean="0">
                <a:solidFill>
                  <a:srgbClr val="FFFFFF"/>
                </a:solidFill>
              </a:rPr>
              <a:t>«</a:t>
            </a:r>
            <a:r>
              <a:rPr lang="ru-RU" sz="2400" b="1" dirty="0" smtClean="0">
                <a:solidFill>
                  <a:schemeClr val="bg1"/>
                </a:solidFill>
              </a:rPr>
              <a:t>Сведения </a:t>
            </a:r>
            <a:r>
              <a:rPr lang="ru-RU" sz="2400" b="1" dirty="0">
                <a:solidFill>
                  <a:schemeClr val="bg1"/>
                </a:solidFill>
              </a:rPr>
              <a:t>о численности беспризорных и безнадзорных несовершеннолетних, помещенных в медицинские организации</a:t>
            </a:r>
            <a:r>
              <a:rPr lang="ru-RU" sz="2400" b="1" dirty="0" smtClean="0">
                <a:solidFill>
                  <a:schemeClr val="bg1"/>
                </a:solidFill>
              </a:rPr>
              <a:t>».</a:t>
            </a:r>
            <a:endParaRPr lang="ru-RU" sz="2400" b="1" dirty="0">
              <a:solidFill>
                <a:srgbClr val="FFFFFF"/>
              </a:solidFill>
            </a:endParaRPr>
          </a:p>
          <a:p>
            <a:pPr defTabSz="957263"/>
            <a:endParaRPr lang="en-US" sz="2400" b="1" dirty="0">
              <a:solidFill>
                <a:srgbClr val="17375E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5" name="Прямоугольник 11"/>
          <p:cNvSpPr>
            <a:spLocks noChangeArrowheads="1"/>
          </p:cNvSpPr>
          <p:nvPr/>
        </p:nvSpPr>
        <p:spPr bwMode="auto">
          <a:xfrm>
            <a:off x="0" y="1124744"/>
            <a:ext cx="9144000" cy="2873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900">
              <a:solidFill>
                <a:srgbClr val="4F6228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6762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7624" name="Rectangle 8"/>
          <p:cNvSpPr>
            <a:spLocks noChangeArrowheads="1"/>
          </p:cNvSpPr>
          <p:nvPr/>
        </p:nvSpPr>
        <p:spPr bwMode="auto">
          <a:xfrm>
            <a:off x="827088" y="3762375"/>
            <a:ext cx="777716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200" b="1">
              <a:solidFill>
                <a:schemeClr val="bg1"/>
              </a:solidFill>
              <a:latin typeface="Helios"/>
            </a:endParaRPr>
          </a:p>
          <a:p>
            <a:endParaRPr lang="ru-RU" sz="2400" b="1">
              <a:solidFill>
                <a:schemeClr val="bg1"/>
              </a:solidFill>
              <a:latin typeface="Helios"/>
            </a:endParaRPr>
          </a:p>
        </p:txBody>
      </p: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ДЕЙСТВУЮЩИЕ ФОРМЫ ФЕДЕРАЛЬНОГО И ОТРАСЛЕВОГО  СТАТИСТИЧЕСКОГО   НАБЛЮДЕНИЯ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708113" y="2130425"/>
            <a:ext cx="8134672" cy="1631950"/>
          </a:xfrm>
        </p:spPr>
        <p:txBody>
          <a:bodyPr/>
          <a:lstStyle/>
          <a:p>
            <a:pPr algn="l"/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1. </a:t>
            </a:r>
            <a:r>
              <a:rPr lang="ru-RU" sz="2400" b="1" dirty="0" smtClean="0"/>
              <a:t>Изменена нумерация строк в таблице 2000 «Сведения о беспризорных и безнадзорных несовершеннолетних, доставленных в медицинскую организацию.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</a:t>
            </a:r>
            <a:br>
              <a:rPr lang="ru-RU" sz="2000" dirty="0" smtClean="0"/>
            </a:br>
            <a:r>
              <a:rPr lang="ru-RU" sz="2000" dirty="0" smtClean="0"/>
              <a:t>Обязательно сверить с МВД строку 36 т.2000 «Самовольно покинули учреждение»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1800" b="1" dirty="0" smtClean="0"/>
              <a:t>2. </a:t>
            </a:r>
            <a:r>
              <a:rPr lang="ru-RU" sz="2400" b="1" dirty="0" smtClean="0"/>
              <a:t>Изменены во всех заголовках формы «лечебно-профилактическое учреждение» на «медицинская организация».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400" dirty="0" smtClean="0"/>
          </a:p>
        </p:txBody>
      </p:sp>
      <p:sp>
        <p:nvSpPr>
          <p:cNvPr id="5" name="Прямоугольник 11"/>
          <p:cNvSpPr>
            <a:spLocks noChangeArrowheads="1"/>
          </p:cNvSpPr>
          <p:nvPr/>
        </p:nvSpPr>
        <p:spPr bwMode="auto">
          <a:xfrm>
            <a:off x="0" y="1124744"/>
            <a:ext cx="9144000" cy="2873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900">
              <a:solidFill>
                <a:srgbClr val="4F6228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6762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7624" name="Rectangle 8"/>
          <p:cNvSpPr>
            <a:spLocks noChangeArrowheads="1"/>
          </p:cNvSpPr>
          <p:nvPr/>
        </p:nvSpPr>
        <p:spPr bwMode="auto">
          <a:xfrm>
            <a:off x="827088" y="3762375"/>
            <a:ext cx="777716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200" b="1">
              <a:solidFill>
                <a:schemeClr val="bg1"/>
              </a:solidFill>
              <a:latin typeface="Helios"/>
            </a:endParaRPr>
          </a:p>
          <a:p>
            <a:endParaRPr lang="ru-RU" sz="2400" b="1">
              <a:solidFill>
                <a:schemeClr val="bg1"/>
              </a:solidFill>
              <a:latin typeface="Helios"/>
            </a:endParaRPr>
          </a:p>
        </p:txBody>
      </p: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ДЕЙСТВУЮЩИЕ ФОРМЫ ФЕДЕРАЛЬНОГО И ОТРАСЛЕВОГО  СТАТИСТИЧЕСКОГО   НАБЛЮДЕНИЯ</a:t>
            </a:r>
          </a:p>
        </p:txBody>
      </p:sp>
    </p:spTree>
    <p:extLst>
      <p:ext uri="{BB962C8B-B14F-4D97-AF65-F5344CB8AC3E}">
        <p14:creationId xmlns:p14="http://schemas.microsoft.com/office/powerpoint/2010/main" val="198722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1412776"/>
            <a:ext cx="9144000" cy="4214812"/>
          </a:xfrm>
          <a:prstGeom prst="rect">
            <a:avLst/>
          </a:prstGeom>
          <a:solidFill>
            <a:srgbClr val="0070C0"/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sz="2800" b="1" u="sng" dirty="0">
              <a:solidFill>
                <a:srgbClr val="FFFFFF"/>
              </a:solidFill>
            </a:endParaRPr>
          </a:p>
          <a:p>
            <a:pPr algn="ctr" defTabSz="957263"/>
            <a:r>
              <a:rPr lang="ru-RU" sz="2400" b="1" dirty="0" smtClean="0">
                <a:solidFill>
                  <a:srgbClr val="FFFFFF"/>
                </a:solidFill>
              </a:rPr>
              <a:t>ВКЛАДЫШ К ФОРМЕ  </a:t>
            </a:r>
            <a:r>
              <a:rPr lang="ru-RU" sz="2400" b="1" dirty="0">
                <a:solidFill>
                  <a:srgbClr val="FFFFFF"/>
                </a:solidFill>
              </a:rPr>
              <a:t>ФЕДЕРАЛЬНОГО  СТАТИСТИЧЕСКОГО НАБЛЮДЕНИЯ № </a:t>
            </a:r>
            <a:r>
              <a:rPr lang="ru-RU" sz="2400" b="1" dirty="0" smtClean="0">
                <a:solidFill>
                  <a:srgbClr val="FFFFFF"/>
                </a:solidFill>
              </a:rPr>
              <a:t>32</a:t>
            </a:r>
            <a:endParaRPr lang="ru-RU" sz="2400" b="1" dirty="0">
              <a:solidFill>
                <a:srgbClr val="FFFFFF"/>
              </a:solidFill>
            </a:endParaRPr>
          </a:p>
          <a:p>
            <a:pPr algn="ctr" defTabSz="957263"/>
            <a:endParaRPr lang="ru-RU" sz="2400" b="1" dirty="0">
              <a:solidFill>
                <a:srgbClr val="FFFFFF"/>
              </a:solidFill>
            </a:endParaRPr>
          </a:p>
          <a:p>
            <a:pPr algn="ctr" defTabSz="957263"/>
            <a:r>
              <a:rPr lang="ru-RU" sz="2400" b="1" dirty="0">
                <a:solidFill>
                  <a:srgbClr val="FFFFFF"/>
                </a:solidFill>
              </a:rPr>
              <a:t>«СВЕДЕНИЯ </a:t>
            </a:r>
            <a:r>
              <a:rPr lang="en-US" sz="2400" b="1" dirty="0">
                <a:solidFill>
                  <a:schemeClr val="bg1"/>
                </a:solidFill>
              </a:rPr>
              <a:t>О</a:t>
            </a:r>
            <a:r>
              <a:rPr lang="ru-RU" sz="2400" b="1" dirty="0">
                <a:solidFill>
                  <a:schemeClr val="bg1"/>
                </a:solidFill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</a:rPr>
              <a:t>РЕГИОНАЛИЗАЦИИ АКУШЕРСКОЙ И ПЕРИНАТАЛЬНОЙ ПОМОЩМ В РОДИЛЬНЫХ ДОМАХ (ОТДЕЛЕНИЯХ) И ПЕРИНАТАЛЬНЫХ ЦЕНТРАХ</a:t>
            </a:r>
            <a:r>
              <a:rPr lang="ru-RU" sz="2400" b="1" dirty="0" smtClean="0">
                <a:solidFill>
                  <a:srgbClr val="FFFFFF"/>
                </a:solidFill>
              </a:rPr>
              <a:t>»</a:t>
            </a:r>
            <a:endParaRPr lang="ru-RU" sz="2400" b="1" dirty="0">
              <a:solidFill>
                <a:srgbClr val="FFFFFF"/>
              </a:solidFill>
            </a:endParaRPr>
          </a:p>
          <a:p>
            <a:pPr defTabSz="957263"/>
            <a:endParaRPr lang="en-US" sz="2400" b="1" dirty="0">
              <a:solidFill>
                <a:srgbClr val="17375E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5" name="Прямоугольник 11"/>
          <p:cNvSpPr>
            <a:spLocks noChangeArrowheads="1"/>
          </p:cNvSpPr>
          <p:nvPr/>
        </p:nvSpPr>
        <p:spPr bwMode="auto">
          <a:xfrm>
            <a:off x="0" y="1124744"/>
            <a:ext cx="9144000" cy="2873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900">
              <a:solidFill>
                <a:srgbClr val="4F6228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6762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7624" name="Rectangle 8"/>
          <p:cNvSpPr>
            <a:spLocks noChangeArrowheads="1"/>
          </p:cNvSpPr>
          <p:nvPr/>
        </p:nvSpPr>
        <p:spPr bwMode="auto">
          <a:xfrm>
            <a:off x="827088" y="3762375"/>
            <a:ext cx="777716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200" b="1">
              <a:solidFill>
                <a:schemeClr val="bg1"/>
              </a:solidFill>
              <a:latin typeface="Helios"/>
            </a:endParaRPr>
          </a:p>
          <a:p>
            <a:endParaRPr lang="ru-RU" sz="2400" b="1">
              <a:solidFill>
                <a:schemeClr val="bg1"/>
              </a:solidFill>
              <a:latin typeface="Helios"/>
            </a:endParaRPr>
          </a:p>
        </p:txBody>
      </p: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ДЕЙСТВУЮЩИЕ ФОРМЫ ФЕДЕРАЛЬНОГО И ОТРАСЛЕВОГО  СТАТИСТИЧЕСКОГО   НАБЛЮДЕНИЯ</a:t>
            </a:r>
          </a:p>
        </p:txBody>
      </p:sp>
    </p:spTree>
    <p:extLst>
      <p:ext uri="{BB962C8B-B14F-4D97-AF65-F5344CB8AC3E}">
        <p14:creationId xmlns:p14="http://schemas.microsoft.com/office/powerpoint/2010/main" val="181589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2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7624" name="Rectangle 8"/>
          <p:cNvSpPr>
            <a:spLocks noChangeArrowheads="1"/>
          </p:cNvSpPr>
          <p:nvPr/>
        </p:nvSpPr>
        <p:spPr bwMode="auto">
          <a:xfrm>
            <a:off x="827088" y="3762375"/>
            <a:ext cx="777716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200" b="1">
              <a:solidFill>
                <a:schemeClr val="bg1"/>
              </a:solidFill>
              <a:latin typeface="Helios"/>
            </a:endParaRPr>
          </a:p>
          <a:p>
            <a:endParaRPr lang="ru-RU" sz="2400" b="1">
              <a:solidFill>
                <a:schemeClr val="bg1"/>
              </a:solidFill>
              <a:latin typeface="Helios"/>
            </a:endParaRPr>
          </a:p>
        </p:txBody>
      </p: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ДЕЙСТВУЮЩИЕ ФОРМЫ ФЕДЕРАЛЬНОГО И ОТРАСЛЕВОГО  СТАТИСТИЧЕСКОГО   НАБЛЮДЕНИЯ</a:t>
            </a: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827586" y="1166793"/>
          <a:ext cx="7704854" cy="3515796"/>
        </p:xfrm>
        <a:graphic>
          <a:graphicData uri="http://schemas.openxmlformats.org/drawingml/2006/table">
            <a:tbl>
              <a:tblPr/>
              <a:tblGrid>
                <a:gridCol w="5976662"/>
                <a:gridCol w="1728192"/>
              </a:tblGrid>
              <a:tr h="315396"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Показатели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№  строки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851"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8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Родилось живыми всего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158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из них:    массой тела   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500-999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3.1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158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                                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1000-1499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3.2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158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                                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1500-2499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3.3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68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родилось живыми  у женщин после ЭКО (из стр. 3)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3.4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74468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Родилось мертвыми всего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158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из них:    массой тела   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500-999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6.1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158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                                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1000-1499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6.2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158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                                      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1500-2499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6.3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316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из числа родившихся мертвыми (стр.  6):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смерть наступила до начала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родовой</a:t>
                      </a:r>
                    </a:p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деятельности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6.4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158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из них: в  акушерском стационаре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6.4.1</a:t>
                      </a: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6158">
                <a:tc>
                  <a:txBody>
                    <a:bodyPr/>
                    <a:lstStyle/>
                    <a:p>
                      <a:pPr indent="457200"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родилось мертвыми у женщин после ЭКО (из стр. 6)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457200"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6.5</a:t>
                      </a:r>
                      <a:endParaRPr lang="ru-RU" sz="1400" b="1" dirty="0">
                        <a:solidFill>
                          <a:srgbClr val="FF000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1700213"/>
            <a:ext cx="9144000" cy="4214812"/>
          </a:xfrm>
          <a:prstGeom prst="rect">
            <a:avLst/>
          </a:prstGeom>
          <a:solidFill>
            <a:srgbClr val="0070C0"/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sz="2800" b="1" u="sng" dirty="0">
              <a:solidFill>
                <a:srgbClr val="FFFFFF"/>
              </a:solidFill>
            </a:endParaRPr>
          </a:p>
          <a:p>
            <a:pPr algn="ctr" defTabSz="957263"/>
            <a:r>
              <a:rPr lang="ru-RU" sz="2400" b="1" dirty="0">
                <a:solidFill>
                  <a:srgbClr val="FFFFFF"/>
                </a:solidFill>
              </a:rPr>
              <a:t>ФОРМА ФЕДЕРАЛЬНОГО  СТАТИСТИЧЕСКОГО НАБЛЮДЕНИЯ № 30</a:t>
            </a:r>
          </a:p>
          <a:p>
            <a:pPr algn="ctr" defTabSz="957263"/>
            <a:endParaRPr lang="ru-RU" sz="2400" b="1" dirty="0">
              <a:solidFill>
                <a:srgbClr val="FFFFFF"/>
              </a:solidFill>
            </a:endParaRPr>
          </a:p>
          <a:p>
            <a:pPr algn="ctr" defTabSz="957263"/>
            <a:r>
              <a:rPr lang="ru-RU" sz="2400" b="1" dirty="0">
                <a:solidFill>
                  <a:srgbClr val="FFFFFF"/>
                </a:solidFill>
              </a:rPr>
              <a:t>«СВЕДЕНИЯ </a:t>
            </a:r>
            <a:r>
              <a:rPr lang="en-US" sz="2400" b="1" dirty="0">
                <a:solidFill>
                  <a:schemeClr val="bg1"/>
                </a:solidFill>
              </a:rPr>
              <a:t>О</a:t>
            </a:r>
            <a:r>
              <a:rPr lang="ru-RU" sz="2400" b="1" dirty="0">
                <a:solidFill>
                  <a:schemeClr val="bg1"/>
                </a:solidFill>
              </a:rPr>
              <a:t> МЕДИЦИНСКОЙ ОРГАНИЗАЦИИ</a:t>
            </a:r>
            <a:r>
              <a:rPr lang="ru-RU" sz="2400" b="1" dirty="0">
                <a:solidFill>
                  <a:srgbClr val="FFFFFF"/>
                </a:solidFill>
              </a:rPr>
              <a:t>»</a:t>
            </a:r>
          </a:p>
          <a:p>
            <a:pPr algn="ctr" defTabSz="957263"/>
            <a:endParaRPr lang="en-US" sz="2400" b="1" dirty="0">
              <a:solidFill>
                <a:srgbClr val="17375E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5" name="Прямоугольник 11"/>
          <p:cNvSpPr>
            <a:spLocks noChangeArrowheads="1"/>
          </p:cNvSpPr>
          <p:nvPr/>
        </p:nvSpPr>
        <p:spPr bwMode="auto">
          <a:xfrm>
            <a:off x="0" y="1412875"/>
            <a:ext cx="9144000" cy="2873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900">
              <a:solidFill>
                <a:srgbClr val="4F6228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3690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6904" name="Rectangle 8"/>
          <p:cNvSpPr>
            <a:spLocks noChangeArrowheads="1"/>
          </p:cNvSpPr>
          <p:nvPr/>
        </p:nvSpPr>
        <p:spPr bwMode="auto">
          <a:xfrm>
            <a:off x="827088" y="3762375"/>
            <a:ext cx="777716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200" b="1">
              <a:solidFill>
                <a:schemeClr val="bg1"/>
              </a:solidFill>
              <a:latin typeface="Helios"/>
            </a:endParaRPr>
          </a:p>
          <a:p>
            <a:endParaRPr lang="ru-RU" sz="2400" b="1">
              <a:solidFill>
                <a:schemeClr val="bg1"/>
              </a:solidFill>
              <a:latin typeface="Helios"/>
            </a:endParaRPr>
          </a:p>
        </p:txBody>
      </p: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 b="1">
                <a:solidFill>
                  <a:schemeClr val="bg1"/>
                </a:solidFill>
                <a:latin typeface="Arial" pitchFamily="34" charset="0"/>
              </a:rPr>
              <a:t>ИЗМЕНЕНИЯ, ВНОСИМЫЕ В ДЕЙСТВУЮЩИЕ ФОРМЫ ФЕДЕРАЛЬНОГО И ОТРАСЛЕВОГО  СТАТИСТИЧЕСКОГО   НАБЛЮДЕНИЯ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C6AC06-BCAC-4E1A-9D80-70FE38C59B2B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-459432"/>
            <a:ext cx="6393308" cy="8332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51027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C6AC06-BCAC-4E1A-9D80-70FE38C59B2B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60648"/>
            <a:ext cx="4464496" cy="64087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2133600"/>
            <a:ext cx="9144000" cy="44640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en-US" b="1" i="1"/>
          </a:p>
        </p:txBody>
      </p:sp>
      <p:sp>
        <p:nvSpPr>
          <p:cNvPr id="349187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30</a:t>
            </a:r>
          </a:p>
        </p:txBody>
      </p:sp>
      <p:sp>
        <p:nvSpPr>
          <p:cNvPr id="349191" name="Rectangle 7"/>
          <p:cNvSpPr>
            <a:spLocks noChangeArrowheads="1"/>
          </p:cNvSpPr>
          <p:nvPr/>
        </p:nvSpPr>
        <p:spPr bwMode="auto">
          <a:xfrm>
            <a:off x="539750" y="871538"/>
            <a:ext cx="82089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ru-RU" sz="1400"/>
              <a:t>			</a:t>
            </a:r>
          </a:p>
        </p:txBody>
      </p:sp>
      <p:sp>
        <p:nvSpPr>
          <p:cNvPr id="349192" name="Rectangle 8"/>
          <p:cNvSpPr>
            <a:spLocks noChangeArrowheads="1"/>
          </p:cNvSpPr>
          <p:nvPr/>
        </p:nvSpPr>
        <p:spPr bwMode="auto">
          <a:xfrm>
            <a:off x="684213" y="3765550"/>
            <a:ext cx="77771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90488" algn="l"/>
            <a:r>
              <a:rPr lang="ru-RU" sz="1200" b="1">
                <a:solidFill>
                  <a:srgbClr val="CC0000"/>
                </a:solidFill>
              </a:rPr>
              <a:t>               </a:t>
            </a:r>
          </a:p>
        </p:txBody>
      </p:sp>
      <p:sp>
        <p:nvSpPr>
          <p:cNvPr id="349193" name="Rectangle 9"/>
          <p:cNvSpPr>
            <a:spLocks noChangeArrowheads="1"/>
          </p:cNvSpPr>
          <p:nvPr/>
        </p:nvSpPr>
        <p:spPr bwMode="auto">
          <a:xfrm>
            <a:off x="611188" y="836613"/>
            <a:ext cx="82089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b="1"/>
          </a:p>
          <a:p>
            <a:endParaRPr lang="ru-RU" sz="1600" b="1"/>
          </a:p>
        </p:txBody>
      </p:sp>
      <p:graphicFrame>
        <p:nvGraphicFramePr>
          <p:cNvPr id="349546" name="Group 3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340916"/>
              </p:ext>
            </p:extLst>
          </p:nvPr>
        </p:nvGraphicFramePr>
        <p:xfrm>
          <a:off x="611561" y="1023933"/>
          <a:ext cx="8352926" cy="5901687"/>
        </p:xfrm>
        <a:graphic>
          <a:graphicData uri="http://schemas.openxmlformats.org/drawingml/2006/table">
            <a:tbl>
              <a:tblPr/>
              <a:tblGrid>
                <a:gridCol w="881492"/>
                <a:gridCol w="3735515"/>
                <a:gridCol w="1611714"/>
                <a:gridCol w="1172156"/>
                <a:gridCol w="952049"/>
              </a:tblGrid>
              <a:tr h="6121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 строки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Наличие подразделений,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отделов,  отделений, кабинетов </a:t>
                      </a:r>
                      <a:b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(нет – 0,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есть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- 1)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Число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подразделений,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отделов,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отделений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Число кабинетов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Детские поликлиники (отделения, </a:t>
                      </a: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кабинеты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)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34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Лаборатории, всего – из них: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34.1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зуботехнические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34.2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клинико-диагностические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34.2.1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52095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них централизованные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34.3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микробиологические (бактериологические)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34.3.1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5900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из них централизованные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34.4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200" b="1" dirty="0" err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патолого-анатомические</a:t>
                      </a:r>
                      <a:endParaRPr lang="ru-RU" sz="12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34.4.1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из них централизованные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34.5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радиоизотопной диагностики 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34.6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спектральные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5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34.7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судебно-медицинские молекулярно-генетические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34.8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химико-токсикологические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34.9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71755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цитологические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34.9.1</a:t>
                      </a: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5900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из них централизованные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5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71</a:t>
                      </a:r>
                      <a:endParaRPr lang="ru-RU" sz="1200" b="1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5900"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Отделения скорой медицинской помощи (стационарные)</a:t>
                      </a:r>
                      <a:endParaRPr lang="ru-RU" sz="12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85</a:t>
                      </a:r>
                      <a:endParaRPr lang="ru-RU" sz="12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5900"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Паллиативной медицинской помощи</a:t>
                      </a:r>
                      <a:endParaRPr lang="ru-RU" sz="12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35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137</a:t>
                      </a:r>
                      <a:endParaRPr lang="ru-RU" sz="12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15900"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Центры </a:t>
                      </a:r>
                      <a:r>
                        <a:rPr lang="ru-RU" sz="1200" b="1" kern="1200" dirty="0" err="1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профпатологии</a:t>
                      </a:r>
                      <a:endParaRPr lang="ru-RU" sz="1200" b="1" dirty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9539" name="Rectangle 355"/>
          <p:cNvSpPr>
            <a:spLocks noChangeArrowheads="1"/>
          </p:cNvSpPr>
          <p:nvPr/>
        </p:nvSpPr>
        <p:spPr bwMode="auto">
          <a:xfrm>
            <a:off x="935038" y="692696"/>
            <a:ext cx="82089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b="1" dirty="0"/>
          </a:p>
          <a:p>
            <a:r>
              <a:rPr lang="ru-RU" sz="1600" b="1" dirty="0"/>
              <a:t>В таблицу 1001  добавлены строки:</a:t>
            </a:r>
          </a:p>
          <a:p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2133600"/>
            <a:ext cx="9144000" cy="44640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en-US" b="1" i="1"/>
          </a:p>
        </p:txBody>
      </p:sp>
      <p:sp>
        <p:nvSpPr>
          <p:cNvPr id="349187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30</a:t>
            </a:r>
          </a:p>
        </p:txBody>
      </p:sp>
      <p:sp>
        <p:nvSpPr>
          <p:cNvPr id="349191" name="Rectangle 7"/>
          <p:cNvSpPr>
            <a:spLocks noChangeArrowheads="1"/>
          </p:cNvSpPr>
          <p:nvPr/>
        </p:nvSpPr>
        <p:spPr bwMode="auto">
          <a:xfrm>
            <a:off x="539750" y="871538"/>
            <a:ext cx="82089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ru-RU" sz="1400"/>
              <a:t>			</a:t>
            </a:r>
          </a:p>
        </p:txBody>
      </p:sp>
      <p:sp>
        <p:nvSpPr>
          <p:cNvPr id="349192" name="Rectangle 8"/>
          <p:cNvSpPr>
            <a:spLocks noChangeArrowheads="1"/>
          </p:cNvSpPr>
          <p:nvPr/>
        </p:nvSpPr>
        <p:spPr bwMode="auto">
          <a:xfrm>
            <a:off x="684213" y="3765550"/>
            <a:ext cx="77771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90488" algn="l"/>
            <a:r>
              <a:rPr lang="ru-RU" sz="1200" b="1">
                <a:solidFill>
                  <a:srgbClr val="CC0000"/>
                </a:solidFill>
              </a:rPr>
              <a:t>               </a:t>
            </a:r>
          </a:p>
        </p:txBody>
      </p:sp>
      <p:sp>
        <p:nvSpPr>
          <p:cNvPr id="349193" name="Rectangle 9"/>
          <p:cNvSpPr>
            <a:spLocks noChangeArrowheads="1"/>
          </p:cNvSpPr>
          <p:nvPr/>
        </p:nvSpPr>
        <p:spPr bwMode="auto">
          <a:xfrm>
            <a:off x="611188" y="836613"/>
            <a:ext cx="8208962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b="1"/>
          </a:p>
          <a:p>
            <a:endParaRPr lang="ru-RU" sz="1600" b="1"/>
          </a:p>
        </p:txBody>
      </p:sp>
      <p:sp>
        <p:nvSpPr>
          <p:cNvPr id="349539" name="Rectangle 355"/>
          <p:cNvSpPr>
            <a:spLocks noChangeArrowheads="1"/>
          </p:cNvSpPr>
          <p:nvPr/>
        </p:nvSpPr>
        <p:spPr bwMode="auto">
          <a:xfrm>
            <a:off x="827584" y="908720"/>
            <a:ext cx="8064896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b="1" dirty="0"/>
          </a:p>
          <a:p>
            <a:pPr algn="ctr"/>
            <a:r>
              <a:rPr lang="ru-RU" sz="1600" b="1" dirty="0"/>
              <a:t>В таблицу </a:t>
            </a:r>
            <a:r>
              <a:rPr lang="ru-RU" sz="1600" b="1" dirty="0" smtClean="0"/>
              <a:t>1003  </a:t>
            </a:r>
            <a:r>
              <a:rPr lang="ru-RU" sz="1600" b="1" dirty="0"/>
              <a:t>добавлены </a:t>
            </a:r>
            <a:r>
              <a:rPr lang="ru-RU" sz="1600" b="1" dirty="0" smtClean="0"/>
              <a:t>строка и графы:</a:t>
            </a:r>
            <a:endParaRPr lang="ru-RU" sz="1600" b="1" dirty="0"/>
          </a:p>
          <a:p>
            <a:endParaRPr lang="ru-RU" sz="1600" b="1" dirty="0"/>
          </a:p>
        </p:txBody>
      </p: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827584" y="2060848"/>
          <a:ext cx="7920881" cy="3200400"/>
        </p:xfrm>
        <a:graphic>
          <a:graphicData uri="http://schemas.openxmlformats.org/drawingml/2006/table">
            <a:tbl>
              <a:tblPr/>
              <a:tblGrid>
                <a:gridCol w="2952329"/>
                <a:gridCol w="864096"/>
                <a:gridCol w="1728192"/>
                <a:gridCol w="1368152"/>
                <a:gridCol w="1008112"/>
              </a:tblGrid>
              <a:tr h="3931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b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строки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Наличие подразделений </a:t>
                      </a:r>
                      <a:b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(нет – 0, есть - 1)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Число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подразделений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Число выездов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310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57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Амбулатории 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Стоматологические кабинеты 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Флюорографические установки 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Клинико-диагностические лаборатории 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Врачебные бригады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ФАПы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Фельдшерские пункты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Маммографические установки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Мобильные медицинские бригады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2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Мобильные медицинские комплексы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8978" marR="5897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377857" name="Rectangle 1"/>
          <p:cNvSpPr>
            <a:spLocks noChangeArrowheads="1"/>
          </p:cNvSpPr>
          <p:nvPr/>
        </p:nvSpPr>
        <p:spPr bwMode="auto">
          <a:xfrm>
            <a:off x="611560" y="1395156"/>
            <a:ext cx="7992888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Передвижные подразделения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970213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(1003)                                                                                                                               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Код по ОКЕИ: единица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642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2133600"/>
            <a:ext cx="9144000" cy="44640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b="1" i="1"/>
          </a:p>
          <a:p>
            <a:pPr defTabSz="957263"/>
            <a:r>
              <a:rPr lang="ru-RU" b="1"/>
              <a:t> 	   				              	</a:t>
            </a:r>
            <a:endParaRPr lang="en-US" b="1"/>
          </a:p>
        </p:txBody>
      </p:sp>
      <p:sp>
        <p:nvSpPr>
          <p:cNvPr id="35021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 b="1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 </a:t>
            </a:r>
          </a:p>
          <a:p>
            <a:r>
              <a:rPr lang="ru-RU" sz="1600" b="1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30</a:t>
            </a:r>
          </a:p>
        </p:txBody>
      </p:sp>
      <p:sp>
        <p:nvSpPr>
          <p:cNvPr id="350215" name="Rectangle 7"/>
          <p:cNvSpPr>
            <a:spLocks noChangeArrowheads="1"/>
          </p:cNvSpPr>
          <p:nvPr/>
        </p:nvSpPr>
        <p:spPr bwMode="auto">
          <a:xfrm>
            <a:off x="539750" y="871538"/>
            <a:ext cx="82089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ru-RU" sz="1400"/>
              <a:t>			</a:t>
            </a:r>
          </a:p>
        </p:txBody>
      </p:sp>
      <p:sp>
        <p:nvSpPr>
          <p:cNvPr id="350216" name="Rectangle 8"/>
          <p:cNvSpPr>
            <a:spLocks noChangeArrowheads="1"/>
          </p:cNvSpPr>
          <p:nvPr/>
        </p:nvSpPr>
        <p:spPr bwMode="auto">
          <a:xfrm>
            <a:off x="684213" y="3765550"/>
            <a:ext cx="77771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90488" algn="l"/>
            <a:r>
              <a:rPr lang="ru-RU" sz="1200" b="1">
                <a:solidFill>
                  <a:srgbClr val="CC0000"/>
                </a:solidFill>
              </a:rPr>
              <a:t>               </a:t>
            </a:r>
          </a:p>
        </p:txBody>
      </p:sp>
      <p:sp>
        <p:nvSpPr>
          <p:cNvPr id="350217" name="Rectangle 9"/>
          <p:cNvSpPr>
            <a:spLocks noChangeArrowheads="1"/>
          </p:cNvSpPr>
          <p:nvPr/>
        </p:nvSpPr>
        <p:spPr bwMode="auto">
          <a:xfrm>
            <a:off x="539750" y="692150"/>
            <a:ext cx="82089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b="1" dirty="0"/>
          </a:p>
          <a:p>
            <a:r>
              <a:rPr lang="ru-RU" sz="1600" b="1" dirty="0"/>
              <a:t>Внесены изменения в таблицу  1006</a:t>
            </a:r>
          </a:p>
          <a:p>
            <a:endParaRPr lang="ru-RU" sz="1600" b="1" dirty="0"/>
          </a:p>
        </p:txBody>
      </p:sp>
      <p:graphicFrame>
        <p:nvGraphicFramePr>
          <p:cNvPr id="96" name="Таблица 95"/>
          <p:cNvGraphicFramePr>
            <a:graphicFrameLocks noGrp="1"/>
          </p:cNvGraphicFramePr>
          <p:nvPr/>
        </p:nvGraphicFramePr>
        <p:xfrm>
          <a:off x="755577" y="2060848"/>
          <a:ext cx="7776863" cy="3627120"/>
        </p:xfrm>
        <a:graphic>
          <a:graphicData uri="http://schemas.openxmlformats.org/drawingml/2006/table">
            <a:tbl>
              <a:tblPr/>
              <a:tblGrid>
                <a:gridCol w="6120679"/>
                <a:gridCol w="792088"/>
                <a:gridCol w="864096"/>
              </a:tblGrid>
              <a:tr h="2055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строки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Число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7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Круглосуточные отделения для ИОВ,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УОВ и ВОВ,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ед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05555">
                <a:tc>
                  <a:txBody>
                    <a:bodyPr/>
                    <a:lstStyle/>
                    <a:p>
                      <a:pPr marL="252095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них: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коек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пролечено пациентов, чел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проведено пациентами койко-дней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Дневные стационары для пациентов, больных психическими расстройствами, мест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в них лечилось пациентов, чел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Дневные стационары для пациентов, больных наркологическими заболеваниями, мест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 в них лечилось пациентов, чел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Пансионаты для приезжающих пациентов, мест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Психиатрические отделения специализированного типа – всего, ед 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33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  в них коек 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250" marR="462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0800" name="Rectangle 592"/>
          <p:cNvSpPr>
            <a:spLocks noChangeArrowheads="1"/>
          </p:cNvSpPr>
          <p:nvPr/>
        </p:nvSpPr>
        <p:spPr bwMode="auto">
          <a:xfrm>
            <a:off x="539552" y="1089031"/>
            <a:ext cx="813690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Отделения для инвалидов войны,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участников и ветеранов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войн (ИОВ), стационары, пансионаты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(1006)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ОКЕИ: единица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642, койка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911,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койко-день 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9111,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человек – 792, место 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698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2133600"/>
            <a:ext cx="9144000" cy="44640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b="1" i="1"/>
          </a:p>
          <a:p>
            <a:pPr defTabSz="957263"/>
            <a:r>
              <a:rPr lang="ru-RU" b="1"/>
              <a:t> 	   				              	</a:t>
            </a:r>
            <a:endParaRPr lang="en-US" b="1"/>
          </a:p>
        </p:txBody>
      </p:sp>
      <p:sp>
        <p:nvSpPr>
          <p:cNvPr id="351235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sz="1600" b="1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 </a:t>
            </a:r>
          </a:p>
          <a:p>
            <a:r>
              <a:rPr lang="ru-RU" sz="1600" b="1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30</a:t>
            </a:r>
          </a:p>
        </p:txBody>
      </p:sp>
      <p:sp>
        <p:nvSpPr>
          <p:cNvPr id="351239" name="Rectangle 7"/>
          <p:cNvSpPr>
            <a:spLocks noChangeArrowheads="1"/>
          </p:cNvSpPr>
          <p:nvPr/>
        </p:nvSpPr>
        <p:spPr bwMode="auto">
          <a:xfrm>
            <a:off x="539750" y="871538"/>
            <a:ext cx="82089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ru-RU" sz="1400"/>
              <a:t>			</a:t>
            </a:r>
          </a:p>
        </p:txBody>
      </p:sp>
      <p:sp>
        <p:nvSpPr>
          <p:cNvPr id="351240" name="Rectangle 8"/>
          <p:cNvSpPr>
            <a:spLocks noChangeArrowheads="1"/>
          </p:cNvSpPr>
          <p:nvPr/>
        </p:nvSpPr>
        <p:spPr bwMode="auto">
          <a:xfrm>
            <a:off x="684213" y="3765550"/>
            <a:ext cx="77771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90488" algn="l"/>
            <a:r>
              <a:rPr lang="ru-RU" sz="1200" b="1">
                <a:solidFill>
                  <a:srgbClr val="CC0000"/>
                </a:solidFill>
              </a:rPr>
              <a:t>               </a:t>
            </a:r>
          </a:p>
        </p:txBody>
      </p:sp>
      <p:sp>
        <p:nvSpPr>
          <p:cNvPr id="351241" name="Rectangle 9"/>
          <p:cNvSpPr>
            <a:spLocks noChangeArrowheads="1"/>
          </p:cNvSpPr>
          <p:nvPr/>
        </p:nvSpPr>
        <p:spPr bwMode="auto">
          <a:xfrm>
            <a:off x="539750" y="692150"/>
            <a:ext cx="82089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b="1" dirty="0"/>
          </a:p>
          <a:p>
            <a:r>
              <a:rPr lang="ru-RU" sz="1600" b="1" dirty="0" smtClean="0"/>
              <a:t>В таблицу  1100 внесены дополнительные графы и добавлены строки</a:t>
            </a:r>
            <a:endParaRPr lang="ru-RU" sz="1600" b="1" dirty="0"/>
          </a:p>
          <a:p>
            <a:endParaRPr lang="ru-RU" sz="1600" b="1" dirty="0"/>
          </a:p>
        </p:txBody>
      </p:sp>
      <p:graphicFrame>
        <p:nvGraphicFramePr>
          <p:cNvPr id="86" name="Таблица 85"/>
          <p:cNvGraphicFramePr>
            <a:graphicFrameLocks noGrp="1"/>
          </p:cNvGraphicFramePr>
          <p:nvPr/>
        </p:nvGraphicFramePr>
        <p:xfrm>
          <a:off x="683568" y="1628800"/>
          <a:ext cx="7848872" cy="4548985"/>
        </p:xfrm>
        <a:graphic>
          <a:graphicData uri="http://schemas.openxmlformats.org/drawingml/2006/table">
            <a:tbl>
              <a:tblPr/>
              <a:tblGrid>
                <a:gridCol w="4176548"/>
                <a:gridCol w="792004"/>
                <a:gridCol w="1476828"/>
                <a:gridCol w="1403492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Наименование должности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(специальности)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№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строки</a:t>
                      </a: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Имеют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свидетельство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об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аккредитации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из гр. 9)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Находятся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в 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декретном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и 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долгосрочном отпуске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(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из гр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. 9)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</a:rPr>
                        <a:t>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</a:rPr>
                        <a:t>17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032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Специалисты </a:t>
                      </a: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 высшим немедицинским образованием – </a:t>
                      </a: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из них: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127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78740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зоолог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78740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эксперт-физик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78740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эмбриолог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78740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энтомолог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193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Кроме того,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число физических лиц  без медицинского образования занимающих должности среднего медицинского персонала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них:   медицинских </a:t>
                      </a: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регистраторов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медицинских </a:t>
                      </a:r>
                    </a:p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дезинфекторов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indent="43942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инструкторов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 </a:t>
                      </a:r>
                    </a:p>
                    <a:p>
                      <a:pPr indent="43942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лечебной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физкультуре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3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1701" name="Rectangle 469"/>
          <p:cNvSpPr>
            <a:spLocks noChangeArrowheads="1"/>
          </p:cNvSpPr>
          <p:nvPr/>
        </p:nvSpPr>
        <p:spPr bwMode="auto">
          <a:xfrm>
            <a:off x="611560" y="1052736"/>
            <a:ext cx="792088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Должности и физические лица медицинской организации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(1100)                                                                                 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Коды по ОКЕИ: человек – 792, единица – 642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9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30</a:t>
            </a:r>
          </a:p>
        </p:txBody>
      </p:sp>
      <p:sp>
        <p:nvSpPr>
          <p:cNvPr id="352263" name="Rectangle 7"/>
          <p:cNvSpPr>
            <a:spLocks noChangeArrowheads="1"/>
          </p:cNvSpPr>
          <p:nvPr/>
        </p:nvSpPr>
        <p:spPr bwMode="auto">
          <a:xfrm>
            <a:off x="539750" y="871538"/>
            <a:ext cx="82089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ru-RU" sz="1400"/>
              <a:t>			</a:t>
            </a:r>
          </a:p>
        </p:txBody>
      </p:sp>
      <p:sp>
        <p:nvSpPr>
          <p:cNvPr id="352264" name="Rectangle 8"/>
          <p:cNvSpPr>
            <a:spLocks noChangeArrowheads="1"/>
          </p:cNvSpPr>
          <p:nvPr/>
        </p:nvSpPr>
        <p:spPr bwMode="auto">
          <a:xfrm>
            <a:off x="684213" y="3765550"/>
            <a:ext cx="77771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90488" algn="l"/>
            <a:r>
              <a:rPr lang="ru-RU" sz="1200" b="1">
                <a:solidFill>
                  <a:srgbClr val="CC0000"/>
                </a:solidFill>
              </a:rPr>
              <a:t>               </a:t>
            </a:r>
          </a:p>
        </p:txBody>
      </p:sp>
      <p:graphicFrame>
        <p:nvGraphicFramePr>
          <p:cNvPr id="43" name="Таблица 42"/>
          <p:cNvGraphicFramePr>
            <a:graphicFrameLocks noGrp="1"/>
          </p:cNvGraphicFramePr>
          <p:nvPr/>
        </p:nvGraphicFramePr>
        <p:xfrm>
          <a:off x="755576" y="1412776"/>
          <a:ext cx="7992887" cy="1411699"/>
        </p:xfrm>
        <a:graphic>
          <a:graphicData uri="http://schemas.openxmlformats.org/drawingml/2006/table">
            <a:tbl>
              <a:tblPr/>
              <a:tblGrid>
                <a:gridCol w="4320479"/>
                <a:gridCol w="792088"/>
                <a:gridCol w="864096"/>
                <a:gridCol w="864096"/>
                <a:gridCol w="1152128"/>
              </a:tblGrid>
              <a:tr h="219098">
                <a:tc rowSpan="2"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Должности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физические лица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отделений (кабинетов) </a:t>
                      </a:r>
                      <a:endParaRPr lang="ru-RU" sz="14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профилактики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(из таблицы 1100)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строки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Должностей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Физических лиц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678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штатных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занятых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9301"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525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endParaRPr lang="ru-RU" sz="14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врачей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(из стр. 1)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3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среднего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медицинского персонала (из стр. </a:t>
                      </a: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143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3657" marR="5365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2488" name="Rectangle 232"/>
          <p:cNvSpPr>
            <a:spLocks noChangeArrowheads="1"/>
          </p:cNvSpPr>
          <p:nvPr/>
        </p:nvSpPr>
        <p:spPr bwMode="auto">
          <a:xfrm>
            <a:off x="899592" y="1052736"/>
            <a:ext cx="752432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(1101)			                                                        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en-US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Код по ОКЕИ: единица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642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45" name="Rectangle 9"/>
          <p:cNvSpPr>
            <a:spLocks noChangeArrowheads="1"/>
          </p:cNvSpPr>
          <p:nvPr/>
        </p:nvSpPr>
        <p:spPr bwMode="auto">
          <a:xfrm>
            <a:off x="467544" y="764704"/>
            <a:ext cx="82089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b="1" dirty="0"/>
          </a:p>
          <a:p>
            <a:r>
              <a:rPr lang="ru-RU" sz="1600" b="1" dirty="0"/>
              <a:t>Внесены изменения в </a:t>
            </a:r>
            <a:r>
              <a:rPr lang="ru-RU" sz="1600" b="1" dirty="0" smtClean="0"/>
              <a:t>таблицы  1101 и 1102</a:t>
            </a:r>
            <a:endParaRPr lang="ru-RU" sz="1600" b="1" dirty="0"/>
          </a:p>
          <a:p>
            <a:endParaRPr lang="ru-RU" sz="1600" b="1" dirty="0"/>
          </a:p>
        </p:txBody>
      </p:sp>
      <p:graphicFrame>
        <p:nvGraphicFramePr>
          <p:cNvPr id="46" name="Таблица 45"/>
          <p:cNvGraphicFramePr>
            <a:graphicFrameLocks noGrp="1"/>
          </p:cNvGraphicFramePr>
          <p:nvPr/>
        </p:nvGraphicFramePr>
        <p:xfrm>
          <a:off x="683568" y="3284984"/>
          <a:ext cx="8136905" cy="1988676"/>
        </p:xfrm>
        <a:graphic>
          <a:graphicData uri="http://schemas.openxmlformats.org/drawingml/2006/table">
            <a:tbl>
              <a:tblPr/>
              <a:tblGrid>
                <a:gridCol w="3873122"/>
                <a:gridCol w="874601"/>
                <a:gridCol w="1171983"/>
                <a:gridCol w="997381"/>
                <a:gridCol w="1219818"/>
              </a:tblGrid>
              <a:tr h="216024">
                <a:tc rowSpan="2"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Средний медицинский персонал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ФАПов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ФП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(из таблицы 1100)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строки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Должностей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физических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лиц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штатных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занятых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8688"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Средний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медицинский персонал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ФАПов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ФП всего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</a:t>
                      </a:r>
                      <a:endParaRPr lang="ru-RU" sz="14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них: фельдшеры (включая заведующих)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 </a:t>
                      </a:r>
                      <a:endParaRPr lang="ru-RU" sz="14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акушерки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(включая заведующих)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</a:t>
                      </a:r>
                      <a:endParaRPr lang="ru-RU" sz="1400" dirty="0" smtClean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медицинские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сестры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4508" marR="6450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352489" name="Rectangle 233"/>
          <p:cNvSpPr>
            <a:spLocks noChangeArrowheads="1"/>
          </p:cNvSpPr>
          <p:nvPr/>
        </p:nvSpPr>
        <p:spPr bwMode="auto">
          <a:xfrm>
            <a:off x="755576" y="2996952"/>
            <a:ext cx="806489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(1102)				                                                  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Код по ОКЕИ:  человек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792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692150" y="1023938"/>
            <a:ext cx="82089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ru-RU" sz="1400"/>
              <a:t>			</a:t>
            </a: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755576" y="5572363"/>
            <a:ext cx="820896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Исключены таблицы № 1110, 2103, 2402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2133600"/>
            <a:ext cx="9144000" cy="44640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b="1" i="1"/>
          </a:p>
          <a:p>
            <a:pPr defTabSz="957263"/>
            <a:r>
              <a:rPr lang="ru-RU" b="1"/>
              <a:t> 	   				              	</a:t>
            </a:r>
            <a:endParaRPr lang="en-US" b="1"/>
          </a:p>
        </p:txBody>
      </p:sp>
      <p:sp>
        <p:nvSpPr>
          <p:cNvPr id="35328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30</a:t>
            </a:r>
          </a:p>
        </p:txBody>
      </p:sp>
      <p:sp>
        <p:nvSpPr>
          <p:cNvPr id="353287" name="Rectangle 7"/>
          <p:cNvSpPr>
            <a:spLocks noChangeArrowheads="1"/>
          </p:cNvSpPr>
          <p:nvPr/>
        </p:nvSpPr>
        <p:spPr bwMode="auto">
          <a:xfrm>
            <a:off x="539750" y="871538"/>
            <a:ext cx="82089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ru-RU" sz="1400"/>
              <a:t>			</a:t>
            </a:r>
          </a:p>
        </p:txBody>
      </p:sp>
      <p:sp>
        <p:nvSpPr>
          <p:cNvPr id="353289" name="Rectangle 9"/>
          <p:cNvSpPr>
            <a:spLocks noChangeArrowheads="1"/>
          </p:cNvSpPr>
          <p:nvPr/>
        </p:nvSpPr>
        <p:spPr bwMode="auto">
          <a:xfrm>
            <a:off x="467544" y="764704"/>
            <a:ext cx="8137401" cy="43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600" b="1" dirty="0" smtClean="0"/>
              <a:t>В таблицу  2100  добавлены дополнительные строки</a:t>
            </a:r>
            <a:endParaRPr lang="ru-RU" sz="1600" b="1" dirty="0"/>
          </a:p>
        </p:txBody>
      </p:sp>
      <p:graphicFrame>
        <p:nvGraphicFramePr>
          <p:cNvPr id="115" name="Таблица 114"/>
          <p:cNvGraphicFramePr>
            <a:graphicFrameLocks noGrp="1"/>
          </p:cNvGraphicFramePr>
          <p:nvPr/>
        </p:nvGraphicFramePr>
        <p:xfrm>
          <a:off x="467544" y="1124744"/>
          <a:ext cx="8496944" cy="1546033"/>
        </p:xfrm>
        <a:graphic>
          <a:graphicData uri="http://schemas.openxmlformats.org/drawingml/2006/table">
            <a:tbl>
              <a:tblPr/>
              <a:tblGrid>
                <a:gridCol w="6861433"/>
                <a:gridCol w="1635511"/>
              </a:tblGrid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863" marR="428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стр.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863" marR="428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04"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863" marR="428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863" marR="428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076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 числа посещений (стр. 1):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44145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в отделениях, 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кабинетах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пунктах неотложной  медицинской помощи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93905">
                <a:tc>
                  <a:txBody>
                    <a:bodyPr/>
                    <a:lstStyle/>
                    <a:p>
                      <a:pPr marL="144145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ru-RU" sz="14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44145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отделениях, 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кабинетах   паллиативной   медицинской  помощи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16" name="Прямоугольник 115"/>
          <p:cNvSpPr/>
          <p:nvPr/>
        </p:nvSpPr>
        <p:spPr>
          <a:xfrm>
            <a:off x="467544" y="2996952"/>
            <a:ext cx="8496944" cy="52322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algn="just"/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Число посещений выездной патронажной службы паллиативной помощи для оказания паллиативной медицинской помощи на дому - всего 1 __________, из них детям 2 ______.</a:t>
            </a:r>
          </a:p>
        </p:txBody>
      </p:sp>
      <p:sp>
        <p:nvSpPr>
          <p:cNvPr id="117" name="Rectangle 9"/>
          <p:cNvSpPr>
            <a:spLocks noChangeArrowheads="1"/>
          </p:cNvSpPr>
          <p:nvPr/>
        </p:nvSpPr>
        <p:spPr bwMode="auto">
          <a:xfrm>
            <a:off x="467544" y="2636912"/>
            <a:ext cx="8353425" cy="43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600" b="1" dirty="0" smtClean="0"/>
              <a:t>Добавлена новая таблица 2102</a:t>
            </a:r>
            <a:endParaRPr lang="ru-RU" sz="1600" b="1" dirty="0"/>
          </a:p>
        </p:txBody>
      </p:sp>
      <p:graphicFrame>
        <p:nvGraphicFramePr>
          <p:cNvPr id="118" name="Таблица 1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7724547"/>
              </p:ext>
            </p:extLst>
          </p:nvPr>
        </p:nvGraphicFramePr>
        <p:xfrm>
          <a:off x="539552" y="3818857"/>
          <a:ext cx="8424936" cy="2274820"/>
        </p:xfrm>
        <a:graphic>
          <a:graphicData uri="http://schemas.openxmlformats.org/drawingml/2006/table">
            <a:tbl>
              <a:tblPr/>
              <a:tblGrid>
                <a:gridCol w="5915311"/>
                <a:gridCol w="1203302"/>
                <a:gridCol w="1306323"/>
              </a:tblGrid>
              <a:tr h="7813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общего числа посещений (табл. 2100, стр. 1)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сделано посещений всего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строки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3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 профилактической и иными целями: всего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…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2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                            </a:t>
                      </a:r>
                      <a:r>
                        <a:rPr lang="ru-RU" sz="1400" spc="-1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них в центрах здоровья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1823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Передвижными:     амбулаториями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3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…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3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spc="-1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</a:t>
                      </a:r>
                      <a:r>
                        <a:rPr lang="ru-RU" sz="1400" spc="-1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мобильными </a:t>
                      </a:r>
                      <a:r>
                        <a:rPr lang="ru-RU" sz="1400" spc="-1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медицинскими комплексами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879" marR="4487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19" name="Rectangle 9"/>
          <p:cNvSpPr>
            <a:spLocks noChangeArrowheads="1"/>
          </p:cNvSpPr>
          <p:nvPr/>
        </p:nvSpPr>
        <p:spPr bwMode="auto">
          <a:xfrm>
            <a:off x="683568" y="3573016"/>
            <a:ext cx="8353425" cy="43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600" b="1" dirty="0" smtClean="0"/>
              <a:t>В таблицу  2105  добавлены дополнительные строки</a:t>
            </a:r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0" y="2133600"/>
            <a:ext cx="9144000" cy="4464050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/>
            <a:endParaRPr lang="ru-RU" b="1" i="1"/>
          </a:p>
          <a:p>
            <a:pPr defTabSz="957263"/>
            <a:r>
              <a:rPr lang="ru-RU" b="1"/>
              <a:t> 	   				              	</a:t>
            </a:r>
            <a:endParaRPr lang="en-US" b="1"/>
          </a:p>
        </p:txBody>
      </p:sp>
      <p:sp>
        <p:nvSpPr>
          <p:cNvPr id="37069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0696" name="Rectangle 8"/>
          <p:cNvSpPr>
            <a:spLocks noChangeArrowheads="1"/>
          </p:cNvSpPr>
          <p:nvPr/>
        </p:nvSpPr>
        <p:spPr bwMode="auto">
          <a:xfrm>
            <a:off x="684213" y="3765550"/>
            <a:ext cx="77771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90488" algn="l"/>
            <a:r>
              <a:rPr lang="ru-RU" sz="1200" b="1">
                <a:solidFill>
                  <a:srgbClr val="CC0000"/>
                </a:solidFill>
              </a:rPr>
              <a:t>               </a:t>
            </a:r>
          </a:p>
        </p:txBody>
      </p:sp>
      <p:graphicFrame>
        <p:nvGraphicFramePr>
          <p:cNvPr id="98" name="Таблица 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614277"/>
              </p:ext>
            </p:extLst>
          </p:nvPr>
        </p:nvGraphicFramePr>
        <p:xfrm>
          <a:off x="395536" y="1772816"/>
          <a:ext cx="8424935" cy="4752529"/>
        </p:xfrm>
        <a:graphic>
          <a:graphicData uri="http://schemas.openxmlformats.org/drawingml/2006/table">
            <a:tbl>
              <a:tblPr/>
              <a:tblGrid>
                <a:gridCol w="2306202"/>
                <a:gridCol w="620123"/>
                <a:gridCol w="786358"/>
                <a:gridCol w="642579"/>
                <a:gridCol w="785375"/>
                <a:gridCol w="642579"/>
                <a:gridCol w="473197"/>
                <a:gridCol w="348581"/>
                <a:gridCol w="348581"/>
                <a:gridCol w="387371"/>
                <a:gridCol w="348581"/>
                <a:gridCol w="367704"/>
                <a:gridCol w="367704"/>
              </a:tblGrid>
              <a:tr h="367834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Контингенты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строки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Подлежало осмотрам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них: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сельских жителей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Осмотрено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них: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сельских жителей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числа осмотренных (гр. 5):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определены группы здоровья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39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II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них: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IV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9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III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40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1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Дети в возрасте 0-14 лет включительно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         из них: дети до 1 года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5000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Дети в возрасте 15-17 лет включительно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044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Из общего числа детей 15-17 лет (стр.3) - юношей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6044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Школьники (из суммы строк 1+3)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0461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Контингенты взрослого населения (18 лет и старше) - всего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0461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    из них: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    старше трудоспособного </a:t>
                      </a:r>
                      <a:endParaRPr lang="ru-RU" sz="1200" dirty="0" smtClean="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    возраста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6.1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70461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    диспансеризация </a:t>
                      </a:r>
                      <a:endParaRPr lang="ru-RU" sz="1200" dirty="0" smtClean="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    определенных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    групп взрослого населения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6.2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03252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        из них: старше </a:t>
                      </a:r>
                      <a:r>
                        <a:rPr lang="ru-RU" sz="1200" dirty="0" smtClean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трудоспособного </a:t>
                      </a:r>
                      <a:r>
                        <a:rPr lang="ru-RU" sz="12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возраста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6.2.1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8834"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  (сумма строк 1, 3, 6)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696" marR="4269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71704" name="Rectangle 1016"/>
          <p:cNvSpPr>
            <a:spLocks noChangeArrowheads="1"/>
          </p:cNvSpPr>
          <p:nvPr/>
        </p:nvSpPr>
        <p:spPr bwMode="auto">
          <a:xfrm>
            <a:off x="827584" y="1196752"/>
            <a:ext cx="7704856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Профилактические осмотры и диспансеризация, проведенные медицинской организацией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(2510)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	                     	                                           Код по ОКЕИ: человек - 792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Прямоугольник 13"/>
          <p:cNvSpPr txBox="1">
            <a:spLocks noChangeArrowheads="1"/>
          </p:cNvSpPr>
          <p:nvPr/>
        </p:nvSpPr>
        <p:spPr bwMode="auto">
          <a:xfrm>
            <a:off x="611560" y="26064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30</a:t>
            </a:r>
          </a:p>
        </p:txBody>
      </p:sp>
      <p:sp>
        <p:nvSpPr>
          <p:cNvPr id="101" name="Rectangle 9"/>
          <p:cNvSpPr>
            <a:spLocks noChangeArrowheads="1"/>
          </p:cNvSpPr>
          <p:nvPr/>
        </p:nvSpPr>
        <p:spPr bwMode="auto">
          <a:xfrm>
            <a:off x="467544" y="908720"/>
            <a:ext cx="82089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b="1" dirty="0"/>
          </a:p>
          <a:p>
            <a:pPr algn="ctr"/>
            <a:r>
              <a:rPr lang="ru-RU" sz="1600" b="1" dirty="0"/>
              <a:t>Внесены изменения в таблицу  </a:t>
            </a:r>
            <a:r>
              <a:rPr lang="ru-RU" sz="1600" b="1" dirty="0" smtClean="0"/>
              <a:t>2510</a:t>
            </a:r>
            <a:endParaRPr lang="ru-RU" sz="1600" b="1" dirty="0"/>
          </a:p>
          <a:p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30</a:t>
            </a:r>
          </a:p>
        </p:txBody>
      </p:sp>
      <p:sp>
        <p:nvSpPr>
          <p:cNvPr id="354311" name="Rectangle 7"/>
          <p:cNvSpPr>
            <a:spLocks noChangeArrowheads="1"/>
          </p:cNvSpPr>
          <p:nvPr/>
        </p:nvSpPr>
        <p:spPr bwMode="auto">
          <a:xfrm>
            <a:off x="684213" y="3765550"/>
            <a:ext cx="77771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90488" algn="l"/>
            <a:r>
              <a:rPr lang="ru-RU" sz="1200" b="1">
                <a:solidFill>
                  <a:srgbClr val="CC0000"/>
                </a:solidFill>
              </a:rPr>
              <a:t>               </a:t>
            </a:r>
          </a:p>
        </p:txBody>
      </p:sp>
      <p:graphicFrame>
        <p:nvGraphicFramePr>
          <p:cNvPr id="61" name="Таблица 60"/>
          <p:cNvGraphicFramePr>
            <a:graphicFrameLocks noGrp="1"/>
          </p:cNvGraphicFramePr>
          <p:nvPr/>
        </p:nvGraphicFramePr>
        <p:xfrm>
          <a:off x="179511" y="2060848"/>
          <a:ext cx="8856985" cy="3185160"/>
        </p:xfrm>
        <a:graphic>
          <a:graphicData uri="http://schemas.openxmlformats.org/drawingml/2006/table">
            <a:tbl>
              <a:tblPr/>
              <a:tblGrid>
                <a:gridCol w="1706280"/>
                <a:gridCol w="493389"/>
                <a:gridCol w="752660"/>
                <a:gridCol w="720080"/>
                <a:gridCol w="1152128"/>
                <a:gridCol w="1008112"/>
                <a:gridCol w="1008112"/>
                <a:gridCol w="1008112"/>
                <a:gridCol w="1008112"/>
              </a:tblGrid>
              <a:tr h="314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строки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Подлежало осмотрам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Осмотрено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Выявлено подозрений на профессиональное заболевание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Не имели медицинских противопоказаний к работе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Имели временные/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постоянные медицинские противопоказания к работе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Нуждаются в дополнительном обследовании в центре </a:t>
                      </a:r>
                      <a:r>
                        <a:rPr lang="ru-RU" sz="900" dirty="0" err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профпатологии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Нуждаются в амбулаторном/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стационарном обследовании и лечении</a:t>
                      </a:r>
                      <a:endParaRPr lang="ru-RU" sz="9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6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0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62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108">
                <a:tc>
                  <a:txBody>
                    <a:bodyPr/>
                    <a:lstStyle/>
                    <a:p>
                      <a:pPr marL="90170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из них: 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90170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работники, занятые на тяжелой работе и на работах с вредными и (или) опасными условиями труда - всего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1.1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243">
                <a:tc>
                  <a:txBody>
                    <a:bodyPr/>
                    <a:lstStyle/>
                    <a:p>
                      <a:pPr marL="90170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декретированные контингенты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highlight>
                            <a:srgbClr val="FFFF00"/>
                          </a:highlight>
                          <a:latin typeface="Times New Roman"/>
                          <a:ea typeface="Times New Roman"/>
                          <a:cs typeface="Times New Roman"/>
                        </a:rPr>
                        <a:t>1.2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2580" marR="42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4738" name="Rectangle 434"/>
          <p:cNvSpPr>
            <a:spLocks noChangeArrowheads="1"/>
          </p:cNvSpPr>
          <p:nvPr/>
        </p:nvSpPr>
        <p:spPr bwMode="auto">
          <a:xfrm>
            <a:off x="611560" y="1196752"/>
            <a:ext cx="8208913" cy="707886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Обязательные предварительные и периодические осмотры, проведенные медицинской организацией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(2516)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Код по ОКЕИ: человек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792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63" name="Rectangle 9"/>
          <p:cNvSpPr>
            <a:spLocks noChangeArrowheads="1"/>
          </p:cNvSpPr>
          <p:nvPr/>
        </p:nvSpPr>
        <p:spPr bwMode="auto">
          <a:xfrm>
            <a:off x="467544" y="764704"/>
            <a:ext cx="8353425" cy="432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1600" b="1" dirty="0" smtClean="0"/>
              <a:t>Добавлена новая таблица 2516</a:t>
            </a:r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30</a:t>
            </a:r>
          </a:p>
        </p:txBody>
      </p:sp>
      <p:sp>
        <p:nvSpPr>
          <p:cNvPr id="357382" name="Rectangle 6"/>
          <p:cNvSpPr>
            <a:spLocks noChangeArrowheads="1"/>
          </p:cNvSpPr>
          <p:nvPr/>
        </p:nvSpPr>
        <p:spPr bwMode="auto">
          <a:xfrm>
            <a:off x="539750" y="871538"/>
            <a:ext cx="82089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r"/>
            <a:r>
              <a:rPr lang="ru-RU" sz="1400"/>
              <a:t>			</a:t>
            </a:r>
          </a:p>
        </p:txBody>
      </p:sp>
      <p:sp>
        <p:nvSpPr>
          <p:cNvPr id="357383" name="Rectangle 7"/>
          <p:cNvSpPr>
            <a:spLocks noChangeArrowheads="1"/>
          </p:cNvSpPr>
          <p:nvPr/>
        </p:nvSpPr>
        <p:spPr bwMode="auto">
          <a:xfrm>
            <a:off x="684213" y="3765550"/>
            <a:ext cx="77771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90488" algn="l"/>
            <a:r>
              <a:rPr lang="ru-RU" sz="1200" b="1">
                <a:solidFill>
                  <a:srgbClr val="CC0000"/>
                </a:solidFill>
              </a:rPr>
              <a:t>               </a:t>
            </a:r>
          </a:p>
        </p:txBody>
      </p:sp>
      <p:graphicFrame>
        <p:nvGraphicFramePr>
          <p:cNvPr id="67" name="Таблица 66"/>
          <p:cNvGraphicFramePr>
            <a:graphicFrameLocks noGrp="1"/>
          </p:cNvGraphicFramePr>
          <p:nvPr/>
        </p:nvGraphicFramePr>
        <p:xfrm>
          <a:off x="539552" y="1844824"/>
          <a:ext cx="8208911" cy="2075264"/>
        </p:xfrm>
        <a:graphic>
          <a:graphicData uri="http://schemas.openxmlformats.org/drawingml/2006/table">
            <a:tbl>
              <a:tblPr/>
              <a:tblGrid>
                <a:gridCol w="6364214"/>
                <a:gridCol w="619588"/>
                <a:gridCol w="1225109"/>
              </a:tblGrid>
              <a:tr h="1035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строки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35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016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Число лиц, обученных основам здорового образа жизни, чел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..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…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072">
                <a:tc>
                  <a:txBody>
                    <a:bodyPr/>
                    <a:lstStyle/>
                    <a:p>
                      <a:pPr marL="107950" indent="70231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школе для пациентов с 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ишемическими болезнями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сердца и перенесших </a:t>
                      </a:r>
                      <a:endParaRPr lang="ru-RU" sz="14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07950" indent="70231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острый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инфаркт миокарда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107950" indent="70231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школе для пациентов перенесших 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острые нарушения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мозгового </a:t>
                      </a:r>
                      <a:endParaRPr lang="ru-RU" sz="1400" dirty="0" smtClean="0">
                        <a:solidFill>
                          <a:srgbClr val="FF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107950" indent="702310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кровообращения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604" marR="46604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357694" name="Rectangle 318"/>
          <p:cNvSpPr>
            <a:spLocks noChangeArrowheads="1"/>
          </p:cNvSpPr>
          <p:nvPr/>
        </p:nvSpPr>
        <p:spPr bwMode="auto">
          <a:xfrm>
            <a:off x="539552" y="1124744"/>
            <a:ext cx="8208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7016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551863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Деятельность отделения (кабинета) медицинской профилактики</a:t>
            </a:r>
            <a:endParaRPr lang="ru-RU" sz="1400" b="1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701675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551863" algn="l"/>
              </a:tabLst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(4809)                                                                         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Коды по ОКЕИ: человек – 792, единица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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642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marL="0" marR="0" lvl="0" indent="7016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551863" algn="l"/>
              </a:tabLst>
            </a:pP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sym typeface="Symbol" pitchFamily="18" charset="2"/>
            </a:endParaRPr>
          </a:p>
        </p:txBody>
      </p:sp>
      <p:sp>
        <p:nvSpPr>
          <p:cNvPr id="69" name="Rectangle 9"/>
          <p:cNvSpPr>
            <a:spLocks noChangeArrowheads="1"/>
          </p:cNvSpPr>
          <p:nvPr/>
        </p:nvSpPr>
        <p:spPr bwMode="auto">
          <a:xfrm>
            <a:off x="467544" y="836712"/>
            <a:ext cx="8208963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 b="1" dirty="0"/>
          </a:p>
          <a:p>
            <a:pPr algn="ctr"/>
            <a:r>
              <a:rPr lang="ru-RU" sz="1600" b="1" dirty="0"/>
              <a:t>Внесены изменения в таблицу  </a:t>
            </a:r>
            <a:r>
              <a:rPr lang="ru-RU" sz="1600" b="1" dirty="0" smtClean="0"/>
              <a:t>4809</a:t>
            </a:r>
            <a:endParaRPr lang="ru-RU" sz="1600" b="1" dirty="0"/>
          </a:p>
          <a:p>
            <a:endParaRPr lang="ru-RU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594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64928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ИЗМЕНЕНИЯ, ВНОСИМЫЕ В ФОРМУ ФЕДЕРАЛЬНОГО 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30</a:t>
            </a:r>
          </a:p>
        </p:txBody>
      </p:sp>
      <p:sp>
        <p:nvSpPr>
          <p:cNvPr id="366599" name="Rectangle 7"/>
          <p:cNvSpPr>
            <a:spLocks noChangeArrowheads="1"/>
          </p:cNvSpPr>
          <p:nvPr/>
        </p:nvSpPr>
        <p:spPr bwMode="auto">
          <a:xfrm>
            <a:off x="1042988" y="620713"/>
            <a:ext cx="75612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ru-RU" b="1"/>
          </a:p>
          <a:p>
            <a:pPr algn="l"/>
            <a:endParaRPr lang="ru-RU" sz="1400" b="1"/>
          </a:p>
        </p:txBody>
      </p:sp>
      <p:sp>
        <p:nvSpPr>
          <p:cNvPr id="366650" name="Rectangle 58"/>
          <p:cNvSpPr>
            <a:spLocks noChangeArrowheads="1"/>
          </p:cNvSpPr>
          <p:nvPr/>
        </p:nvSpPr>
        <p:spPr bwMode="auto">
          <a:xfrm>
            <a:off x="1908175" y="765175"/>
            <a:ext cx="57245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ru-RU" b="1" dirty="0">
                <a:solidFill>
                  <a:srgbClr val="CC0000"/>
                </a:solidFill>
              </a:rPr>
              <a:t>Вводятся большие изменения в </a:t>
            </a:r>
            <a:r>
              <a:rPr lang="ru-RU" b="1" dirty="0" smtClean="0">
                <a:solidFill>
                  <a:srgbClr val="CC0000"/>
                </a:solidFill>
              </a:rPr>
              <a:t>разделы </a:t>
            </a:r>
            <a:r>
              <a:rPr lang="en-US" b="1" dirty="0" smtClean="0">
                <a:solidFill>
                  <a:srgbClr val="CC0000"/>
                </a:solidFill>
              </a:rPr>
              <a:t>V</a:t>
            </a:r>
            <a:r>
              <a:rPr lang="ru-RU" b="1" dirty="0" smtClean="0">
                <a:solidFill>
                  <a:srgbClr val="CC0000"/>
                </a:solidFill>
              </a:rPr>
              <a:t> и </a:t>
            </a:r>
            <a:r>
              <a:rPr lang="en-US" b="1" dirty="0" smtClean="0">
                <a:solidFill>
                  <a:srgbClr val="CC0000"/>
                </a:solidFill>
              </a:rPr>
              <a:t>VII</a:t>
            </a:r>
            <a:endParaRPr lang="ru-RU" b="1" dirty="0">
              <a:solidFill>
                <a:srgbClr val="CC0000"/>
              </a:solidFill>
            </a:endParaRPr>
          </a:p>
        </p:txBody>
      </p:sp>
      <p:sp>
        <p:nvSpPr>
          <p:cNvPr id="366652" name="Rectangle 60"/>
          <p:cNvSpPr>
            <a:spLocks noChangeArrowheads="1"/>
          </p:cNvSpPr>
          <p:nvPr/>
        </p:nvSpPr>
        <p:spPr bwMode="auto">
          <a:xfrm>
            <a:off x="899592" y="1268760"/>
            <a:ext cx="79930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400" b="1" u="sng" dirty="0">
                <a:latin typeface="Times New Roman" pitchFamily="18" charset="0"/>
              </a:rPr>
              <a:t>Раздел </a:t>
            </a:r>
            <a:r>
              <a:rPr lang="en-US" sz="1400" b="1" u="sng" dirty="0">
                <a:latin typeface="Times New Roman" pitchFamily="18" charset="0"/>
              </a:rPr>
              <a:t>V </a:t>
            </a:r>
            <a:r>
              <a:rPr lang="ru-RU" sz="1400" b="1" u="sng" dirty="0">
                <a:latin typeface="Times New Roman" pitchFamily="18" charset="0"/>
              </a:rPr>
              <a:t>«Работа диагностических отделений»</a:t>
            </a:r>
          </a:p>
        </p:txBody>
      </p:sp>
      <p:sp>
        <p:nvSpPr>
          <p:cNvPr id="366654" name="Rectangle 62"/>
          <p:cNvSpPr>
            <a:spLocks noChangeArrowheads="1"/>
          </p:cNvSpPr>
          <p:nvPr/>
        </p:nvSpPr>
        <p:spPr bwMode="auto">
          <a:xfrm>
            <a:off x="971600" y="1700808"/>
            <a:ext cx="79232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1400" b="1" dirty="0">
                <a:latin typeface="Times New Roman" pitchFamily="18" charset="0"/>
              </a:rPr>
              <a:t>таблицы 5111 </a:t>
            </a:r>
            <a:r>
              <a:rPr lang="ru-RU" sz="1400" b="1" dirty="0" smtClean="0">
                <a:latin typeface="Times New Roman" pitchFamily="18" charset="0"/>
              </a:rPr>
              <a:t>«</a:t>
            </a:r>
            <a:r>
              <a:rPr lang="ru-RU" sz="1400" b="1" dirty="0" err="1">
                <a:latin typeface="Times New Roman" pitchFamily="18" charset="0"/>
              </a:rPr>
              <a:t>Рентгенохирургия</a:t>
            </a:r>
            <a:r>
              <a:rPr lang="ru-RU" sz="1400" b="1" dirty="0">
                <a:latin typeface="Times New Roman" pitchFamily="18" charset="0"/>
              </a:rPr>
              <a:t>, </a:t>
            </a:r>
            <a:r>
              <a:rPr lang="ru-RU" sz="1400" b="1" dirty="0" err="1">
                <a:latin typeface="Times New Roman" pitchFamily="18" charset="0"/>
              </a:rPr>
              <a:t>рентгеноэндоваскулярные</a:t>
            </a:r>
            <a:r>
              <a:rPr lang="ru-RU" sz="1400" b="1" dirty="0">
                <a:latin typeface="Times New Roman" pitchFamily="18" charset="0"/>
              </a:rPr>
              <a:t> диагностика и лечение»</a:t>
            </a:r>
          </a:p>
        </p:txBody>
      </p:sp>
      <p:sp>
        <p:nvSpPr>
          <p:cNvPr id="366657" name="Rectangle 65"/>
          <p:cNvSpPr>
            <a:spLocks noChangeArrowheads="1"/>
          </p:cNvSpPr>
          <p:nvPr/>
        </p:nvSpPr>
        <p:spPr bwMode="auto">
          <a:xfrm>
            <a:off x="755576" y="2060848"/>
            <a:ext cx="80660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1400" b="1" dirty="0">
                <a:latin typeface="Times New Roman" pitchFamily="18" charset="0"/>
              </a:rPr>
              <a:t>таблица 5114 «Рентгенологические профилактические (</a:t>
            </a:r>
            <a:r>
              <a:rPr lang="ru-RU" sz="1400" b="1" dirty="0" err="1">
                <a:latin typeface="Times New Roman" pitchFamily="18" charset="0"/>
              </a:rPr>
              <a:t>скрининговые</a:t>
            </a:r>
            <a:r>
              <a:rPr lang="ru-RU" sz="1400" b="1" dirty="0">
                <a:latin typeface="Times New Roman" pitchFamily="18" charset="0"/>
              </a:rPr>
              <a:t>) обследования» </a:t>
            </a:r>
          </a:p>
        </p:txBody>
      </p:sp>
      <p:sp>
        <p:nvSpPr>
          <p:cNvPr id="366658" name="Rectangle 66"/>
          <p:cNvSpPr>
            <a:spLocks noChangeArrowheads="1"/>
          </p:cNvSpPr>
          <p:nvPr/>
        </p:nvSpPr>
        <p:spPr bwMode="auto">
          <a:xfrm>
            <a:off x="862013" y="2348880"/>
            <a:ext cx="82819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1400" b="1" dirty="0">
                <a:latin typeface="Times New Roman" pitchFamily="18" charset="0"/>
              </a:rPr>
              <a:t>таблица 5117 «Аппараты и оборудование для лучевой  диагностики» </a:t>
            </a:r>
          </a:p>
        </p:txBody>
      </p:sp>
      <p:sp>
        <p:nvSpPr>
          <p:cNvPr id="366661" name="Rectangle 69"/>
          <p:cNvSpPr>
            <a:spLocks noChangeArrowheads="1"/>
          </p:cNvSpPr>
          <p:nvPr/>
        </p:nvSpPr>
        <p:spPr bwMode="auto">
          <a:xfrm>
            <a:off x="683568" y="2636912"/>
            <a:ext cx="82819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</a:rPr>
              <a:t>таблица </a:t>
            </a:r>
            <a:r>
              <a:rPr lang="ru-RU" sz="1400" b="1" dirty="0">
                <a:latin typeface="Times New Roman" pitchFamily="18" charset="0"/>
              </a:rPr>
              <a:t>5122 «Деятельность лаборатории радиоизотопной диагностики» </a:t>
            </a:r>
          </a:p>
        </p:txBody>
      </p:sp>
      <p:sp>
        <p:nvSpPr>
          <p:cNvPr id="366663" name="Rectangle 71"/>
          <p:cNvSpPr>
            <a:spLocks noChangeArrowheads="1"/>
          </p:cNvSpPr>
          <p:nvPr/>
        </p:nvSpPr>
        <p:spPr bwMode="auto">
          <a:xfrm>
            <a:off x="683568" y="2996952"/>
            <a:ext cx="82819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1400" b="1" dirty="0">
                <a:latin typeface="Times New Roman" pitchFamily="18" charset="0"/>
              </a:rPr>
              <a:t>таблица 5300 «Деятельность лаборатории» </a:t>
            </a:r>
          </a:p>
        </p:txBody>
      </p:sp>
      <p:sp>
        <p:nvSpPr>
          <p:cNvPr id="22" name="Rectangle 71"/>
          <p:cNvSpPr>
            <a:spLocks noChangeArrowheads="1"/>
          </p:cNvSpPr>
          <p:nvPr/>
        </p:nvSpPr>
        <p:spPr bwMode="auto">
          <a:xfrm>
            <a:off x="862013" y="3356992"/>
            <a:ext cx="82819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sz="1400" b="1" dirty="0">
                <a:latin typeface="Times New Roman" pitchFamily="18" charset="0"/>
              </a:rPr>
              <a:t>таблица </a:t>
            </a:r>
            <a:r>
              <a:rPr lang="ru-RU" sz="1400" b="1" dirty="0" smtClean="0">
                <a:latin typeface="Times New Roman" pitchFamily="18" charset="0"/>
              </a:rPr>
              <a:t>5302 «Оснащение  лаборатории оборудованием» </a:t>
            </a:r>
            <a:endParaRPr lang="ru-RU" sz="1400" b="1" dirty="0">
              <a:latin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683568" y="4365104"/>
            <a:ext cx="8460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Пересмотрена таблица 7000 «Оснащенность компьютерным оборудованием»</a:t>
            </a:r>
          </a:p>
          <a:p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Добавлены таблицы 7001, 7002, 7003 «Характеристика автоматизации основных задач в медицинской организации» и 7004 «Сведения о применении </a:t>
            </a:r>
            <a:r>
              <a:rPr lang="ru-RU" sz="14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телемедицинских</a:t>
            </a:r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технологий при оказании медицинской помощи»</a:t>
            </a:r>
            <a:endParaRPr lang="ru-RU" sz="1400" dirty="0"/>
          </a:p>
        </p:txBody>
      </p:sp>
      <p:sp>
        <p:nvSpPr>
          <p:cNvPr id="26" name="Rectangle 60"/>
          <p:cNvSpPr>
            <a:spLocks noChangeArrowheads="1"/>
          </p:cNvSpPr>
          <p:nvPr/>
        </p:nvSpPr>
        <p:spPr bwMode="auto">
          <a:xfrm>
            <a:off x="1150938" y="3717032"/>
            <a:ext cx="79930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400" b="1" u="sng" dirty="0" smtClean="0">
                <a:latin typeface="Times New Roman" pitchFamily="18" charset="0"/>
              </a:rPr>
              <a:t>Раздел </a:t>
            </a:r>
            <a:r>
              <a:rPr lang="en-US" sz="1400" b="1" u="sng" dirty="0" smtClean="0">
                <a:latin typeface="Times New Roman" pitchFamily="18" charset="0"/>
              </a:rPr>
              <a:t>VII </a:t>
            </a:r>
            <a:r>
              <a:rPr lang="ru-RU" sz="1400" b="1" u="sng" dirty="0" smtClean="0">
                <a:latin typeface="Times New Roman" pitchFamily="18" charset="0"/>
              </a:rPr>
              <a:t>«Оснащенность компьютерным оборудованием»</a:t>
            </a:r>
            <a:endParaRPr lang="ru-RU" sz="1400" b="1" u="sng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C6AC06-BCAC-4E1A-9D80-70FE38C59B2B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2274838"/>
            <a:ext cx="7200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Д</a:t>
            </a:r>
            <a:r>
              <a:rPr lang="ru-RU" sz="2000" dirty="0" smtClean="0"/>
              <a:t>анные </a:t>
            </a:r>
            <a:r>
              <a:rPr lang="ru-RU" sz="2000" dirty="0"/>
              <a:t>еженедельного мониторинга «</a:t>
            </a:r>
            <a:r>
              <a:rPr lang="ru-RU" sz="2000" b="1" dirty="0"/>
              <a:t>Эффективность участковой службы»</a:t>
            </a:r>
            <a:r>
              <a:rPr lang="ru-RU" sz="2000" dirty="0"/>
              <a:t> </a:t>
            </a:r>
            <a:r>
              <a:rPr lang="ru-RU" sz="2000" u="sng" dirty="0"/>
              <a:t>по количеству терапевтических участков и участков ВОП</a:t>
            </a:r>
            <a:r>
              <a:rPr lang="ru-RU" sz="2000" dirty="0"/>
              <a:t> должны коррелироваться с </a:t>
            </a:r>
            <a:r>
              <a:rPr lang="ru-RU" sz="2000" b="1" dirty="0"/>
              <a:t>таблицей 1107  ФФСН № 30 </a:t>
            </a:r>
            <a:r>
              <a:rPr lang="ru-RU" sz="2000" dirty="0"/>
              <a:t>«Сведения о медицинской организации» за 2018 год.</a:t>
            </a:r>
          </a:p>
        </p:txBody>
      </p:sp>
      <p:sp>
        <p:nvSpPr>
          <p:cNvPr id="6" name="Прямоугольник 13"/>
          <p:cNvSpPr txBox="1">
            <a:spLocks noChangeArrowheads="1"/>
          </p:cNvSpPr>
          <p:nvPr/>
        </p:nvSpPr>
        <p:spPr bwMode="auto">
          <a:xfrm>
            <a:off x="395288" y="115888"/>
            <a:ext cx="8374062" cy="151291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  <a:latin typeface="Arial" pitchFamily="34" charset="0"/>
              </a:rPr>
              <a:t>СВЕРКА ФОРМЫ </a:t>
            </a:r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ФЕДЕРАЛЬНОГО  </a:t>
            </a:r>
          </a:p>
          <a:p>
            <a:pPr algn="ctr"/>
            <a:r>
              <a:rPr lang="ru-RU" sz="1600" b="1" dirty="0">
                <a:solidFill>
                  <a:schemeClr val="bg1"/>
                </a:solidFill>
                <a:latin typeface="Arial" pitchFamily="34" charset="0"/>
              </a:rPr>
              <a:t>СТАТИСТИЧЕСКОГО   НАБЛЮДЕНИЯ № </a:t>
            </a:r>
            <a:r>
              <a:rPr lang="ru-RU" sz="1600" b="1" dirty="0" smtClean="0">
                <a:solidFill>
                  <a:schemeClr val="bg1"/>
                </a:solidFill>
                <a:latin typeface="Arial" pitchFamily="34" charset="0"/>
              </a:rPr>
              <a:t>30 С ЕЖЕНЕДЕЛЬНЫМ МОНИТОРИНГОМ ПО УЧАСТКОВОЙ СЛУЖБЕ</a:t>
            </a:r>
            <a:endParaRPr lang="ru-RU" sz="1600" b="1" dirty="0">
              <a:solidFill>
                <a:schemeClr val="bg1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7796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ru-RU" smtClean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685800" y="332656"/>
            <a:ext cx="8458199" cy="5582369"/>
          </a:xfrm>
          <a:prstGeom prst="rect">
            <a:avLst/>
          </a:prstGeom>
          <a:solidFill>
            <a:srgbClr val="0070C0"/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>
              <a:lnSpc>
                <a:spcPct val="150000"/>
              </a:lnSpc>
            </a:pPr>
            <a:endParaRPr lang="ru-RU" sz="2800" b="1" u="sng" dirty="0" smtClean="0">
              <a:solidFill>
                <a:srgbClr val="FFFFFF"/>
              </a:solidFill>
            </a:endParaRPr>
          </a:p>
          <a:p>
            <a:pPr algn="just" defTabSz="957263">
              <a:lnSpc>
                <a:spcPct val="150000"/>
              </a:lnSpc>
            </a:pPr>
            <a:r>
              <a:rPr lang="ru-RU" b="1" dirty="0" smtClean="0">
                <a:solidFill>
                  <a:srgbClr val="FFFFFF"/>
                </a:solidFill>
              </a:rPr>
              <a:t> </a:t>
            </a:r>
            <a:r>
              <a:rPr lang="ru-RU" sz="2000" b="1" u="sng" dirty="0" smtClean="0">
                <a:solidFill>
                  <a:srgbClr val="FFFFFF"/>
                </a:solidFill>
              </a:rPr>
              <a:t>В региональную программу «Мединфо»</a:t>
            </a:r>
          </a:p>
          <a:p>
            <a:pPr algn="just" defTabSz="957263">
              <a:lnSpc>
                <a:spcPct val="150000"/>
              </a:lnSpc>
            </a:pPr>
            <a:r>
              <a:rPr lang="ru-RU" b="1" dirty="0" smtClean="0">
                <a:solidFill>
                  <a:srgbClr val="FFFFFF"/>
                </a:solidFill>
              </a:rPr>
              <a:t> ФФСН </a:t>
            </a:r>
            <a:r>
              <a:rPr lang="ru-RU" b="1" dirty="0">
                <a:solidFill>
                  <a:srgbClr val="FFFFFF"/>
                </a:solidFill>
              </a:rPr>
              <a:t>№ </a:t>
            </a:r>
            <a:r>
              <a:rPr lang="ru-RU" b="1" dirty="0" smtClean="0">
                <a:solidFill>
                  <a:srgbClr val="FFFFFF"/>
                </a:solidFill>
              </a:rPr>
              <a:t>30 </a:t>
            </a:r>
            <a:r>
              <a:rPr lang="ru-RU" sz="1400" b="1" dirty="0" smtClean="0">
                <a:solidFill>
                  <a:srgbClr val="FFFFFF"/>
                </a:solidFill>
              </a:rPr>
              <a:t>«</a:t>
            </a:r>
            <a:r>
              <a:rPr lang="ru-RU" sz="1400" b="1" dirty="0">
                <a:solidFill>
                  <a:srgbClr val="FFFFFF"/>
                </a:solidFill>
              </a:rPr>
              <a:t>СВЕДЕНИЯ </a:t>
            </a:r>
            <a:r>
              <a:rPr lang="en-US" sz="1400" b="1" dirty="0">
                <a:solidFill>
                  <a:schemeClr val="bg1"/>
                </a:solidFill>
              </a:rPr>
              <a:t>О</a:t>
            </a:r>
            <a:r>
              <a:rPr lang="ru-RU" sz="1400" b="1" dirty="0">
                <a:solidFill>
                  <a:schemeClr val="bg1"/>
                </a:solidFill>
              </a:rPr>
              <a:t> МЕДИЦИНСКОЙ ОРГАНИЗАЦИИ</a:t>
            </a:r>
            <a:r>
              <a:rPr lang="ru-RU" sz="1400" b="1" dirty="0" smtClean="0">
                <a:solidFill>
                  <a:srgbClr val="FFFFFF"/>
                </a:solidFill>
              </a:rPr>
              <a:t>» </a:t>
            </a:r>
            <a:r>
              <a:rPr lang="ru-RU" b="1" u="sng" dirty="0" smtClean="0">
                <a:solidFill>
                  <a:srgbClr val="FFFFFF"/>
                </a:solidFill>
              </a:rPr>
              <a:t>вносится</a:t>
            </a:r>
            <a:r>
              <a:rPr lang="ru-RU" b="1" dirty="0" smtClean="0">
                <a:solidFill>
                  <a:srgbClr val="FFFFFF"/>
                </a:solidFill>
              </a:rPr>
              <a:t> в двух разрезах: </a:t>
            </a:r>
            <a:r>
              <a:rPr lang="ru-RU" b="1" dirty="0" smtClean="0">
                <a:solidFill>
                  <a:srgbClr val="FFFF00"/>
                </a:solidFill>
              </a:rPr>
              <a:t>30</a:t>
            </a:r>
            <a:r>
              <a:rPr lang="ru-RU" b="1" dirty="0" smtClean="0">
                <a:solidFill>
                  <a:srgbClr val="FFFFFF"/>
                </a:solidFill>
              </a:rPr>
              <a:t> ( в целом по медицинской организации)  и </a:t>
            </a:r>
            <a:r>
              <a:rPr lang="ru-RU" b="1" dirty="0" smtClean="0">
                <a:solidFill>
                  <a:srgbClr val="FFFF00"/>
                </a:solidFill>
              </a:rPr>
              <a:t>301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FFFF"/>
                </a:solidFill>
              </a:rPr>
              <a:t> </a:t>
            </a:r>
            <a:r>
              <a:rPr lang="ru-RU" b="1" dirty="0" smtClean="0">
                <a:solidFill>
                  <a:srgbClr val="FFFFFF"/>
                </a:solidFill>
              </a:rPr>
              <a:t>(в том числе сельская местность</a:t>
            </a:r>
            <a:r>
              <a:rPr lang="ru-RU" b="1" dirty="0">
                <a:solidFill>
                  <a:srgbClr val="FFFFFF"/>
                </a:solidFill>
              </a:rPr>
              <a:t>), </a:t>
            </a:r>
            <a:endParaRPr lang="ru-RU" b="1" dirty="0" smtClean="0">
              <a:solidFill>
                <a:srgbClr val="FFFFFF"/>
              </a:solidFill>
            </a:endParaRPr>
          </a:p>
          <a:p>
            <a:pPr algn="just" defTabSz="957263">
              <a:lnSpc>
                <a:spcPct val="150000"/>
              </a:lnSpc>
            </a:pPr>
            <a:r>
              <a:rPr lang="ru-RU" b="1" dirty="0" smtClean="0">
                <a:solidFill>
                  <a:srgbClr val="FFFFFF"/>
                </a:solidFill>
              </a:rPr>
              <a:t>ФФСН </a:t>
            </a:r>
            <a:r>
              <a:rPr lang="ru-RU" b="1" dirty="0">
                <a:solidFill>
                  <a:srgbClr val="FFFFFF"/>
                </a:solidFill>
              </a:rPr>
              <a:t>№ </a:t>
            </a:r>
            <a:r>
              <a:rPr lang="ru-RU" b="1" dirty="0" smtClean="0">
                <a:solidFill>
                  <a:srgbClr val="FFFFFF"/>
                </a:solidFill>
              </a:rPr>
              <a:t>12 </a:t>
            </a:r>
            <a:r>
              <a:rPr lang="ru-RU" sz="1400" b="1" dirty="0">
                <a:solidFill>
                  <a:srgbClr val="FFFFFF"/>
                </a:solidFill>
              </a:rPr>
              <a:t>«СВЕДЕНИЯ </a:t>
            </a:r>
            <a:r>
              <a:rPr lang="en-US" sz="1400" b="1" dirty="0">
                <a:solidFill>
                  <a:schemeClr val="bg1"/>
                </a:solidFill>
              </a:rPr>
              <a:t>О</a:t>
            </a:r>
            <a:r>
              <a:rPr lang="ru-RU" sz="1400" b="1" dirty="0">
                <a:solidFill>
                  <a:schemeClr val="bg1"/>
                </a:solidFill>
              </a:rPr>
              <a:t> ЧИСЛЕ ЗАБОЛЕВАНИЙ, ЗАРЕГИСТРИРОВАННЫХ У ПАЦИЕНТОВ, </a:t>
            </a:r>
            <a:r>
              <a:rPr lang="ru-RU" sz="1400" b="1" dirty="0" smtClean="0">
                <a:solidFill>
                  <a:schemeClr val="bg1"/>
                </a:solidFill>
              </a:rPr>
              <a:t>ПРОЖИВАЮЩИХ </a:t>
            </a:r>
            <a:r>
              <a:rPr lang="ru-RU" sz="1400" b="1" dirty="0">
                <a:solidFill>
                  <a:schemeClr val="bg1"/>
                </a:solidFill>
              </a:rPr>
              <a:t>В РАЙОНЕ </a:t>
            </a:r>
            <a:r>
              <a:rPr lang="ru-RU" sz="1400" b="1" dirty="0" smtClean="0">
                <a:solidFill>
                  <a:schemeClr val="bg1"/>
                </a:solidFill>
              </a:rPr>
              <a:t>ОБСЛУЖИВАНИЯ МЕДИЦИНСКОЙ ОРГАНИЗАЦИИ</a:t>
            </a:r>
            <a:r>
              <a:rPr lang="ru-RU" sz="1400" b="1" dirty="0" smtClean="0">
                <a:solidFill>
                  <a:srgbClr val="FFFFFF"/>
                </a:solidFill>
              </a:rPr>
              <a:t>» </a:t>
            </a:r>
            <a:r>
              <a:rPr lang="ru-RU" b="1" dirty="0" smtClean="0">
                <a:solidFill>
                  <a:srgbClr val="FFFFFF"/>
                </a:solidFill>
              </a:rPr>
              <a:t>вносится </a:t>
            </a:r>
            <a:r>
              <a:rPr lang="ru-RU" b="1" dirty="0">
                <a:solidFill>
                  <a:srgbClr val="FFFFFF"/>
                </a:solidFill>
              </a:rPr>
              <a:t>в двух разрезах: </a:t>
            </a:r>
            <a:r>
              <a:rPr lang="ru-RU" b="1" dirty="0" smtClean="0">
                <a:solidFill>
                  <a:srgbClr val="FFFF00"/>
                </a:solidFill>
              </a:rPr>
              <a:t>12</a:t>
            </a:r>
            <a:r>
              <a:rPr lang="ru-RU" b="1" dirty="0" smtClean="0">
                <a:solidFill>
                  <a:srgbClr val="FFFFFF"/>
                </a:solidFill>
              </a:rPr>
              <a:t> </a:t>
            </a:r>
            <a:r>
              <a:rPr lang="ru-RU" b="1" dirty="0">
                <a:solidFill>
                  <a:srgbClr val="FFFFFF"/>
                </a:solidFill>
              </a:rPr>
              <a:t>( в целом по медицинской организации)  и </a:t>
            </a:r>
            <a:r>
              <a:rPr lang="ru-RU" b="1" dirty="0" smtClean="0">
                <a:solidFill>
                  <a:srgbClr val="FFFF00"/>
                </a:solidFill>
              </a:rPr>
              <a:t>1201</a:t>
            </a:r>
            <a:r>
              <a:rPr lang="ru-RU" b="1" dirty="0" smtClean="0">
                <a:solidFill>
                  <a:srgbClr val="FFFFFF"/>
                </a:solidFill>
              </a:rPr>
              <a:t>  </a:t>
            </a:r>
            <a:r>
              <a:rPr lang="ru-RU" b="1" dirty="0">
                <a:solidFill>
                  <a:srgbClr val="FFFFFF"/>
                </a:solidFill>
              </a:rPr>
              <a:t>(в том числе сельская местность</a:t>
            </a:r>
            <a:r>
              <a:rPr lang="ru-RU" b="1" dirty="0" smtClean="0">
                <a:solidFill>
                  <a:srgbClr val="FFFFFF"/>
                </a:solidFill>
              </a:rPr>
              <a:t>). </a:t>
            </a:r>
            <a:endParaRPr lang="ru-RU" b="1" dirty="0">
              <a:solidFill>
                <a:srgbClr val="FFFFFF"/>
              </a:solidFill>
            </a:endParaRPr>
          </a:p>
          <a:p>
            <a:pPr algn="ctr" defTabSz="957263"/>
            <a:endParaRPr lang="en-US" sz="2400" b="1" dirty="0">
              <a:solidFill>
                <a:srgbClr val="17375E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5" name="Прямоугольник 11"/>
          <p:cNvSpPr>
            <a:spLocks noChangeArrowheads="1"/>
          </p:cNvSpPr>
          <p:nvPr/>
        </p:nvSpPr>
        <p:spPr bwMode="auto">
          <a:xfrm>
            <a:off x="0" y="1412875"/>
            <a:ext cx="9144000" cy="2873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900">
              <a:solidFill>
                <a:srgbClr val="4F6228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336901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643688" y="6357938"/>
            <a:ext cx="1714500" cy="428625"/>
          </a:xfrm>
        </p:spPr>
        <p:txBody>
          <a:bodyPr lIns="95782" tIns="47891" rIns="95782" bIns="47891"/>
          <a:lstStyle/>
          <a:p>
            <a:pPr marL="0" indent="0" defTabSz="957263">
              <a:lnSpc>
                <a:spcPct val="80000"/>
              </a:lnSpc>
              <a:buNone/>
            </a:pPr>
            <a:r>
              <a:rPr lang="ru-RU" sz="1400" dirty="0"/>
              <a:t>ОГБУЗ «МИАЦИО»</a:t>
            </a:r>
          </a:p>
          <a:p>
            <a:pPr marL="0" indent="0" defTabSz="957263">
              <a:lnSpc>
                <a:spcPct val="80000"/>
              </a:lnSpc>
              <a:buFontTx/>
              <a:buNone/>
            </a:pPr>
            <a:endParaRPr lang="ru-RU" sz="1700" dirty="0" smtClean="0">
              <a:solidFill>
                <a:srgbClr val="7F7F7F"/>
              </a:solidFill>
              <a:latin typeface="Helios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6904" name="Rectangle 8"/>
          <p:cNvSpPr>
            <a:spLocks noChangeArrowheads="1"/>
          </p:cNvSpPr>
          <p:nvPr/>
        </p:nvSpPr>
        <p:spPr bwMode="auto">
          <a:xfrm>
            <a:off x="827088" y="3762375"/>
            <a:ext cx="7777162" cy="94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ru-RU" sz="3200" b="1">
              <a:solidFill>
                <a:schemeClr val="bg1"/>
              </a:solidFill>
              <a:latin typeface="Helios"/>
            </a:endParaRPr>
          </a:p>
          <a:p>
            <a:endParaRPr lang="ru-RU" sz="2400" b="1">
              <a:solidFill>
                <a:schemeClr val="bg1"/>
              </a:solidFill>
              <a:latin typeface="Helios"/>
            </a:endParaRPr>
          </a:p>
        </p:txBody>
      </p:sp>
    </p:spTree>
    <p:extLst>
      <p:ext uri="{BB962C8B-B14F-4D97-AF65-F5344CB8AC3E}">
        <p14:creationId xmlns:p14="http://schemas.microsoft.com/office/powerpoint/2010/main" val="406462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11"/>
          <p:cNvSpPr>
            <a:spLocks noChangeArrowheads="1"/>
          </p:cNvSpPr>
          <p:nvPr/>
        </p:nvSpPr>
        <p:spPr bwMode="auto">
          <a:xfrm>
            <a:off x="0" y="2000250"/>
            <a:ext cx="9144000" cy="28733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25400" algn="ctr">
            <a:noFill/>
            <a:miter lim="800000"/>
            <a:headEnd/>
            <a:tailEnd/>
          </a:ln>
        </p:spPr>
        <p:txBody>
          <a:bodyPr lIns="95782" tIns="47891" rIns="95782" bIns="47891" anchor="ctr"/>
          <a:lstStyle/>
          <a:p>
            <a:pPr defTabSz="9572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900">
              <a:solidFill>
                <a:srgbClr val="4F6228"/>
              </a:solidFill>
              <a:latin typeface="Calibri" pitchFamily="34" charset="0"/>
              <a:cs typeface="Arial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927893" y="4177506"/>
            <a:ext cx="322580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6"/>
          <p:cNvSpPr txBox="1">
            <a:spLocks noChangeArrowheads="1"/>
          </p:cNvSpPr>
          <p:nvPr/>
        </p:nvSpPr>
        <p:spPr bwMode="auto">
          <a:xfrm>
            <a:off x="989277" y="4293096"/>
            <a:ext cx="81242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  <a:hlinkClick r:id="rId2"/>
              </a:rPr>
              <a:t>evb@miac-io.ru</a:t>
            </a:r>
            <a:endParaRPr lang="en-US" sz="2800" b="1" dirty="0" smtClean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en-US" sz="2800" b="1" dirty="0" smtClean="0">
                <a:solidFill>
                  <a:srgbClr val="17375E"/>
                </a:solidFill>
                <a:latin typeface="Tahoma" pitchFamily="34" charset="0"/>
                <a:cs typeface="Tahoma" pitchFamily="34" charset="0"/>
              </a:rPr>
              <a:t>stat@miac-io.ru </a:t>
            </a:r>
            <a:endParaRPr lang="en-US" sz="2800" b="1" dirty="0">
              <a:solidFill>
                <a:srgbClr val="17375E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1" name="Подзаголовок 2"/>
          <p:cNvSpPr txBox="1">
            <a:spLocks noGrp="1"/>
          </p:cNvSpPr>
          <p:nvPr>
            <p:ph type="ctr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783" tIns="47891" rIns="95783" bIns="47891" anchor="ctr"/>
          <a:lstStyle>
            <a:lvl1pPr marL="342891" indent="-34289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32" indent="-28574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71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60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349" indent="-228594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537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726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914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103" indent="-228594" algn="l" defTabSz="91437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957239">
              <a:lnSpc>
                <a:spcPct val="80000"/>
              </a:lnSpc>
              <a:buNone/>
              <a:defRPr/>
            </a:pPr>
            <a:r>
              <a:rPr lang="ru-RU" alt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Georgia" pitchFamily="18" charset="0"/>
              </a:rPr>
              <a:t>ОГБУЗ «МИАЦ ИРКУТСКОЙ ОБЛАСТИ»</a:t>
            </a:r>
            <a:endParaRPr lang="ru-RU" altLang="ru-RU" sz="1600" b="1" dirty="0">
              <a:solidFill>
                <a:schemeClr val="tx1">
                  <a:lumMod val="50000"/>
                  <a:lumOff val="50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1617</TotalTime>
  <Words>2381</Words>
  <Application>Microsoft Office PowerPoint</Application>
  <PresentationFormat>Экран (4:3)</PresentationFormat>
  <Paragraphs>691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1. Изменена нумерация строк в таблице 2000 «Сведения о беспризорных и безнадзорных несовершеннолетних, доставленных в медицинскую организацию.   Обязательно сверить с МВД строку 36 т.2000 «Самовольно покинули учреждение»  2. Изменены во всех заголовках формы «лечебно-профилактическое учреждение» на «медицинская организация».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ОГБУЗ «МИАЦ ИРКУТСКОЙ ОБЛАСТИ»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Галина</dc:creator>
  <cp:lastModifiedBy>Елена В. Бобкова</cp:lastModifiedBy>
  <cp:revision>83</cp:revision>
  <dcterms:created xsi:type="dcterms:W3CDTF">2018-10-06T21:10:43Z</dcterms:created>
  <dcterms:modified xsi:type="dcterms:W3CDTF">2018-12-17T08:37:45Z</dcterms:modified>
</cp:coreProperties>
</file>