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44"/>
  </p:notesMasterIdLst>
  <p:handoutMasterIdLst>
    <p:handoutMasterId r:id="rId45"/>
  </p:handoutMasterIdLst>
  <p:sldIdLst>
    <p:sldId id="257" r:id="rId2"/>
    <p:sldId id="258" r:id="rId3"/>
    <p:sldId id="259" r:id="rId4"/>
    <p:sldId id="260" r:id="rId5"/>
    <p:sldId id="316" r:id="rId6"/>
    <p:sldId id="327" r:id="rId7"/>
    <p:sldId id="328" r:id="rId8"/>
    <p:sldId id="317" r:id="rId9"/>
    <p:sldId id="318" r:id="rId10"/>
    <p:sldId id="275" r:id="rId11"/>
    <p:sldId id="276" r:id="rId12"/>
    <p:sldId id="332" r:id="rId13"/>
    <p:sldId id="333" r:id="rId14"/>
    <p:sldId id="347" r:id="rId15"/>
    <p:sldId id="348" r:id="rId16"/>
    <p:sldId id="269" r:id="rId17"/>
    <p:sldId id="280" r:id="rId18"/>
    <p:sldId id="281" r:id="rId19"/>
    <p:sldId id="282" r:id="rId20"/>
    <p:sldId id="295" r:id="rId21"/>
    <p:sldId id="334" r:id="rId22"/>
    <p:sldId id="335" r:id="rId23"/>
    <p:sldId id="336" r:id="rId24"/>
    <p:sldId id="337" r:id="rId25"/>
    <p:sldId id="283" r:id="rId26"/>
    <p:sldId id="331" r:id="rId27"/>
    <p:sldId id="338" r:id="rId28"/>
    <p:sldId id="339" r:id="rId29"/>
    <p:sldId id="310" r:id="rId30"/>
    <p:sldId id="342" r:id="rId31"/>
    <p:sldId id="343" r:id="rId32"/>
    <p:sldId id="312" r:id="rId33"/>
    <p:sldId id="286" r:id="rId34"/>
    <p:sldId id="284" r:id="rId35"/>
    <p:sldId id="285" r:id="rId36"/>
    <p:sldId id="344" r:id="rId37"/>
    <p:sldId id="345" r:id="rId38"/>
    <p:sldId id="346" r:id="rId39"/>
    <p:sldId id="313" r:id="rId40"/>
    <p:sldId id="314" r:id="rId41"/>
    <p:sldId id="349" r:id="rId42"/>
    <p:sldId id="302" r:id="rId43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646D1B1-B65B-4FF9-AA6F-2144BF70F216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578EE5E-BDB7-4390-B088-4E618FED2D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032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7A7C9A5-1402-42C2-8BA1-342341447748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D3BB644-21BB-4455-B65E-337001369F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9742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2F276-085A-40E1-B2DB-5D7111A75790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7AE95-0426-42AF-AA52-1F6B302A51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357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063BB-2150-4A16-A275-066F9172BADE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767C6-2208-426B-AFB9-3BF2DF179E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113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5CEAE-7636-4576-8D19-E656EEA6C1A2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2B814-3B68-476C-98E1-B12036C01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05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8985-3687-4634-A17B-9C587B0EA3A8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1F003-8769-4243-9BA4-D0EAD3BD29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41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18468-BE34-43AD-B91C-31528786FFA2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E77DE-D59B-4965-A9E9-93C0213250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661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5AEAB-1D45-4B1B-9563-B2907CA43EB0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E59CC-ABE5-4992-A1AF-7C398D2AB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234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8B1FC-CFE9-4689-9C11-125C28BC8D15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9342C-CC40-464B-84D7-1F0268544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07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2B8C1-1316-43CE-BAC3-3D3FED5FD2AA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55A51-90DC-4021-B18D-8B91DD0A5F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446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123BA-8446-4C55-8707-E030500DEE1A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44110-00B8-49FD-92F5-170A0A5CE0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305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5537D-730D-46D7-B42C-5DBAF694DC40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B04F7-C039-45EC-AC08-05916E3354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232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212F1-B7FA-494C-A3EF-D395CB44DE67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CE781-8553-4DBB-A81C-CDBAD423E6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55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CB15FF-B4E5-4458-AD59-11FADD03CAA8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61586F-E3B4-4189-9D51-039137E57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>
          <a:xfrm>
            <a:off x="1116013" y="357188"/>
            <a:ext cx="7793037" cy="56657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9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Заполнение формы отраслевого статистического наблюдения </a:t>
            </a:r>
            <a:br>
              <a:rPr lang="ru-RU" sz="39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9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№ 14 </a:t>
            </a:r>
            <a:r>
              <a:rPr lang="ru-RU" sz="39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дс</a:t>
            </a:r>
            <a:r>
              <a:rPr lang="ru-RU" sz="39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«Сведения о деятельности дневных стационаров медицинских организаций» за 2018 год.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625" y="857250"/>
            <a:ext cx="8410575" cy="4781550"/>
          </a:xfrm>
        </p:spPr>
        <p:txBody>
          <a:bodyPr rtlCol="0">
            <a:noAutofit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tabLst>
                <a:tab pos="7531100" algn="l"/>
              </a:tabLst>
              <a:defRPr/>
            </a:pPr>
            <a: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Приказ Министерства здравоохранения Российской Федерации № 438 от 9 декабря 1999 г. «Об организации деятельности дневных стационаров в лечебно-профилактическом учреждении»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Дневные стационары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500188"/>
            <a:ext cx="7959725" cy="46323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altLang="ru-RU" smtClean="0"/>
              <a:t>   </a:t>
            </a:r>
            <a:r>
              <a:rPr lang="ru-RU" altLang="ru-RU" sz="3800" smtClean="0"/>
              <a:t>структурные подразделения лечебно-профилактических учреждений, в том числе амбулаторно-поликлинических, больничных учреждений, клиник медицинских научно-исследовательских институтов и образовательных учреждений.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57150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Цель организации дневных стационаров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857375"/>
            <a:ext cx="7924800" cy="4114800"/>
          </a:xfrm>
        </p:spPr>
        <p:txBody>
          <a:bodyPr/>
          <a:lstStyle/>
          <a:p>
            <a:pPr marL="0" indent="0" algn="just" eaLnBrk="1" hangingPunct="1">
              <a:buFont typeface="Wingdings" pitchFamily="2" charset="2"/>
              <a:buNone/>
            </a:pPr>
            <a:r>
              <a:rPr lang="ru-RU" altLang="ru-RU" sz="3400" smtClean="0"/>
              <a:t>проведение профилактических, диагностических, лечебных и реабилитационных мероприятий пациентам, не требующим круглосуточного медицинского наблюдения, с применением современных технологий в соответствии со стандартами и протоколами ведения пациентов.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620713"/>
            <a:ext cx="7602537" cy="5511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b="1" smtClean="0"/>
              <a:t>   </a:t>
            </a:r>
          </a:p>
          <a:p>
            <a:pPr algn="just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ru-RU" altLang="ru-RU" b="1" smtClean="0">
                <a:solidFill>
                  <a:schemeClr val="tx2"/>
                </a:solidFill>
              </a:rPr>
              <a:t>   </a:t>
            </a:r>
            <a:r>
              <a:rPr lang="ru-RU" altLang="ru-RU" sz="3600" b="1" smtClean="0"/>
              <a:t>Приказ Министерства здравоохранения  Российской Федерации № 413 от 30 декабря 2002 г. «Об утверждении учетной и отчетной медицинской документации».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74638"/>
            <a:ext cx="82804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Приказ Министерства здравоохранения Российской Федерации № 413 от 30 декабря 2002 г.</a:t>
            </a:r>
            <a:endParaRPr lang="ru-RU" sz="2600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57200" y="1341438"/>
            <a:ext cx="8435975" cy="5016500"/>
          </a:xfrm>
        </p:spPr>
        <p:txBody>
          <a:bodyPr/>
          <a:lstStyle/>
          <a:p>
            <a:pPr algn="just"/>
            <a:r>
              <a:rPr lang="ru-RU" altLang="ru-RU" sz="2500" smtClean="0"/>
              <a:t>Учетная форма № 007/у-02 «Листок ежедневного учета движения больных и коечного фонда стационара круглосуточного пребывания, дневного стационара при больничном учреждении».</a:t>
            </a:r>
          </a:p>
          <a:p>
            <a:pPr algn="just"/>
            <a:r>
              <a:rPr lang="ru-RU" altLang="ru-RU" sz="2500" smtClean="0"/>
              <a:t>Учетная форма № 016/у-02 «Сводная ведомость движения больных и коечного фонда по стационару, отделению или профилю коек стационара круглосуточного пребывания, дневного стационара при больничном учреждении».</a:t>
            </a:r>
          </a:p>
          <a:p>
            <a:pPr algn="just"/>
            <a:r>
              <a:rPr lang="ru-RU" altLang="ru-RU" sz="2500" smtClean="0"/>
              <a:t>Учетная форма № 007дс/у-02 «Листок ежедневного учета движения больных и коечного фонда дневного стационара при амбулаторно-поликлиническом учреждении, стационара на дому».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74638"/>
            <a:ext cx="8280400" cy="12827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Приказ Министерства здравоохранения Российской Федерации № 413 от 30 декабря 2002 г.</a:t>
            </a:r>
            <a:endParaRPr lang="ru-RU" sz="2700" dirty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757738"/>
          </a:xfrm>
        </p:spPr>
        <p:txBody>
          <a:bodyPr/>
          <a:lstStyle/>
          <a:p>
            <a:pPr algn="just"/>
            <a:r>
              <a:rPr lang="ru-RU" altLang="ru-RU" sz="2800" smtClean="0"/>
              <a:t>Учетная форма № 066/у-02 «Статистическая карта выбывшего из стационара круглосуточного пребывания, дневного стационара при больничном учреждении, дневного стационара при амбулаторно-поликлиническом учреждении, стационара на дому».</a:t>
            </a:r>
          </a:p>
          <a:p>
            <a:pPr algn="just"/>
            <a:r>
              <a:rPr lang="ru-RU" altLang="ru-RU" sz="2800" smtClean="0"/>
              <a:t>Отчетная форма № 14дс «Сведения о деятельности дневных стационаров лечебно-профилактического учреждения».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>
          <a:xfrm>
            <a:off x="428625" y="571500"/>
            <a:ext cx="8535988" cy="5594350"/>
          </a:xfrm>
        </p:spPr>
        <p:txBody>
          <a:bodyPr/>
          <a:lstStyle/>
          <a:p>
            <a:pPr eaLnBrk="1" hangingPunct="1">
              <a:defRPr/>
            </a:pPr>
            <a: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Форма отраслевого статистического наблюдения </a:t>
            </a:r>
            <a:b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№ 14дс </a:t>
            </a:r>
            <a:b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«Сведения о деятельности дневных стационаров медицинских организаций» </a:t>
            </a:r>
            <a:r>
              <a:rPr lang="ru-RU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(утверждена приказом Министерства здравоохранения Российской Федерации № 413 от 30.12.2002 г.)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00063" y="1143000"/>
            <a:ext cx="8101012" cy="4591050"/>
          </a:xfrm>
        </p:spPr>
        <p:txBody>
          <a:bodyPr/>
          <a:lstStyle/>
          <a:p>
            <a:pPr algn="just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ru-RU" altLang="ru-RU" sz="3400" b="1" smtClean="0">
                <a:solidFill>
                  <a:schemeClr val="tx2"/>
                </a:solidFill>
              </a:rPr>
              <a:t>   </a:t>
            </a:r>
            <a:r>
              <a:rPr lang="ru-RU" altLang="ru-RU" sz="3400" b="1" smtClean="0"/>
              <a:t>Приказ Министерства здравоохранения  Российской Федерации № 548 от 13 ноября 2003 г. «Об утверждении инструкции по заполнению отчетной формы по дневным стационарам».</a:t>
            </a:r>
            <a:endParaRPr lang="ru-RU" altLang="ru-RU" sz="340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362950" cy="14986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1000 «Должности и физические лица дневных стационаров медицинской организации»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288" y="1628775"/>
          <a:ext cx="8229600" cy="46640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4481"/>
                <a:gridCol w="421704"/>
                <a:gridCol w="730379"/>
                <a:gridCol w="730379"/>
                <a:gridCol w="730379"/>
                <a:gridCol w="730379"/>
                <a:gridCol w="730379"/>
                <a:gridCol w="730379"/>
                <a:gridCol w="730379"/>
                <a:gridCol w="730379"/>
                <a:gridCol w="730379"/>
              </a:tblGrid>
              <a:tr h="646692">
                <a:tc rowSpan="4"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должностей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стр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</a:t>
                      </a:r>
                      <a:r>
                        <a:rPr lang="ru-RU" sz="1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медицинских организаций, оказывающих медицинскую помощь:</a:t>
                      </a:r>
                      <a:endParaRPr lang="ru-RU" sz="1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95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 стационарных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условиях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 амбулаторных условиях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дому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должностей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физичес-кие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лица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должностей</a:t>
                      </a:r>
                    </a:p>
                  </a:txBody>
                  <a:tcPr marT="45722" marB="4572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физические лица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должностей</a:t>
                      </a:r>
                    </a:p>
                  </a:txBody>
                  <a:tcPr marT="45722" marB="4572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физические лица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03950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штатные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занятые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штатные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занятые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штатные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занятые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5383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</a:tr>
              <a:tr h="46758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Врачи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</a:tr>
              <a:tr h="8622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медицинские работники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</a:tr>
              <a:tr h="9775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Младший медицинский персонал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</a:tr>
              <a:tr h="536797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2" marB="45722"/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569325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1000 «Должности и физические лица дневных стационаров медицинской организации»</a:t>
            </a:r>
            <a:endParaRPr lang="ru-RU" sz="2900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38"/>
          </a:xfrm>
        </p:spPr>
        <p:txBody>
          <a:bodyPr/>
          <a:lstStyle/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Таблицу 1000 заполняют все медицинские организации, имеющие дневные стационары, в соответствии со штатным расписанием, утвержденным руководителем медицинской организации в установленном порядке.</a:t>
            </a:r>
          </a:p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Сведения о штатных и занятых должностях показываются как целыми, так и дробными числами (0,25, 0,5 и 0,75 должности).</a:t>
            </a:r>
          </a:p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Сведения о физических лицах заполняются целыми числами.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569325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1000. Должности и физические лица дневных стационаров медицинской организации</a:t>
            </a:r>
            <a:endParaRPr lang="ru-RU" sz="2900" dirty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/>
          <a:lstStyle/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В графах 5, 8 и 11 «Число физических лиц» показывают только основных работников, имеющих трудовую книжку в данной организации.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cs typeface="Times New Roman" pitchFamily="18" charset="0"/>
              </a:rPr>
              <a:t>    Внешних совместителей в данные графы не включают, внутренних совместителей показывают как физические лица только один раз на основной занимаемой должности.</a:t>
            </a:r>
          </a:p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В строке 4 «Всего» не следует указывать прочий персонал.</a:t>
            </a:r>
          </a:p>
          <a:p>
            <a:pPr eaLnBrk="1" hangingPunct="1"/>
            <a:endParaRPr lang="ru-RU" altLang="ru-RU" smtClean="0">
              <a:cs typeface="Times New Roman" pitchFamily="18" charset="0"/>
            </a:endParaRP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1000. Должности и физические лица дневных стационаров медицинской организации</a:t>
            </a:r>
            <a:endParaRPr lang="ru-RU" sz="2900" dirty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ru-RU" altLang="ru-RU" sz="3000" smtClean="0">
                <a:cs typeface="Times New Roman" pitchFamily="18" charset="0"/>
              </a:rPr>
              <a:t>Строка 4 (всего) должна быть равна сумме строк 1, 2, 3 по графам 3, 4, 5, 6, 7, 8, 9, 10, 11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cs typeface="Times New Roman" pitchFamily="18" charset="0"/>
              </a:rPr>
              <a:t>    Например: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cs typeface="Times New Roman" pitchFamily="18" charset="0"/>
              </a:rPr>
              <a:t>    Всего штатных должностей в дневных стационарах медицинских организаций, оказывающих помощь в стационарных условиях: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cs typeface="Times New Roman" pitchFamily="18" charset="0"/>
              </a:rPr>
              <a:t>    141.1000.4.03 = 141.1000.1.03 + 141.1000.2.03 +141.1000.3.03.</a:t>
            </a:r>
          </a:p>
          <a:p>
            <a:pPr eaLnBrk="1" hangingPunct="1"/>
            <a:endParaRPr lang="ru-RU" altLang="ru-RU" smtClean="0">
              <a:cs typeface="Times New Roman" pitchFamily="18" charset="0"/>
            </a:endParaRP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1010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000" b="1" dirty="0" smtClean="0">
                <a:cs typeface="Times New Roman" pitchFamily="18" charset="0"/>
              </a:rPr>
              <a:t>Число дневных стационаров для взрослых 1._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100" b="1" i="1" dirty="0" err="1" smtClean="0">
                <a:cs typeface="Times New Roman" pitchFamily="18" charset="0"/>
              </a:rPr>
              <a:t>Межформенные</a:t>
            </a:r>
            <a:r>
              <a:rPr lang="ru-RU" sz="31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Bef>
                <a:spcPts val="18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141.1010. 1.01 = 30.1001.16.04.</a:t>
            </a:r>
          </a:p>
          <a:p>
            <a:pPr marL="0" algn="just" eaLnBrk="1" fontAlgn="auto" hangingPunct="1">
              <a:spcBef>
                <a:spcPts val="18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141.1010.1.01.=47.650.46.04+47.650.51.04+47.660.46.04+47.660.51.04+47.670.46.04+47.670.51.04.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3000" dirty="0" smtClean="0"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3000" dirty="0"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1010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 rtlCol="0">
            <a:normAutofit/>
          </a:bodyPr>
          <a:lstStyle/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000" b="1" dirty="0" smtClean="0">
                <a:cs typeface="Times New Roman" pitchFamily="18" charset="0"/>
              </a:rPr>
              <a:t>Число дневных стационаров для детей 2.____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000" b="1" i="1" dirty="0" err="1" smtClean="0">
                <a:cs typeface="Times New Roman" pitchFamily="18" charset="0"/>
              </a:rPr>
              <a:t>Межформенные</a:t>
            </a:r>
            <a:r>
              <a:rPr lang="ru-RU" sz="30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Bef>
                <a:spcPts val="18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3000" dirty="0" smtClean="0">
                <a:cs typeface="Times New Roman" pitchFamily="18" charset="0"/>
              </a:rPr>
              <a:t>141.1010.1.02 = 30.1001.17.04.</a:t>
            </a:r>
          </a:p>
          <a:p>
            <a:pPr marL="0" algn="just" eaLnBrk="1" fontAlgn="auto" hangingPunct="1">
              <a:spcBef>
                <a:spcPts val="18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3000" dirty="0" smtClean="0">
                <a:cs typeface="Times New Roman" pitchFamily="18" charset="0"/>
              </a:rPr>
              <a:t>141.1010.1.02 = 47.650.46.05+47.650.51.05 + 47.660.46.05+47.660.51.05 + 47.670.46.05 +47.670.51.05.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3000" dirty="0" smtClean="0"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3000" dirty="0" smtClean="0"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3000" dirty="0"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13787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профилям»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52988"/>
        </p:xfrm>
        <a:graphic>
          <a:graphicData uri="http://schemas.openxmlformats.org/drawingml/2006/table">
            <a:tbl>
              <a:tblPr/>
              <a:tblGrid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55702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Профиль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стационарных условиях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пациенто-дней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взрослых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детей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взрос-лыми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детьми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49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лицами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34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74638"/>
            <a:ext cx="8329612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профилям»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088"/>
        </p:xfrm>
        <a:graphic>
          <a:graphicData uri="http://schemas.openxmlformats.org/drawingml/2006/table">
            <a:tbl>
              <a:tblPr/>
              <a:tblGrid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532244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Профиль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амбулаторных условиях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7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пациенто-дней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95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взрослых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детей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взрос-лыми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детьми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497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лицами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профилям»</a:t>
            </a:r>
            <a:endParaRPr lang="ru-RU" sz="3000" dirty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539750" y="1628775"/>
            <a:ext cx="8229600" cy="4873625"/>
          </a:xfrm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cs typeface="Times New Roman" pitchFamily="18" charset="0"/>
              </a:rPr>
              <a:t>Число коек в дневном стационаре указывают в соответствии с приказом об организации данного структурного подразделения медицинской организации.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cs typeface="Times New Roman" pitchFamily="18" charset="0"/>
              </a:rPr>
              <a:t>Число коек на конец года заполняется без учета сменности работы.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cs typeface="Times New Roman" pitchFamily="18" charset="0"/>
              </a:rPr>
              <a:t>Число среднегодовых коек заполняется с учетом сменности работы.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cs typeface="Times New Roman" pitchFamily="18" charset="0"/>
              </a:rPr>
              <a:t>Число среднегодовых коек указывается целыми числами.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295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профилям»</a:t>
            </a:r>
            <a:endParaRPr lang="ru-RU" sz="2900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539750" y="1484313"/>
            <a:ext cx="8229600" cy="4525962"/>
          </a:xfrm>
        </p:spPr>
        <p:txBody>
          <a:bodyPr/>
          <a:lstStyle/>
          <a:p>
            <a:pPr algn="just" eaLnBrk="1" hangingPunct="1"/>
            <a:r>
              <a:rPr lang="ru-RU" altLang="ru-RU" sz="2800" smtClean="0">
                <a:cs typeface="Times New Roman" pitchFamily="18" charset="0"/>
              </a:rPr>
              <a:t>Не заполняются сведения по строке 49 «койки скорой медицинской помощи краткосрочного пребывания»  графам с 3 по 22.</a:t>
            </a:r>
          </a:p>
          <a:p>
            <a:pPr algn="just" eaLnBrk="1" hangingPunct="1"/>
            <a:r>
              <a:rPr lang="ru-RU" altLang="ru-RU" sz="2800" smtClean="0">
                <a:cs typeface="Times New Roman" pitchFamily="18" charset="0"/>
              </a:rPr>
              <a:t>Обратить внимание, чтобы на койках для детей не указывались сведения о пациентах старше трудоспособного возраста.</a:t>
            </a:r>
          </a:p>
          <a:p>
            <a:pPr algn="just" eaLnBrk="1" hangingPunct="1"/>
            <a:r>
              <a:rPr lang="ru-RU" altLang="ru-RU" sz="2800" smtClean="0">
                <a:cs typeface="Times New Roman" pitchFamily="18" charset="0"/>
              </a:rPr>
              <a:t>В дневных стационарах для детей не заполняются сведения о числе коек для взрослых.</a:t>
            </a:r>
          </a:p>
          <a:p>
            <a:pPr algn="just" eaLnBrk="1" hangingPunct="1"/>
            <a:r>
              <a:rPr lang="ru-RU" altLang="ru-RU" sz="2800" smtClean="0">
                <a:cs typeface="Times New Roman" pitchFamily="18" charset="0"/>
              </a:rPr>
              <a:t>В дневных стационарах для взрослых не заполняются сведения о числе коек для детей.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3788" cy="85725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профилю»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850" y="1052513"/>
          <a:ext cx="8640763" cy="5684837"/>
        </p:xfrm>
        <a:graphic>
          <a:graphicData uri="http://schemas.openxmlformats.org/drawingml/2006/table">
            <a:tbl>
              <a:tblPr/>
              <a:tblGrid>
                <a:gridCol w="1296112"/>
                <a:gridCol w="432038"/>
                <a:gridCol w="648057"/>
                <a:gridCol w="648057"/>
                <a:gridCol w="576054"/>
                <a:gridCol w="720064"/>
                <a:gridCol w="720064"/>
                <a:gridCol w="720064"/>
                <a:gridCol w="720064"/>
                <a:gridCol w="720064"/>
                <a:gridCol w="720064"/>
                <a:gridCol w="720064"/>
              </a:tblGrid>
              <a:tr h="44191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Профиль коек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стационарных условиях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9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коек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пациенто-дней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8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взрослых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детей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взрос-лыми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детьми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413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трудос-пособ-ного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лицами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трудос-пособ-ного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9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9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0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аллергологические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для взрослых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2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аллергологические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для детей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3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патологии беременности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2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Педиатрические соматические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1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17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Терапевтические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1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92500" y="4581525"/>
            <a:ext cx="1150938" cy="277813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latin typeface="+mj-lt"/>
              </a:rPr>
              <a:t>Не заполнять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95513" y="4941888"/>
            <a:ext cx="1152525" cy="277812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latin typeface="+mj-lt"/>
              </a:rPr>
              <a:t>Не заполнять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95513" y="5805488"/>
            <a:ext cx="1152525" cy="277812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latin typeface="+mj-lt"/>
              </a:rPr>
              <a:t>Не заполнять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64163" y="4941888"/>
            <a:ext cx="714375" cy="33813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24750" y="4941888"/>
            <a:ext cx="785813" cy="33813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64163" y="5805488"/>
            <a:ext cx="785812" cy="33813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24750" y="5805488"/>
            <a:ext cx="785813" cy="33813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64163" y="5445125"/>
            <a:ext cx="785812" cy="338138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24750" y="5445125"/>
            <a:ext cx="785813" cy="338138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00" b="1" dirty="0">
                <a:latin typeface="+mj-lt"/>
              </a:rPr>
              <a:t>Не заполнять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63938" y="6308725"/>
            <a:ext cx="1150937" cy="277813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latin typeface="+mj-lt"/>
              </a:rPr>
              <a:t>Не заполнять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424862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профилю»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5143500"/>
          </a:xfrm>
        </p:spPr>
        <p:txBody>
          <a:bodyPr rtlCol="0">
            <a:normAutofit fontScale="92500" lnSpcReduction="20000"/>
          </a:bodyPr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smtClean="0">
                <a:cs typeface="Times New Roman" pitchFamily="18" charset="0"/>
              </a:rPr>
              <a:t>    </a:t>
            </a:r>
            <a:r>
              <a:rPr lang="ru-RU" sz="2600" b="1" i="1" dirty="0" err="1" smtClean="0">
                <a:cs typeface="Times New Roman" pitchFamily="18" charset="0"/>
              </a:rPr>
              <a:t>Межформенные</a:t>
            </a:r>
            <a:r>
              <a:rPr lang="ru-RU" sz="26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стационарных условиях: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коек для взрослых на конец года в дневных стационарах: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141.2000.1.03. = 47.650.46.06. + 47.650.51.06.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коек для детей на конец года в дневных стационарах: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141.2000.1.05. = 47.650.46.07. + 47.650.51.07.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выписанных взрослых из дневных стационаров: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141.2000.1.07. = 47.650.46.08. + 47.650.51.08.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выписанных лиц старше трудоспособного возраста из дневных стационаров.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141.2000.1.08. = 47.650.46.09. + 47.650.51.09. </a:t>
            </a:r>
            <a:endParaRPr lang="ru-RU" sz="2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214313"/>
            <a:ext cx="8713787" cy="8683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профилю»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5143500"/>
          </a:xfrm>
        </p:spPr>
        <p:txBody>
          <a:bodyPr rtlCol="0">
            <a:normAutofit fontScale="92500" lnSpcReduction="20000"/>
          </a:bodyPr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err="1" smtClean="0">
                <a:cs typeface="Times New Roman" pitchFamily="18" charset="0"/>
              </a:rPr>
              <a:t>Межформенные</a:t>
            </a:r>
            <a:r>
              <a:rPr lang="ru-RU" sz="26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стационарных условиях: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выписанных детей из дневных стационаров.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141.2000.1.09. = 47.650.46.10. + 47.650.51.10.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проведенных </a:t>
            </a:r>
            <a:r>
              <a:rPr lang="ru-RU" sz="2600" i="1" dirty="0" err="1" smtClean="0">
                <a:cs typeface="Times New Roman" pitchFamily="18" charset="0"/>
              </a:rPr>
              <a:t>пациенто-дней</a:t>
            </a:r>
            <a:r>
              <a:rPr lang="ru-RU" sz="2600" i="1" dirty="0" smtClean="0">
                <a:cs typeface="Times New Roman" pitchFamily="18" charset="0"/>
              </a:rPr>
              <a:t> взрослыми в дневных стационарах.</a:t>
            </a:r>
            <a:endParaRPr lang="ru-RU" sz="2600" dirty="0" smtClean="0">
              <a:cs typeface="Times New Roman" pitchFamily="18" charset="0"/>
            </a:endParaRP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141.2000.1.10. = 47.650.46.11. + 47.650.51.11.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проведенных </a:t>
            </a:r>
            <a:r>
              <a:rPr lang="ru-RU" sz="2600" i="1" dirty="0" err="1" smtClean="0">
                <a:cs typeface="Times New Roman" pitchFamily="18" charset="0"/>
              </a:rPr>
              <a:t>пациенто-дней</a:t>
            </a:r>
            <a:r>
              <a:rPr lang="ru-RU" sz="2600" i="1" dirty="0" smtClean="0">
                <a:cs typeface="Times New Roman" pitchFamily="18" charset="0"/>
              </a:rPr>
              <a:t> лицами старше трудоспособного возраста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141.2000.1.11. = 47.650.46.12. + 47.650.51.12.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i="1" dirty="0" smtClean="0">
                <a:cs typeface="Times New Roman" pitchFamily="18" charset="0"/>
              </a:rPr>
              <a:t>Число проведенных </a:t>
            </a:r>
            <a:r>
              <a:rPr lang="ru-RU" sz="2600" i="1" dirty="0" err="1" smtClean="0">
                <a:cs typeface="Times New Roman" pitchFamily="18" charset="0"/>
              </a:rPr>
              <a:t>пациенто-дней</a:t>
            </a:r>
            <a:r>
              <a:rPr lang="ru-RU" sz="2600" i="1" dirty="0" smtClean="0">
                <a:cs typeface="Times New Roman" pitchFamily="18" charset="0"/>
              </a:rPr>
              <a:t> детьми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cs typeface="Times New Roman" pitchFamily="18" charset="0"/>
              </a:rPr>
              <a:t>141.2000.1.12. = 47.650.46.13. + 47.650.51.13.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713788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профилю»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84313"/>
            <a:ext cx="8374063" cy="5143500"/>
          </a:xfrm>
        </p:spPr>
        <p:txBody>
          <a:bodyPr rtlCol="0">
            <a:normAutofit fontScale="92500" lnSpcReduction="20000"/>
          </a:bodyPr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err="1" smtClean="0">
                <a:cs typeface="Times New Roman" pitchFamily="18" charset="0"/>
              </a:rPr>
              <a:t>Межформенные</a:t>
            </a:r>
            <a:r>
              <a:rPr lang="ru-RU" sz="26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амбулаторных условиях: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500" i="1" dirty="0" smtClean="0">
                <a:cs typeface="Times New Roman" pitchFamily="18" charset="0"/>
              </a:rPr>
              <a:t>Число коек (мест) для взрослых на конец года в дневных стационарах. 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500" dirty="0" smtClean="0">
                <a:cs typeface="Times New Roman" pitchFamily="18" charset="0"/>
              </a:rPr>
              <a:t>141.2000.1.13. = 47.660.46.06. + 47.660.51.06.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i="1" dirty="0" smtClean="0">
                <a:cs typeface="Times New Roman" pitchFamily="18" charset="0"/>
              </a:rPr>
              <a:t>Число коек (мест) для детей на конец года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dirty="0" smtClean="0">
                <a:cs typeface="Times New Roman" pitchFamily="18" charset="0"/>
              </a:rPr>
              <a:t>141.2000.1.15. = 47.660.46.07. + 47.660.51.07.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i="1" dirty="0" smtClean="0">
                <a:cs typeface="Times New Roman" pitchFamily="18" charset="0"/>
              </a:rPr>
              <a:t>Число выписанных взрослых из дневных стационаров.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dirty="0" smtClean="0">
                <a:cs typeface="Times New Roman" pitchFamily="18" charset="0"/>
              </a:rPr>
              <a:t>141.2000.1.17. = 47.660.46.08. + 47.660.51.08.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i="1" dirty="0" smtClean="0">
                <a:cs typeface="Times New Roman" pitchFamily="18" charset="0"/>
              </a:rPr>
              <a:t>Число выписанных лиц старше трудоспособного возраста из дневных стационаров.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500" dirty="0" smtClean="0">
                <a:cs typeface="Times New Roman" pitchFamily="18" charset="0"/>
              </a:rPr>
              <a:t>141.2000.1.18. = 47.660.46.09. + 47.660.51.09. </a:t>
            </a:r>
            <a:endParaRPr lang="ru-RU" sz="2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14313"/>
            <a:ext cx="8713788" cy="8683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2000 «Использование коек дневного стационара медицинской организации по профилю»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341438"/>
            <a:ext cx="8301038" cy="4999037"/>
          </a:xfrm>
        </p:spPr>
        <p:txBody>
          <a:bodyPr rtlCol="0">
            <a:normAutofit fontScale="85000" lnSpcReduction="20000"/>
          </a:bodyPr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700" b="1" i="1" dirty="0" err="1" smtClean="0">
                <a:cs typeface="Times New Roman" pitchFamily="18" charset="0"/>
              </a:rPr>
              <a:t>Межформенные</a:t>
            </a:r>
            <a:r>
              <a:rPr lang="ru-RU" sz="2700" b="1" i="1" dirty="0" smtClean="0">
                <a:cs typeface="Times New Roman" pitchFamily="18" charset="0"/>
              </a:rPr>
              <a:t> контроли: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7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амбулаторных условиях: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детей из дневных стационаров.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141.2000.1.19. = 47.660.46.10. + 47.660.51.10.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проведенных </a:t>
            </a:r>
            <a:r>
              <a:rPr lang="ru-RU" sz="2700" i="1" dirty="0" err="1" smtClean="0">
                <a:cs typeface="Times New Roman" pitchFamily="18" charset="0"/>
              </a:rPr>
              <a:t>пациенто-дней</a:t>
            </a:r>
            <a:r>
              <a:rPr lang="ru-RU" sz="2700" i="1" dirty="0" smtClean="0">
                <a:cs typeface="Times New Roman" pitchFamily="18" charset="0"/>
              </a:rPr>
              <a:t> взрослыми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141.2000.1.20. = 47.660.46.11. + 47.660.51.11.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проведенных </a:t>
            </a:r>
            <a:r>
              <a:rPr lang="ru-RU" sz="2700" i="1" dirty="0" err="1" smtClean="0">
                <a:cs typeface="Times New Roman" pitchFamily="18" charset="0"/>
              </a:rPr>
              <a:t>пациенто-дней</a:t>
            </a:r>
            <a:r>
              <a:rPr lang="ru-RU" sz="2700" i="1" dirty="0" smtClean="0">
                <a:cs typeface="Times New Roman" pitchFamily="18" charset="0"/>
              </a:rPr>
              <a:t> лицами старше трудоспособного возраста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141.2000.1.21. = 47.660.46.12. + 47.660.51.12.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проведенных </a:t>
            </a:r>
            <a:r>
              <a:rPr lang="ru-RU" sz="2700" i="1" dirty="0" err="1" smtClean="0">
                <a:cs typeface="Times New Roman" pitchFamily="18" charset="0"/>
              </a:rPr>
              <a:t>пациенто-дней</a:t>
            </a:r>
            <a:r>
              <a:rPr lang="ru-RU" sz="2700" i="1" dirty="0" smtClean="0">
                <a:cs typeface="Times New Roman" pitchFamily="18" charset="0"/>
              </a:rPr>
              <a:t> детьми в дневных стационарах.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141.2000.1.22. = 47.660.46.13. + 47.660.51.13.</a:t>
            </a:r>
          </a:p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8329612" cy="85725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2100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63" y="1214438"/>
          <a:ext cx="8229600" cy="4316412"/>
        </p:xfrm>
        <a:graphic>
          <a:graphicData uri="http://schemas.openxmlformats.org/drawingml/2006/table">
            <a:tbl>
              <a:tblPr/>
              <a:tblGrid>
                <a:gridCol w="785818"/>
                <a:gridCol w="585782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647984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Профиль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дому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65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коек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пациенто-дней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03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взрослых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для детей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взрос-лыми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детьми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0-17 лет включительно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средне-годо-вых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591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лицами старше </a:t>
                      </a: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трудоспособ-ного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возрас-та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5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00063" y="5715000"/>
            <a:ext cx="83296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 fontAlgn="auto">
              <a:spcAft>
                <a:spcPts val="0"/>
              </a:spcAft>
              <a:defRPr/>
            </a:pP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295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2100. </a:t>
            </a:r>
            <a:endParaRPr lang="ru-RU" sz="4000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539750" y="1412875"/>
            <a:ext cx="8301038" cy="4897438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2800" dirty="0" smtClean="0">
                <a:cs typeface="Times New Roman" pitchFamily="18" charset="0"/>
              </a:rPr>
              <a:t>Число среднегодовых коек следует заполнять целыми числами.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i="1" dirty="0" err="1" smtClean="0">
                <a:cs typeface="Times New Roman" pitchFamily="18" charset="0"/>
              </a:rPr>
              <a:t>Межформенные</a:t>
            </a:r>
            <a:r>
              <a:rPr lang="ru-RU" sz="2800" b="1" i="1" smtClean="0">
                <a:cs typeface="Times New Roman" pitchFamily="18" charset="0"/>
              </a:rPr>
              <a:t> контроли:</a:t>
            </a:r>
            <a:endParaRPr lang="ru-RU" sz="2800" b="1" i="1" dirty="0" smtClean="0">
              <a:cs typeface="Times New Roman" pitchFamily="18" charset="0"/>
            </a:endParaRP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i="1" dirty="0" smtClean="0">
                <a:cs typeface="Times New Roman" pitchFamily="18" charset="0"/>
              </a:rPr>
              <a:t>Число коек в стационарах на дому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cs typeface="Times New Roman" pitchFamily="18" charset="0"/>
              </a:rPr>
              <a:t>для взрослых: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cs typeface="Times New Roman" pitchFamily="18" charset="0"/>
              </a:rPr>
              <a:t>141.2100.1.03. = 47.670.46.06. + 47.670.51.06. 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cs typeface="Times New Roman" pitchFamily="18" charset="0"/>
              </a:rPr>
              <a:t>для детей:</a:t>
            </a:r>
          </a:p>
          <a:p>
            <a:pPr marL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cs typeface="Times New Roman" pitchFamily="18" charset="0"/>
              </a:rPr>
              <a:t>141.2100.1.05. = 47.670.46.07. + 47.670.51.07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2100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5143500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ru-RU" altLang="ru-RU" sz="2600" b="1" i="1" smtClean="0">
                <a:cs typeface="Times New Roman" pitchFamily="18" charset="0"/>
              </a:rPr>
              <a:t>Межформенные контроли: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выписанных взрослых из стационаров на дому.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141.2100.1.07. = 47.670.46.08. + 47.670.51.08. 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выписанных лиц старше трудоспособного возраста из стационаров на дому.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141.2100.1.08. = 47.670.46.09. + 47.670.51.09. 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выписанных детей из стационаров на дому.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141.2100.1.09. = 47.670.46.10. + 47.670.51.10.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8683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2100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5143500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ru-RU" altLang="ru-RU" sz="2600" b="1" i="1" smtClean="0">
                <a:cs typeface="Times New Roman" pitchFamily="18" charset="0"/>
              </a:rPr>
              <a:t>Межформенные  контроли</a:t>
            </a:r>
            <a:r>
              <a:rPr lang="ru-RU" altLang="ru-RU" sz="2600" smtClean="0">
                <a:cs typeface="Times New Roman" pitchFamily="18" charset="0"/>
              </a:rPr>
              <a:t>: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проведенных пациенто-дней взрослыми в стационарах на дому.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141.2100.1.10. = 47.670.46.11. + 47.670.51.11. 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проведенных пациенто-дней лицами старше трудоспособного возраста в стационарах на дому.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141.2100.1.11. = 47.670.46.12. + 47.670.51.12. 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i="1" smtClean="0">
                <a:cs typeface="Times New Roman" pitchFamily="18" charset="0"/>
              </a:rPr>
              <a:t>Число проведенных пациенто-дней детьми в стационарах на дому.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2600" smtClean="0">
                <a:cs typeface="Times New Roman" pitchFamily="18" charset="0"/>
              </a:rPr>
              <a:t>141.2100.1.12. = 47.670.46.13. + 47.670.51.13. </a:t>
            </a:r>
            <a:endParaRPr lang="ru-RU" altLang="ru-RU" sz="260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2500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8229600" cy="485775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Умерло в дневном стационаре при подразделениях медицинских организаций, оказывающих медицинскую помощь: 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в стационарных условиях 1 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из них: детей 2 ____________,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в амбулаторных условиях 3 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из них: детей 4 ____________,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на дому  5 __________,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z="2800" smtClean="0">
                <a:cs typeface="Times New Roman" pitchFamily="18" charset="0"/>
              </a:rPr>
              <a:t>из них: детей 6 ____________.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229600" cy="7969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2500</a:t>
            </a:r>
            <a:endParaRPr lang="ru-RU" sz="4000" dirty="0"/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395288" y="836613"/>
            <a:ext cx="8535987" cy="5813425"/>
          </a:xfrm>
        </p:spPr>
        <p:txBody>
          <a:bodyPr/>
          <a:lstStyle/>
          <a:p>
            <a:pPr marL="0" algn="just"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b="1" i="1" smtClean="0">
                <a:cs typeface="Times New Roman" pitchFamily="18" charset="0"/>
              </a:rPr>
              <a:t>Внутриформенные контроли: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i="1" smtClean="0">
                <a:cs typeface="Times New Roman" pitchFamily="18" charset="0"/>
              </a:rPr>
              <a:t>Число умерших (взрослых и детей) в дневном стационаре медицинских организаций, оказывающих помощь в стационарных условиях.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smtClean="0">
                <a:cs typeface="Times New Roman" pitchFamily="18" charset="0"/>
              </a:rPr>
              <a:t>141.2500.1.01.=141.3000.1.06.+141.3500.1.06.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i="1" smtClean="0">
                <a:cs typeface="Times New Roman" pitchFamily="18" charset="0"/>
              </a:rPr>
              <a:t>Число умерших детей в дневном стационаре медицинских организаций, оказывающих помощь в стационарных условиях.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smtClean="0">
                <a:cs typeface="Times New Roman" pitchFamily="18" charset="0"/>
              </a:rPr>
              <a:t>141.2500.1.02.=141.3500.1.06. 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i="1" smtClean="0">
                <a:cs typeface="Times New Roman" pitchFamily="18" charset="0"/>
              </a:rPr>
              <a:t>Число умерших (взрослых и детей) в дневном стационаре медицинских организаций, оказывающих помощь в амбулаторных условиях.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smtClean="0">
                <a:cs typeface="Times New Roman" pitchFamily="18" charset="0"/>
              </a:rPr>
              <a:t>141.2500.1.03.=141.3000.1.09.+141.3500.1.09. 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i="1" smtClean="0">
                <a:cs typeface="Times New Roman" pitchFamily="18" charset="0"/>
              </a:rPr>
              <a:t>Число умерших детей в дневном стационаре медицинских организаций, оказывающих помощь в амбулаторных условиях.</a:t>
            </a:r>
          </a:p>
          <a:p>
            <a:pPr marL="0" algn="just" eaLnBrk="1" hangingPunct="1">
              <a:lnSpc>
                <a:spcPct val="11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2300" smtClean="0">
                <a:cs typeface="Times New Roman" pitchFamily="18" charset="0"/>
              </a:rPr>
              <a:t>141.2500.1.04.=141.3500.1.09.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428625"/>
            <a:ext cx="8229600" cy="7969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2500</a:t>
            </a:r>
            <a:endParaRPr lang="ru-RU" sz="4000" dirty="0"/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428625" y="1285875"/>
            <a:ext cx="8535988" cy="5311775"/>
          </a:xfrm>
        </p:spPr>
        <p:txBody>
          <a:bodyPr/>
          <a:lstStyle/>
          <a:p>
            <a:pPr marL="0" algn="just" eaLnBrk="1" hangingPunct="1">
              <a:lnSpc>
                <a:spcPct val="120000"/>
              </a:lnSpc>
              <a:spcBef>
                <a:spcPts val="400"/>
              </a:spcBef>
              <a:buFont typeface="Arial" charset="0"/>
              <a:buNone/>
            </a:pPr>
            <a:r>
              <a:rPr lang="ru-RU" altLang="ru-RU" b="1" i="1" smtClean="0">
                <a:cs typeface="Times New Roman" pitchFamily="18" charset="0"/>
              </a:rPr>
              <a:t>Внутриформенные контроли:</a:t>
            </a:r>
          </a:p>
          <a:p>
            <a:pPr marL="0" algn="just" eaLnBrk="1" hangingPunct="1">
              <a:lnSpc>
                <a:spcPct val="110000"/>
              </a:lnSpc>
              <a:spcBef>
                <a:spcPts val="400"/>
              </a:spcBef>
              <a:buFont typeface="Arial" charset="0"/>
              <a:buNone/>
            </a:pPr>
            <a:r>
              <a:rPr lang="ru-RU" altLang="ru-RU" i="1" smtClean="0">
                <a:cs typeface="Times New Roman" pitchFamily="18" charset="0"/>
              </a:rPr>
              <a:t>Число умерших (взрослых и детей) в стационаре на дому.</a:t>
            </a:r>
          </a:p>
          <a:p>
            <a:pPr marL="0" algn="just" eaLnBrk="1" hangingPunct="1">
              <a:lnSpc>
                <a:spcPct val="110000"/>
              </a:lnSpc>
              <a:spcBef>
                <a:spcPts val="400"/>
              </a:spcBef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141.2500.1.05. = 141.3000.1.12.+141.3500.1.12. </a:t>
            </a:r>
          </a:p>
          <a:p>
            <a:pPr marL="0" algn="just" eaLnBrk="1" hangingPunct="1">
              <a:lnSpc>
                <a:spcPct val="110000"/>
              </a:lnSpc>
              <a:spcBef>
                <a:spcPts val="400"/>
              </a:spcBef>
              <a:buFont typeface="Arial" charset="0"/>
              <a:buNone/>
            </a:pPr>
            <a:r>
              <a:rPr lang="ru-RU" altLang="ru-RU" i="1" smtClean="0">
                <a:cs typeface="Times New Roman" pitchFamily="18" charset="0"/>
              </a:rPr>
              <a:t>Число умерших детей в стационаре на дому.</a:t>
            </a:r>
          </a:p>
          <a:p>
            <a:pPr marL="0" algn="just" eaLnBrk="1" hangingPunct="1">
              <a:lnSpc>
                <a:spcPct val="110000"/>
              </a:lnSpc>
              <a:spcBef>
                <a:spcPts val="400"/>
              </a:spcBef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141.2500.1.06. = 141.3500.1.12.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2600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8229600" cy="485775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Число выписанных сельских жителей из дневных стационаров медицинских организаций, оказывающих медицинскую помощь: 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в стационарных условиях 1 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в амбулаторных условиях 2 _________, 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на дому  3 __________.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785813"/>
            <a:ext cx="8229600" cy="4525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  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Движение пациентов в дневных стационарах, сроки и исходы лечения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7858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3000. Дневные стационары для взрослых</a:t>
            </a:r>
            <a:endParaRPr lang="ru-RU" sz="2600" dirty="0">
              <a:cs typeface="Times New Roman" pitchFamily="18" charset="0"/>
            </a:endParaRP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214313" y="6018213"/>
            <a:ext cx="8929687" cy="625475"/>
          </a:xfrm>
        </p:spPr>
        <p:txBody>
          <a:bodyPr/>
          <a:lstStyle/>
          <a:p>
            <a:pPr indent="-257175" eaLnBrk="1" hangingPunct="1">
              <a:buFont typeface="Arial" charset="0"/>
              <a:buNone/>
            </a:pPr>
            <a:r>
              <a:rPr lang="ru-RU" altLang="ru-RU" sz="2200" smtClean="0">
                <a:cs typeface="Times New Roman" pitchFamily="18" charset="0"/>
              </a:rPr>
              <a:t> Не заполняются сведения по строке 20 графам 10, 11, 12</a:t>
            </a:r>
            <a:endParaRPr lang="ru-RU" altLang="ru-RU" sz="2200" smtClean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625" y="928688"/>
          <a:ext cx="8286750" cy="5143500"/>
        </p:xfrm>
        <a:graphic>
          <a:graphicData uri="http://schemas.openxmlformats.org/drawingml/2006/table">
            <a:tbl>
              <a:tblPr/>
              <a:tblGrid>
                <a:gridCol w="2667494"/>
                <a:gridCol w="275331"/>
                <a:gridCol w="461270"/>
                <a:gridCol w="552449"/>
                <a:gridCol w="552450"/>
                <a:gridCol w="552449"/>
                <a:gridCol w="554238"/>
                <a:gridCol w="552450"/>
                <a:gridCol w="552449"/>
                <a:gridCol w="552450"/>
                <a:gridCol w="552449"/>
                <a:gridCol w="461270"/>
              </a:tblGrid>
              <a:tr h="11219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классов МКБ-10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МКБ-10 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21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стационарных условиях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амбулаторных условиях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дому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83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75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Всего, в том числе: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А00-Т98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некоторые инфекционные и паразитарные болезни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А00-В99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новообразования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С00-D48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крови, кроветворных органов и отдельные нарушения, вовлекающие иммунный механизм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D50-D89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эндокринной системы, расстройства питания и нарушения обмена веществ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Е00-Е90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6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психические расстройства и расстройства поведения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F00-F99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нервной системы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G00-G99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глаза и его придаточного аппарата 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H00-H59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уха и сосцевидного отростка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H60-H95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системы кровообращения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I00-I99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органов дыхания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J00-J99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органов пищеварения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K00-K93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кожи и подкожной клетчатки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L00-L98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костно-мышечной системы и соединительной ткани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M00-M99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болезни мочеполовой системы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N00-N99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беременность, роды и послеродовой период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O00-O99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врожденные аномалии, пороки развития, деформации и хромосомные нарушения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Q00-Q99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симптомы, признаки и отклонения от нормы, выявленные при клинических и лабораторных исследованиях, не классифицированные в других  рубриках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R00-R99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травмы, отравления и некоторые другие последствия воздействия внешних причин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S00-T98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Кроме того: факторы, влияющие на состояние здоровья и обращения в учреждения здравоохранения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00-</a:t>
                      </a:r>
                      <a:r>
                        <a:rPr kumimoji="0" lang="en-US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7858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Таблица 3500. Дневные стационары для детей</a:t>
            </a:r>
            <a:endParaRPr lang="ru-RU" sz="2600" dirty="0">
              <a:cs typeface="Times New Roman" pitchFamily="18" charset="0"/>
            </a:endParaRP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428625" y="6215063"/>
            <a:ext cx="8715375" cy="4826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sz="2200" smtClean="0">
                <a:cs typeface="Times New Roman" pitchFamily="18" charset="0"/>
              </a:rPr>
              <a:t>Не заполняются сведения по строке 21 графам 10, 11, 12.</a:t>
            </a:r>
            <a:endParaRPr lang="ru-RU" altLang="ru-RU" sz="220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63" y="714375"/>
          <a:ext cx="8001000" cy="5392738"/>
        </p:xfrm>
        <a:graphic>
          <a:graphicData uri="http://schemas.openxmlformats.org/drawingml/2006/table">
            <a:tbl>
              <a:tblPr/>
              <a:tblGrid>
                <a:gridCol w="2298700"/>
                <a:gridCol w="280987"/>
                <a:gridCol w="466725"/>
                <a:gridCol w="561975"/>
                <a:gridCol w="560388"/>
                <a:gridCol w="560387"/>
                <a:gridCol w="561975"/>
                <a:gridCol w="560388"/>
                <a:gridCol w="560387"/>
                <a:gridCol w="560388"/>
                <a:gridCol w="561975"/>
                <a:gridCol w="466725"/>
              </a:tblGrid>
              <a:tr h="10635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классов МКБ-10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стр.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МКБ-10 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Дневные стационары медицинских организаций, оказывающих медицинскую помощь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63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стационарных условиях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амбулаторных условиях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дому</a:t>
                      </a: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0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Выписано пациентов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Проведено пациенто- дней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Умерло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3751" marR="4375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Всего, в том числе: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А00-Т98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18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некоторые инфекционные и паразитарные болезни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А00-В99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новообразования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С00-D48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крови, кроветворных органов и отдельные нарушения, вовлекающие иммунный механизм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D50-D89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3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эндокринной системы, расстройства питания и нарушения обмена веществ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Е00-Е90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18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психические расстройства и расстройства поведения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F00-F99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нервной системы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G00-G99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глаза и его придаточного аппарата 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H00-H59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уха и сосцевидного отростка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H60-H95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2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системы кровообращения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I00-I99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2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органов дыхания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J00-J99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органов пищеварения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K00-K93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2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кожи и подкожной клетчатки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L00-L98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5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  <a:tab pos="2636838" algn="ctr"/>
                          <a:tab pos="5273675" algn="r"/>
                        </a:tabLst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костно-мышечной системы и соединительной ткани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9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M00-M99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болезни мочеполовой системы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N00-N99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5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беременность, роды и послеродовой период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O00-O99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отдельные состояния, возникающие в перинатальном периоде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P00-P96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врожденные аномалии, пороки развития, деформации и хромосомные нарушения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Q00-Q99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3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симптомы, признаки и отклонения от нормы, выявленные при клинических и лабораторных исследованиях, не классифицированные в других  рубриках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R00-R99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травмы, отравления и некоторые другие последствия воздействия внешних причин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S00-T98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Кроме того: факторы, влияющие на состояние здоровья и обращения в учреждения здравоохранения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00-</a:t>
                      </a: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</a:p>
                  </a:txBody>
                  <a:tcPr marL="43751" marR="43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Таблицы 3000 и 3500</a:t>
            </a: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5143500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  <a:defRPr/>
            </a:pP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Внутриформенные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контроли</a:t>
            </a:r>
          </a:p>
          <a:p>
            <a:pPr marL="0" algn="just" eaLnBrk="1" hangingPunct="1">
              <a:buFont typeface="Arial" charset="0"/>
              <a:buNone/>
              <a:defRPr/>
            </a:pPr>
            <a:r>
              <a:rPr lang="ru-RU" sz="27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стационарных условиях: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взрослых из дневных стационаров.</a:t>
            </a:r>
            <a:endParaRPr lang="ru-RU" sz="2700" b="1" i="1" dirty="0" smtClean="0">
              <a:cs typeface="Times New Roman" pitchFamily="18" charset="0"/>
            </a:endParaRP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141.3000.1.04. + 141.3000.20.04. = 141.2000.1.07.  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детей из дневных стационаров.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141.3500.1.04. + 141.3500.21.04. = 141.2000.1.09.  </a:t>
            </a:r>
          </a:p>
          <a:p>
            <a:pPr marL="0" algn="just" eaLnBrk="1" hangingPunct="1">
              <a:defRPr/>
            </a:pPr>
            <a:endParaRPr lang="ru-RU" sz="2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Таблицы 3000 и 3500</a:t>
            </a: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5143500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  <a:defRPr/>
            </a:pP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Внутриформенные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контроли</a:t>
            </a:r>
          </a:p>
          <a:p>
            <a:pPr marL="0" algn="just" eaLnBrk="1" hangingPunct="1">
              <a:buFont typeface="Arial" charset="0"/>
              <a:buNone/>
              <a:defRPr/>
            </a:pPr>
            <a:r>
              <a:rPr lang="ru-RU" sz="27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в амбулаторных  условиях: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взрослых из дневных стационаров.</a:t>
            </a:r>
            <a:endParaRPr lang="ru-RU" sz="2700" b="1" i="1" dirty="0" smtClean="0">
              <a:cs typeface="Times New Roman" pitchFamily="18" charset="0"/>
            </a:endParaRP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141.3000.1.07. + 141.3000.20.07. = 141.2000.1.17. 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детей из дневных стационаров.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141.3500.1.07. + 141.3500.21.07. = 141.2000.1.19. </a:t>
            </a:r>
          </a:p>
          <a:p>
            <a:pPr marL="0" algn="just" eaLnBrk="1" hangingPunct="1">
              <a:defRPr/>
            </a:pPr>
            <a:endParaRPr lang="ru-RU" sz="27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Таблицы 3000 и 3500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5143500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  <a:defRPr/>
            </a:pP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Внутриформенные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контроли</a:t>
            </a:r>
          </a:p>
          <a:p>
            <a:pPr marL="0" algn="just" eaLnBrk="1" hangingPunct="1">
              <a:buFont typeface="Arial" charset="0"/>
              <a:buNone/>
              <a:defRPr/>
            </a:pPr>
            <a:r>
              <a:rPr lang="ru-RU" sz="2700" b="1" i="1" dirty="0" smtClean="0">
                <a:cs typeface="Times New Roman" pitchFamily="18" charset="0"/>
              </a:rPr>
              <a:t>Деятельность дневных стационаров медицинских организаций, оказывающих помощь на дому (стационары на дому):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взрослых из стационаров на дому.</a:t>
            </a:r>
            <a:endParaRPr lang="ru-RU" sz="2700" b="1" i="1" dirty="0" smtClean="0">
              <a:cs typeface="Times New Roman" pitchFamily="18" charset="0"/>
            </a:endParaRP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141.3000.1.10. + 141.3000.20.10. = 141.2100.1.07. 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i="1" dirty="0" smtClean="0">
                <a:cs typeface="Times New Roman" pitchFamily="18" charset="0"/>
              </a:rPr>
              <a:t>Число выписанных детей из стационаров на дому.</a:t>
            </a:r>
          </a:p>
          <a:p>
            <a:pPr marL="0" algn="just" eaLnBrk="1" hangingPunct="1">
              <a:spcBef>
                <a:spcPts val="1200"/>
              </a:spcBef>
              <a:buFont typeface="Arial" charset="0"/>
              <a:buNone/>
              <a:defRPr/>
            </a:pPr>
            <a:r>
              <a:rPr lang="ru-RU" sz="2700" dirty="0" smtClean="0">
                <a:cs typeface="Times New Roman" pitchFamily="18" charset="0"/>
              </a:rPr>
              <a:t>141.3500.1.10. + 141.3500.21.10. = 141.2100.1.09.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4000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720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Из общего числа выписанных (гр. 4 и 7 таблиц 3000 и 3500): 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направлены райвоенкоматом 1 _________, </a:t>
            </a:r>
          </a:p>
        </p:txBody>
      </p:sp>
    </p:spTree>
  </p:cSld>
  <p:clrMapOvr>
    <a:masterClrMapping/>
  </p:clrMapOvr>
  <p:transition advClick="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строка 4100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7200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Лица госпитализированные для обследования и оказавшиеся здоровыми: 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взрослые 1 _________, 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из них: призывники 2 __________,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дети 3 ________________,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mtClean="0">
                <a:cs typeface="Times New Roman" pitchFamily="18" charset="0"/>
              </a:rPr>
              <a:t>из них: призывники 4 __________,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372475" cy="5786437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3600" dirty="0" smtClean="0">
                <a:cs typeface="Times New Roman" pitchFamily="18" charset="0"/>
              </a:rPr>
              <a:t>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3600" dirty="0" smtClean="0">
                <a:cs typeface="Times New Roman" pitchFamily="18" charset="0"/>
              </a:rPr>
              <a:t>   </a:t>
            </a:r>
          </a:p>
          <a:p>
            <a:pPr algn="ctr" eaLnBrk="1" hangingPunct="1">
              <a:buFont typeface="Arial" charset="0"/>
              <a:buNone/>
              <a:defRPr/>
            </a:pPr>
            <a:endParaRPr lang="ru-RU" sz="3600" dirty="0" smtClean="0"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Благодарю за внимание!</a:t>
            </a:r>
          </a:p>
          <a:p>
            <a:pPr algn="just" eaLnBrk="1" hangingPunct="1">
              <a:buFont typeface="Arial" charset="0"/>
              <a:buNone/>
              <a:defRPr/>
            </a:pPr>
            <a:endParaRPr lang="ru-RU" sz="3600" dirty="0" smtClean="0"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3600" dirty="0" smtClean="0"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ctrTitle" idx="4294967295"/>
          </p:nvPr>
        </p:nvSpPr>
        <p:spPr>
          <a:xfrm>
            <a:off x="1143000" y="857250"/>
            <a:ext cx="7721600" cy="1143000"/>
          </a:xfrm>
        </p:spPr>
        <p:txBody>
          <a:bodyPr/>
          <a:lstStyle/>
          <a:p>
            <a:pPr eaLnBrk="1" hangingPunct="1"/>
            <a:r>
              <a:rPr lang="ru-RU" altLang="ru-RU" smtClean="0">
                <a:cs typeface="Times New Roman" pitchFamily="18" charset="0"/>
              </a:rPr>
              <a:t>Шляфер София Исааковна</a:t>
            </a:r>
          </a:p>
        </p:txBody>
      </p:sp>
      <p:sp>
        <p:nvSpPr>
          <p:cNvPr id="148483" name="Rectangle 1027"/>
          <p:cNvSpPr>
            <a:spLocks noGrp="1" noChangeArrowheads="1"/>
          </p:cNvSpPr>
          <p:nvPr>
            <p:ph type="subTitle" idx="4294967295"/>
          </p:nvPr>
        </p:nvSpPr>
        <p:spPr>
          <a:xfrm>
            <a:off x="1143000" y="2000250"/>
            <a:ext cx="7715250" cy="4021138"/>
          </a:xfrm>
        </p:spPr>
        <p:txBody>
          <a:bodyPr rtlCol="0">
            <a:normAutofit fontScale="85000"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cs typeface="Times New Roman" pitchFamily="18" charset="0"/>
              </a:rPr>
              <a:t>доктор медицинских наук, 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cs typeface="Times New Roman" pitchFamily="18" charset="0"/>
              </a:rPr>
              <a:t>главный научный сотрудник отделения организации планирования и управления научными исследованиями ФГБУ «Центральный научно-исследовательский институт организации и информатизации здравоохранения Министерства здравоохранения Российской Федерации»</a:t>
            </a:r>
            <a:endParaRPr lang="en-US" dirty="0" smtClean="0"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cs typeface="Times New Roman" pitchFamily="18" charset="0"/>
              </a:rPr>
              <a:t>Тел. 8(495) 618-29-13 (добавочный 313)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E-mail: sonia@mednet.ru</a:t>
            </a:r>
            <a:endParaRPr lang="ru-RU" dirty="0" smtClean="0"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0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1801</TotalTime>
  <Words>2651</Words>
  <Application>Microsoft Office PowerPoint</Application>
  <PresentationFormat>Экран (4:3)</PresentationFormat>
  <Paragraphs>622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7" baseType="lpstr">
      <vt:lpstr>Arial</vt:lpstr>
      <vt:lpstr>Times New Roman</vt:lpstr>
      <vt:lpstr>Calibri</vt:lpstr>
      <vt:lpstr>Wingdings</vt:lpstr>
      <vt:lpstr>Тема Office</vt:lpstr>
      <vt:lpstr>Заполнение формы отраслевого статистического наблюдения  № 14 дс «Сведения о деятельности дневных стационаров медицинских организаций» за 2018 год.</vt:lpstr>
      <vt:lpstr>Приказ Министерства здравоохранения Российской Федерации № 438 от 9 декабря 1999 г. «Об организации деятельности дневных стационаров в лечебно-профилактическом учреждении»</vt:lpstr>
      <vt:lpstr>Дневные стационары</vt:lpstr>
      <vt:lpstr>Цель организации дневных стационаров</vt:lpstr>
      <vt:lpstr>Презентация PowerPoint</vt:lpstr>
      <vt:lpstr>Приказ Министерства здравоохранения Российской Федерации № 413 от 30 декабря 2002 г.</vt:lpstr>
      <vt:lpstr>Приказ Министерства здравоохранения Российской Федерации № 413 от 30 декабря 2002 г.</vt:lpstr>
      <vt:lpstr>Форма отраслевого статистического наблюдения  № 14дс  «Сведения о деятельности дневных стационаров медицинских организаций»  (утверждена приказом Министерства здравоохранения Российской Федерации № 413 от 30.12.2002 г.)</vt:lpstr>
      <vt:lpstr>Презентация PowerPoint</vt:lpstr>
      <vt:lpstr>Таблица 1000 «Должности и физические лица дневных стационаров медицинской организации»</vt:lpstr>
      <vt:lpstr>Таблица 1000 «Должности и физические лица дневных стационаров медицинской организации»</vt:lpstr>
      <vt:lpstr>Таблица 1000. Должности и физические лица дневных стационаров медицинской организации</vt:lpstr>
      <vt:lpstr>Таблица 1000. Должности и физические лица дневных стационаров медицинской организации</vt:lpstr>
      <vt:lpstr>Подтабличная строка 1010</vt:lpstr>
      <vt:lpstr>Подтабличная строка 1010</vt:lpstr>
      <vt:lpstr>Таблица 2000 «Использование коек дневного стационара медицинской организации по профилям»</vt:lpstr>
      <vt:lpstr>Таблица 2000 «Использование коек дневного стационара медицинской организации по профилям»</vt:lpstr>
      <vt:lpstr>Таблица 2000 «Использование коек дневного стационара медицинской организации по профилям»</vt:lpstr>
      <vt:lpstr>Таблица 2000 «Использование коек дневного стационара медицинской организации по профилям»</vt:lpstr>
      <vt:lpstr>Таблица 2000 «Использование коек дневного стационара медицинской организации по профилю»</vt:lpstr>
      <vt:lpstr>Таблица 2000 «Использование коек дневного стационара медицинской организации по профилю»</vt:lpstr>
      <vt:lpstr>Таблица 2000 «Использование коек дневного стационара медицинской организации по профилю»</vt:lpstr>
      <vt:lpstr>Таблица 2000 «Использование коек дневного стационара медицинской организации по профилю»</vt:lpstr>
      <vt:lpstr>Таблица 2000 «Использование коек дневного стационара медицинской организации по профилю»</vt:lpstr>
      <vt:lpstr>Таблица 2100</vt:lpstr>
      <vt:lpstr>Таблица 2100. </vt:lpstr>
      <vt:lpstr>Таблица 2100</vt:lpstr>
      <vt:lpstr>Таблица 2100</vt:lpstr>
      <vt:lpstr>Подтабличная строка 2500</vt:lpstr>
      <vt:lpstr>Подтабличная строка 2500</vt:lpstr>
      <vt:lpstr>Подтабличная строка 2500</vt:lpstr>
      <vt:lpstr>Подтабличная строка 2600</vt:lpstr>
      <vt:lpstr>Презентация PowerPoint</vt:lpstr>
      <vt:lpstr>Таблица 3000. Дневные стационары для взрослых</vt:lpstr>
      <vt:lpstr>Таблица 3500. Дневные стационары для детей</vt:lpstr>
      <vt:lpstr>Таблицы 3000 и 3500</vt:lpstr>
      <vt:lpstr>Таблицы 3000 и 3500</vt:lpstr>
      <vt:lpstr>Таблицы 3000 и 3500</vt:lpstr>
      <vt:lpstr>Подтабличная строка 4000</vt:lpstr>
      <vt:lpstr>Подтабличная строка 4100</vt:lpstr>
      <vt:lpstr>Презентация PowerPoint</vt:lpstr>
      <vt:lpstr>Шляфер София Исааковна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Форма отраслевого статистического наблюдения  № 14 дс «Сведения о деятельности дневных стационаров медицинских организаций»</dc:title>
  <dc:creator>Vaio</dc:creator>
  <cp:lastModifiedBy>Анатолий Ю. Шамеев</cp:lastModifiedBy>
  <cp:revision>254</cp:revision>
  <dcterms:created xsi:type="dcterms:W3CDTF">2014-12-01T19:51:31Z</dcterms:created>
  <dcterms:modified xsi:type="dcterms:W3CDTF">2018-12-12T09:04:43Z</dcterms:modified>
</cp:coreProperties>
</file>