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2" r:id="rId1"/>
  </p:sldMasterIdLst>
  <p:notesMasterIdLst>
    <p:notesMasterId r:id="rId10"/>
  </p:notesMasterIdLst>
  <p:handoutMasterIdLst>
    <p:handoutMasterId r:id="rId11"/>
  </p:handoutMasterIdLst>
  <p:sldIdLst>
    <p:sldId id="884" r:id="rId2"/>
    <p:sldId id="888" r:id="rId3"/>
    <p:sldId id="889" r:id="rId4"/>
    <p:sldId id="890" r:id="rId5"/>
    <p:sldId id="891" r:id="rId6"/>
    <p:sldId id="892" r:id="rId7"/>
    <p:sldId id="893" r:id="rId8"/>
    <p:sldId id="887" r:id="rId9"/>
  </p:sldIdLst>
  <p:sldSz cx="9906000" cy="6858000" type="A4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7B7"/>
    <a:srgbClr val="FFFFCC"/>
    <a:srgbClr val="E9EDF4"/>
    <a:srgbClr val="D0D8E8"/>
    <a:srgbClr val="0000FF"/>
    <a:srgbClr val="6666FF"/>
    <a:srgbClr val="F8F8F8"/>
    <a:srgbClr val="FF9797"/>
    <a:srgbClr val="6699FF"/>
    <a:srgbClr val="FF43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943" autoAdjust="0"/>
    <p:restoredTop sz="98736" autoAdjust="0"/>
  </p:normalViewPr>
  <p:slideViewPr>
    <p:cSldViewPr>
      <p:cViewPr varScale="1">
        <p:scale>
          <a:sx n="116" d="100"/>
          <a:sy n="116" d="100"/>
        </p:scale>
        <p:origin x="-1158" y="-96"/>
      </p:cViewPr>
      <p:guideLst>
        <p:guide orient="horz" pos="2160"/>
        <p:guide pos="288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vb\Desktop\&#1040;&#1053;&#1040;&#1051;&#1048;&#1058;&#1048;&#1050;&#1040;\2018\&#1044;&#1080;&#1072;&#1075;&#1088;&#1072;&#1084;&#1084;&#1099;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vb\Desktop\&#1040;&#1053;&#1040;&#1051;&#1048;&#1058;&#1048;&#1050;&#1040;\2018\&#1044;&#1080;&#1072;&#1075;&#1088;&#1072;&#1084;&#1084;&#109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440163455925278"/>
          <c:y val="2.1042825343034654E-2"/>
          <c:w val="0.88906315689612991"/>
          <c:h val="0.854094175728034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общая заболеваемость</c:v>
                </c:pt>
              </c:strCache>
            </c:strRef>
          </c:tx>
          <c:invertIfNegative val="0"/>
          <c:dPt>
            <c:idx val="5"/>
            <c:invertIfNegative val="0"/>
            <c:bubble3D val="0"/>
            <c:spPr>
              <a:gradFill rotWithShape="1">
                <a:gsLst>
                  <a:gs pos="0">
                    <a:srgbClr val="F79646">
                      <a:shade val="51000"/>
                      <a:satMod val="130000"/>
                    </a:srgbClr>
                  </a:gs>
                  <a:gs pos="80000">
                    <a:srgbClr val="F79646">
                      <a:shade val="93000"/>
                      <a:satMod val="130000"/>
                    </a:srgbClr>
                  </a:gs>
                  <a:gs pos="100000">
                    <a:srgbClr val="F7964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F79646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rgbClr val="C0504D">
                      <a:shade val="51000"/>
                      <a:satMod val="130000"/>
                    </a:srgbClr>
                  </a:gs>
                  <a:gs pos="80000">
                    <a:srgbClr val="C0504D">
                      <a:shade val="93000"/>
                      <a:satMod val="130000"/>
                    </a:srgbClr>
                  </a:gs>
                  <a:gs pos="100000">
                    <a:srgbClr val="C0504D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C0504D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cat>
            <c:strRef>
              <c:f>Лист1!$B$1:$H$1</c:f>
              <c:strCach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СФО</c:v>
                </c:pt>
                <c:pt idx="6">
                  <c:v>РФ</c:v>
                </c:pt>
              </c:strCache>
            </c:strRef>
          </c:cat>
          <c:val>
            <c:numRef>
              <c:f>Лист1!$B$2:$H$2</c:f>
              <c:numCache>
                <c:formatCode>_-* #,##0.0_р_._-;\-* #,##0.0_р_._-;_-* "-"??_р_._-;_-@_-</c:formatCode>
                <c:ptCount val="7"/>
                <c:pt idx="0">
                  <c:v>182311.3</c:v>
                </c:pt>
                <c:pt idx="1">
                  <c:v>180930.3</c:v>
                </c:pt>
                <c:pt idx="2" formatCode="0.0">
                  <c:v>187587.36737400529</c:v>
                </c:pt>
                <c:pt idx="3" formatCode="0.0">
                  <c:v>186811.2</c:v>
                </c:pt>
                <c:pt idx="4" formatCode="0.0">
                  <c:v>188154.2</c:v>
                </c:pt>
                <c:pt idx="5">
                  <c:v>176139.3</c:v>
                </c:pt>
                <c:pt idx="6">
                  <c:v>161726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70"/>
        <c:axId val="87379328"/>
        <c:axId val="87405696"/>
      </c:barChart>
      <c:catAx>
        <c:axId val="87379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+mj-lt"/>
              </a:defRPr>
            </a:pPr>
            <a:endParaRPr lang="ru-RU"/>
          </a:p>
        </c:txPr>
        <c:crossAx val="87405696"/>
        <c:crosses val="autoZero"/>
        <c:auto val="1"/>
        <c:lblAlgn val="ctr"/>
        <c:lblOffset val="100"/>
        <c:noMultiLvlLbl val="0"/>
      </c:catAx>
      <c:valAx>
        <c:axId val="87405696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 b="0">
                <a:latin typeface="+mj-lt"/>
              </a:defRPr>
            </a:pPr>
            <a:endParaRPr lang="ru-RU"/>
          </a:p>
        </c:txPr>
        <c:crossAx val="87379328"/>
        <c:crosses val="autoZero"/>
        <c:crossBetween val="between"/>
      </c:valAx>
      <c:spPr>
        <a:ln>
          <a:solidFill>
            <a:sysClr val="windowText" lastClr="000000"/>
          </a:solidFill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293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4744489317058856E-2"/>
          <c:y val="2.7641512131245043E-2"/>
          <c:w val="0.97815190006693309"/>
          <c:h val="0.95343157268740097"/>
        </c:manualLayout>
      </c:layout>
      <c:pie3DChart>
        <c:varyColors val="1"/>
        <c:ser>
          <c:idx val="0"/>
          <c:order val="0"/>
          <c:explosion val="11"/>
          <c:dPt>
            <c:idx val="3"/>
            <c:bubble3D val="0"/>
            <c:explosion val="5"/>
          </c:dPt>
          <c:dLbls>
            <c:dLbl>
              <c:idx val="0"/>
              <c:layout>
                <c:manualLayout>
                  <c:x val="-0.20592168099331423"/>
                  <c:y val="0.11454685811332407"/>
                </c:manualLayout>
              </c:layout>
              <c:tx>
                <c:rich>
                  <a:bodyPr/>
                  <a:lstStyle/>
                  <a:p>
                    <a:pPr>
                      <a:defRPr sz="1400"/>
                    </a:pPr>
                    <a:r>
                      <a:rPr lang="ru-RU" sz="1400"/>
                      <a:t>болезни органов дыхания
26,1%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1"/>
              <c:layout>
                <c:manualLayout>
                  <c:x val="-8.9445961088674808E-2"/>
                  <c:y val="-0.17934251682591965"/>
                </c:manualLayout>
              </c:layout>
              <c:tx>
                <c:rich>
                  <a:bodyPr/>
                  <a:lstStyle/>
                  <a:p>
                    <a:r>
                      <a:rPr lang="ru-RU" sz="1200"/>
                      <a:t>болезни системы кровообращения
12,7%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2"/>
              <c:layout>
                <c:manualLayout>
                  <c:x val="-0.17651362347614857"/>
                  <c:y val="-0.2793028322440087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болезни костно-мышечной системы
9,5%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3"/>
              <c:layout>
                <c:manualLayout>
                  <c:x val="0.23890816656513922"/>
                  <c:y val="-0.11294254884806065"/>
                </c:manualLayout>
              </c:layout>
              <c:tx>
                <c:rich>
                  <a:bodyPr/>
                  <a:lstStyle/>
                  <a:p>
                    <a:pPr>
                      <a:defRPr sz="1600"/>
                    </a:pPr>
                    <a:r>
                      <a:rPr lang="ru-RU" sz="1600"/>
                      <a:t>прочие
51,7%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</c:dLbls>
          <c:cat>
            <c:strRef>
              <c:f>Рис4!$A$1:$A$4</c:f>
              <c:strCache>
                <c:ptCount val="4"/>
                <c:pt idx="0">
                  <c:v>болезни органов дыхания</c:v>
                </c:pt>
                <c:pt idx="1">
                  <c:v>болезни системы кровообращения</c:v>
                </c:pt>
                <c:pt idx="2">
                  <c:v>болезни костно-мышечной системы</c:v>
                </c:pt>
                <c:pt idx="3">
                  <c:v>прочие</c:v>
                </c:pt>
              </c:strCache>
            </c:strRef>
          </c:cat>
          <c:val>
            <c:numRef>
              <c:f>Рис4!$B$1:$B$4</c:f>
              <c:numCache>
                <c:formatCode>0.0</c:formatCode>
                <c:ptCount val="4"/>
                <c:pt idx="0">
                  <c:v>26.1</c:v>
                </c:pt>
                <c:pt idx="1">
                  <c:v>12.7</c:v>
                </c:pt>
                <c:pt idx="2">
                  <c:v>9.5</c:v>
                </c:pt>
                <c:pt idx="3">
                  <c:v>51.7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130800107273023"/>
          <c:y val="0.11407146308877456"/>
          <c:w val="0.84773772625155519"/>
          <c:h val="0.7309470612202356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первичная заболеваемость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dPt>
            <c:idx val="5"/>
            <c:invertIfNegative val="0"/>
            <c:bubble3D val="0"/>
            <c:spPr>
              <a:gradFill rotWithShape="1">
                <a:gsLst>
                  <a:gs pos="0">
                    <a:srgbClr val="F79646">
                      <a:shade val="51000"/>
                      <a:satMod val="130000"/>
                    </a:srgbClr>
                  </a:gs>
                  <a:gs pos="80000">
                    <a:srgbClr val="F79646">
                      <a:shade val="93000"/>
                      <a:satMod val="130000"/>
                    </a:srgbClr>
                  </a:gs>
                  <a:gs pos="100000">
                    <a:srgbClr val="F7964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F79646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rgbClr val="C0504D">
                      <a:shade val="51000"/>
                      <a:satMod val="130000"/>
                    </a:srgbClr>
                  </a:gs>
                  <a:gs pos="80000">
                    <a:srgbClr val="C0504D">
                      <a:shade val="93000"/>
                      <a:satMod val="130000"/>
                    </a:srgbClr>
                  </a:gs>
                  <a:gs pos="100000">
                    <a:srgbClr val="C0504D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C0504D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delete val="1"/>
          </c:dLbls>
          <c:cat>
            <c:strRef>
              <c:f>Лист1!$B$1:$H$1</c:f>
              <c:strCach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СФО</c:v>
                </c:pt>
                <c:pt idx="6">
                  <c:v>РФ</c:v>
                </c:pt>
              </c:strCache>
            </c:strRef>
          </c:cat>
          <c:val>
            <c:numRef>
              <c:f>Лист1!$B$2:$H$2</c:f>
              <c:numCache>
                <c:formatCode>General</c:formatCode>
                <c:ptCount val="7"/>
                <c:pt idx="0">
                  <c:v>95471.6</c:v>
                </c:pt>
                <c:pt idx="1">
                  <c:v>95177.3</c:v>
                </c:pt>
                <c:pt idx="2">
                  <c:v>99980.3</c:v>
                </c:pt>
                <c:pt idx="3">
                  <c:v>97990</c:v>
                </c:pt>
                <c:pt idx="4">
                  <c:v>96459.8</c:v>
                </c:pt>
                <c:pt idx="5">
                  <c:v>84975</c:v>
                </c:pt>
                <c:pt idx="6">
                  <c:v>77914.7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</c:strCache>
            </c:strRef>
          </c:tx>
          <c:invertIfNegative val="0"/>
          <c:dLbls>
            <c:spPr>
              <a:noFill/>
              <a:ln w="24926">
                <a:noFill/>
              </a:ln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Лист1!$B$1:$H$1</c:f>
              <c:strCach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СФО</c:v>
                </c:pt>
                <c:pt idx="6">
                  <c:v>РФ</c:v>
                </c:pt>
              </c:strCache>
            </c:strRef>
          </c:cat>
          <c:val>
            <c:numRef>
              <c:f>Лист1!$B$3:$H$3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70"/>
        <c:axId val="109610880"/>
        <c:axId val="109652224"/>
      </c:barChart>
      <c:catAx>
        <c:axId val="1096108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9652224"/>
        <c:crosses val="autoZero"/>
        <c:auto val="1"/>
        <c:lblAlgn val="ctr"/>
        <c:lblOffset val="100"/>
        <c:noMultiLvlLbl val="0"/>
      </c:catAx>
      <c:valAx>
        <c:axId val="10965222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 b="0"/>
            </a:pPr>
            <a:endParaRPr lang="ru-RU"/>
          </a:p>
        </c:txPr>
        <c:crossAx val="109610880"/>
        <c:crosses val="autoZero"/>
        <c:crossBetween val="between"/>
      </c:valAx>
      <c:spPr>
        <a:ln>
          <a:solidFill>
            <a:sysClr val="windowText" lastClr="000000"/>
          </a:solidFill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139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1.3719480186927856E-2"/>
          <c:w val="0.98934108527131781"/>
          <c:h val="0.95304884450419303"/>
        </c:manualLayout>
      </c:layout>
      <c:pie3DChart>
        <c:varyColors val="1"/>
        <c:ser>
          <c:idx val="0"/>
          <c:order val="0"/>
          <c:explosion val="9"/>
          <c:dLbls>
            <c:dLbl>
              <c:idx val="0"/>
              <c:layout>
                <c:manualLayout>
                  <c:x val="-0.23113860404077397"/>
                  <c:y val="2.858434159144741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-9.8820423609839465E-3"/>
                  <c:y val="-0.2907383650214455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0.13589498260391869"/>
                  <c:y val="-0.22691351385954805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0.1921450589025209"/>
                  <c:y val="9.260687536009218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txPr>
              <a:bodyPr/>
              <a:lstStyle/>
              <a:p>
                <a:pPr>
                  <a:defRPr sz="1050" b="1"/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Рис7!$A$1:$A$4</c:f>
              <c:strCache>
                <c:ptCount val="4"/>
                <c:pt idx="0">
                  <c:v>болезни органов дыхания</c:v>
                </c:pt>
                <c:pt idx="1">
                  <c:v>внешние причины</c:v>
                </c:pt>
                <c:pt idx="2">
                  <c:v>болезни костно-мышечной системы</c:v>
                </c:pt>
                <c:pt idx="3">
                  <c:v>прочие</c:v>
                </c:pt>
              </c:strCache>
            </c:strRef>
          </c:cat>
          <c:val>
            <c:numRef>
              <c:f>Рис7!$B$1:$B$4</c:f>
              <c:numCache>
                <c:formatCode>General</c:formatCode>
                <c:ptCount val="4"/>
                <c:pt idx="0">
                  <c:v>46</c:v>
                </c:pt>
                <c:pt idx="1">
                  <c:v>10.6</c:v>
                </c:pt>
                <c:pt idx="2">
                  <c:v>7.3</c:v>
                </c:pt>
                <c:pt idx="3">
                  <c:v>36.1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185523-B209-4CA1-A7E7-D118602CC5DA}" type="datetimeFigureOut">
              <a:rPr lang="ru-RU"/>
              <a:pPr>
                <a:defRPr/>
              </a:pPr>
              <a:t>16.04.2019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17B4DD6-1ABC-48D9-9011-FB90DC0C32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7347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9C5951E-559A-4D17-9C58-BA914C5FD8EC}" type="datetimeFigureOut">
              <a:rPr lang="ru-RU"/>
              <a:pPr>
                <a:defRPr/>
              </a:pPr>
              <a:t>16.04.2019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7368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18" tIns="45812" rIns="91618" bIns="45812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706"/>
            <a:ext cx="5438775" cy="4466105"/>
          </a:xfrm>
          <a:prstGeom prst="rect">
            <a:avLst/>
          </a:prstGeom>
        </p:spPr>
        <p:txBody>
          <a:bodyPr vert="horz" lIns="91618" tIns="45812" rIns="91618" bIns="45812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69DC48-655C-4FD6-B177-89E797D47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8030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12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A30C4981-9AA9-4117-95C7-04B39C34DEB1}" type="slidenum">
              <a:rPr lang="ru-RU" altLang="ru-RU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096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914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3CBCE81E-3883-4BD9-BBE2-0B9FFD5DC696}" type="slidenum">
              <a:rPr lang="ru-RU" altLang="ru-RU" smtClean="0">
                <a:cs typeface="Arial" charset="0"/>
              </a:rPr>
              <a:pPr>
                <a:defRPr/>
              </a:pPr>
              <a:t>8</a:t>
            </a:fld>
            <a:endParaRPr lang="ru-RU" alt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320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47650" y="228600"/>
            <a:ext cx="9420606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29304" y="5353963"/>
            <a:ext cx="9450324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600200"/>
            <a:ext cx="84201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556001"/>
            <a:ext cx="69342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03F445-874E-4528-B5E2-6AF7D1679040}" type="datetime1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8B71F7-C342-4263-9890-F7CF3C6908D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78B6D3-65A7-4705-8864-0903CD600671}" type="datetime1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95787-187D-40CA-B9EC-C04DDE3F12F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50" y="228600"/>
            <a:ext cx="9420606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551392" y="4203592"/>
            <a:ext cx="3116131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837597" y="4075290"/>
            <a:ext cx="6006558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064455" y="4087562"/>
            <a:ext cx="5923645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6076946" y="4074175"/>
            <a:ext cx="3583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29304" y="4058555"/>
            <a:ext cx="9450324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35" y="2463560"/>
            <a:ext cx="84201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1312" y="1437449"/>
            <a:ext cx="6952545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10651C-1792-414D-9844-5DC2252A2190}" type="datetime1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924E76-BF18-4A35-A91E-CF71ED9925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52AB78-48C5-48D7-9097-B76D66F42FFD}" type="datetime1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6E6E4B-69C9-411C-B11B-0278311DDF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33043" y="2679192"/>
            <a:ext cx="4140708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2679192"/>
            <a:ext cx="4140708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3044" y="2678114"/>
            <a:ext cx="4140708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3777" y="3429001"/>
            <a:ext cx="4138393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5550" y="2678113"/>
            <a:ext cx="4140708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3429001"/>
            <a:ext cx="4140708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634712-596B-410F-B45C-F5AC2134F2AF}" type="datetime1">
              <a:rPr lang="ru-RU" smtClean="0"/>
              <a:t>16.04.2019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330441-EB3F-49F7-879C-875DBAB828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1B6C41-AC8B-4919-915F-0807AC0718E9}" type="datetime1">
              <a:rPr lang="ru-RU" smtClean="0"/>
              <a:t>16.04.2019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23EB38-9042-471C-BD76-CBAA9157EB6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090FCB-452A-45EE-AF2E-805BE828C324}" type="datetime1">
              <a:rPr lang="ru-RU" smtClean="0"/>
              <a:t>16.04.2019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C2796C-B6B0-405C-8F5E-58614D87EB90}" type="datetime1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27B345-E3D0-4290-B1ED-D35327939D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3581401"/>
            <a:ext cx="36322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90600" y="2286000"/>
            <a:ext cx="36322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9625" y="1828800"/>
            <a:ext cx="422941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50" y="228600"/>
            <a:ext cx="9420606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29304" y="5353963"/>
            <a:ext cx="9450324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0335" y="338667"/>
            <a:ext cx="413036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74028" y="2785533"/>
            <a:ext cx="4136673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CBD5C2-F3AC-417A-A0FC-FACB1968FBE9}" type="datetime1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B75764-1917-4176-AC9B-0725D44A2E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08050" y="1371600"/>
            <a:ext cx="386334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DC0756-194C-4060-98FF-4D56BA6BE38B}" type="datetime1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A5F8F6-7948-47F6-A6C4-E56D94A621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9C377A-7FE2-4527-A3B8-3E544AB16E13}" type="datetime1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AA19AB-1DA0-42C0-AB95-DDF7A59F7F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1447801"/>
            <a:ext cx="222885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447800"/>
            <a:ext cx="652145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50" y="228600"/>
            <a:ext cx="9420606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29304" y="1679429"/>
            <a:ext cx="9450324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338328"/>
            <a:ext cx="89154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3978" y="6250165"/>
            <a:ext cx="41022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B65FCA7-1A95-47C0-B447-C1C0DA737C6F}" type="datetime1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9775" y="6250165"/>
            <a:ext cx="41022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3679" y="6250164"/>
            <a:ext cx="12586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FF5EF0D-CDD4-43BF-8F4F-A0E372F6870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40" y="2675467"/>
            <a:ext cx="8025694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3" r:id="rId1"/>
    <p:sldLayoutId id="2147484074" r:id="rId2"/>
    <p:sldLayoutId id="2147484075" r:id="rId3"/>
    <p:sldLayoutId id="2147484076" r:id="rId4"/>
    <p:sldLayoutId id="2147484077" r:id="rId5"/>
    <p:sldLayoutId id="2147484078" r:id="rId6"/>
    <p:sldLayoutId id="2147484079" r:id="rId7"/>
    <p:sldLayoutId id="2147484080" r:id="rId8"/>
    <p:sldLayoutId id="2147484081" r:id="rId9"/>
    <p:sldLayoutId id="2147484082" r:id="rId10"/>
    <p:sldLayoutId id="21474840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evb@miac-io.ru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2"/>
          <p:cNvSpPr/>
          <p:nvPr/>
        </p:nvSpPr>
        <p:spPr>
          <a:xfrm>
            <a:off x="-27467" y="3311122"/>
            <a:ext cx="9906000" cy="34226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69" name="TextBox 16"/>
          <p:cNvSpPr txBox="1">
            <a:spLocks noChangeArrowheads="1"/>
          </p:cNvSpPr>
          <p:nvPr/>
        </p:nvSpPr>
        <p:spPr bwMode="auto">
          <a:xfrm>
            <a:off x="776535" y="1556792"/>
            <a:ext cx="832289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Общая и первичная заболеваемость населения Иркутской области</a:t>
            </a:r>
            <a:endParaRPr lang="ru-RU" sz="36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370" name="Rectangle 2"/>
          <p:cNvSpPr>
            <a:spLocks noChangeArrowheads="1"/>
          </p:cNvSpPr>
          <p:nvPr/>
        </p:nvSpPr>
        <p:spPr bwMode="auto">
          <a:xfrm>
            <a:off x="890862" y="5300679"/>
            <a:ext cx="81242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dirty="0" smtClean="0">
                <a:latin typeface="Tahoma" pitchFamily="34" charset="0"/>
                <a:cs typeface="Tahoma" pitchFamily="34" charset="0"/>
              </a:rPr>
              <a:t>Бобкова Елена Викторовна</a:t>
            </a:r>
          </a:p>
          <a:p>
            <a:pPr algn="ctr"/>
            <a:r>
              <a:rPr lang="ru-RU" altLang="ru-RU" sz="1600" dirty="0" smtClean="0">
                <a:latin typeface="Tahoma" pitchFamily="34" charset="0"/>
                <a:cs typeface="Tahoma" pitchFamily="34" charset="0"/>
              </a:rPr>
              <a:t>Заместитель директора по медицинской статистике ОГБУЗ «МИАЦИО»</a:t>
            </a:r>
            <a:endParaRPr lang="ru-RU" altLang="ru-RU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2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graphicFrame>
        <p:nvGraphicFramePr>
          <p:cNvPr id="3" name="Диаграмма 2"/>
          <p:cNvGraphicFramePr>
            <a:graphicFrameLocks/>
          </p:cNvGraphicFramePr>
          <p:nvPr/>
        </p:nvGraphicFramePr>
        <p:xfrm>
          <a:off x="2449512" y="1823402"/>
          <a:ext cx="5006975" cy="3211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568624" y="692696"/>
            <a:ext cx="6984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/>
              <a:t>Динамика </a:t>
            </a:r>
            <a:r>
              <a:rPr lang="ru-RU" i="1" u="sng" dirty="0"/>
              <a:t>общей</a:t>
            </a:r>
            <a:r>
              <a:rPr lang="ru-RU" i="1" dirty="0"/>
              <a:t> заболеваемости населения Иркутской области </a:t>
            </a:r>
            <a:br>
              <a:rPr lang="ru-RU" i="1" dirty="0"/>
            </a:br>
            <a:r>
              <a:rPr lang="ru-RU" i="1" dirty="0"/>
              <a:t>в сравнении с Россией и Сибирским федеральным округом (на 100 000 населения)</a:t>
            </a:r>
          </a:p>
        </p:txBody>
      </p:sp>
    </p:spTree>
    <p:extLst>
      <p:ext uri="{BB962C8B-B14F-4D97-AF65-F5344CB8AC3E}">
        <p14:creationId xmlns:p14="http://schemas.microsoft.com/office/powerpoint/2010/main" val="4274894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216696" y="620689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/>
              <a:t>Структура общей заболеваемости населения </a:t>
            </a:r>
            <a:br>
              <a:rPr lang="ru-RU" i="1" dirty="0"/>
            </a:br>
            <a:r>
              <a:rPr lang="ru-RU" i="1" dirty="0"/>
              <a:t>Иркутской области (%).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018066367"/>
              </p:ext>
            </p:extLst>
          </p:nvPr>
        </p:nvGraphicFramePr>
        <p:xfrm>
          <a:off x="2144688" y="1556792"/>
          <a:ext cx="6552728" cy="4337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6654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84648" y="332656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/>
              <a:t>Общая заболеваемость населения Иркутской области </a:t>
            </a:r>
            <a:br>
              <a:rPr lang="ru-RU" i="1" dirty="0"/>
            </a:br>
            <a:r>
              <a:rPr lang="ru-RU" i="1" dirty="0"/>
              <a:t>(на 100 000 населения)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32966"/>
              </p:ext>
            </p:extLst>
          </p:nvPr>
        </p:nvGraphicFramePr>
        <p:xfrm>
          <a:off x="1352600" y="1484781"/>
          <a:ext cx="7488832" cy="475252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2185032"/>
                <a:gridCol w="1559384"/>
                <a:gridCol w="1604748"/>
                <a:gridCol w="2139668"/>
              </a:tblGrid>
              <a:tr h="748358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Наименование городов </a:t>
                      </a:r>
                      <a:b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и районов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2017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2018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темп прироста, убыли в 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город Братск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197 391,2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212 039,1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+7,4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498905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город Усть-Илимск +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230 506,8</a:t>
                      </a:r>
                      <a:endParaRPr lang="ru-RU" sz="140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248 088,1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+7,6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62378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</a:rPr>
                        <a:t>Бодайбинский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196 985,3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214 724,6</a:t>
                      </a:r>
                      <a:endParaRPr lang="ru-RU" sz="140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+9,0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</a:rPr>
                        <a:t>Куйтунский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143 582,6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128 996,4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-10,2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498905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Мамско-Чуйский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166 416,8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205 022,0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+23,2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</a:rPr>
                        <a:t>Ольхонский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145 499,7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128 246,6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-11,9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</a:rPr>
                        <a:t>Слюдянский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126 006,8</a:t>
                      </a:r>
                      <a:endParaRPr lang="ru-RU" sz="14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139 337,4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+10,6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</a:rPr>
                        <a:t>Усть-Кутский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131 924,9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149 063,1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+13,0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Чунский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182 030,1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196 633,7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+8,0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</a:rPr>
                        <a:t>Боханский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114 131,5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127 665,2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+11,9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498905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</a:rPr>
                        <a:t>Эхирит-Булагатский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183 813,1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169 956,9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-7,5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</a:rPr>
                        <a:t>Аларский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 район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244 347,0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148 329,0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-39,3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  <a:tr h="24945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Иркутская область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186 811,2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188 154,2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+0,7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4042" marR="14042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8777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12640" y="548680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/>
              <a:t>. Динамика первичной заболеваемости населения Иркутской области в сравнении с РФ и СФО (показатель на 100 000 населения)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2108835" y="1968500"/>
          <a:ext cx="5688330" cy="292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35999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12640" y="332657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/>
              <a:t>Структура заболеваемости населения  Иркутской области (%)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2199005" y="1654810"/>
          <a:ext cx="5507990" cy="3548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83041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84648" y="476673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/>
              <a:t>Показатель заболеваемости населения (на 100 тысяч населения).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110932"/>
              </p:ext>
            </p:extLst>
          </p:nvPr>
        </p:nvGraphicFramePr>
        <p:xfrm>
          <a:off x="1424608" y="1556782"/>
          <a:ext cx="7416824" cy="445008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121430"/>
                <a:gridCol w="1628345"/>
                <a:gridCol w="1498394"/>
                <a:gridCol w="1168655"/>
              </a:tblGrid>
              <a:tr h="432058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городов и районов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темп прироста, убыли в % (+/-)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город Черемхово + </a:t>
                      </a:r>
                      <a:r>
                        <a:rPr lang="ru-RU" sz="1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84 562,7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76 394,4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-9,7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город Тулун + </a:t>
                      </a:r>
                      <a:r>
                        <a:rPr lang="ru-RU" sz="1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63 208,6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68 997,1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+9,2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Жигаловский</a:t>
                      </a: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80 028,4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92 946,0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+16,1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Казачинский</a:t>
                      </a: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46 679,6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52 020,5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+11,4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Киренский район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68 481,8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82 242,5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+20,1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Мамско-Чуйский район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94 752,6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121 667,1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+28,4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Нижнеилимский</a:t>
                      </a: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104 322,2</a:t>
                      </a:r>
                      <a:endParaRPr lang="ru-RU" sz="16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90 694,3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-13,1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Ольхонский</a:t>
                      </a: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78 550,0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69 950,8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-10,9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Тайшетский</a:t>
                      </a: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83 463,6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72 536,0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-13,1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Усть-Кутский</a:t>
                      </a: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66 647,2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77 812,7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+16,8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Усть-Удинский</a:t>
                      </a: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93 010,6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104 962,2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+12,8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Чунский район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79 770,8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86 507,2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+8,4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Баяндаевский</a:t>
                      </a: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68 733,0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62 686,6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-8,8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Боханский</a:t>
                      </a: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61 682,0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78 146,5</a:t>
                      </a:r>
                      <a:endParaRPr lang="ru-RU" sz="16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+26,7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Аларский</a:t>
                      </a:r>
                      <a:r>
                        <a:rPr lang="ru-RU" sz="1600" b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</a:t>
                      </a:r>
                      <a:endParaRPr lang="ru-RU" sz="1600" b="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94 658,9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70 376,2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-25,7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/>
                </a:tc>
              </a:tr>
              <a:tr h="11370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Иркутская область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b="1" u="non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97 990,0</a:t>
                      </a:r>
                      <a:endParaRPr lang="ru-RU" sz="1600" b="1" u="non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b="1" u="non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96 459,8</a:t>
                      </a:r>
                      <a:endParaRPr lang="ru-RU" sz="1600" b="1" u="non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b="1" u="non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-1,6</a:t>
                      </a:r>
                      <a:endParaRPr lang="ru-RU" sz="1600" b="1" u="non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3695" marR="1369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1691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2"/>
          <p:cNvSpPr txBox="1">
            <a:spLocks/>
          </p:cNvSpPr>
          <p:nvPr/>
        </p:nvSpPr>
        <p:spPr bwMode="auto">
          <a:xfrm>
            <a:off x="1035323" y="2636839"/>
            <a:ext cx="790760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783" tIns="47891" rIns="95783" bIns="47891" anchor="ctr"/>
          <a:lstStyle>
            <a:lvl1pPr marL="342891" indent="-34289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57239">
              <a:lnSpc>
                <a:spcPct val="80000"/>
              </a:lnSpc>
              <a:buNone/>
              <a:defRPr/>
            </a:pPr>
            <a:r>
              <a:rPr lang="ru-RU" alt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18" charset="0"/>
              </a:rPr>
              <a:t>ОГБУЗ «МИАЦ ИРКУТСКОЙ ОБЛАСТИ»</a:t>
            </a:r>
            <a:endParaRPr lang="ru-RU" alt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72713" name="TextBox 16"/>
          <p:cNvSpPr txBox="1">
            <a:spLocks noChangeArrowheads="1"/>
          </p:cNvSpPr>
          <p:nvPr/>
        </p:nvSpPr>
        <p:spPr bwMode="auto">
          <a:xfrm>
            <a:off x="926975" y="4293100"/>
            <a:ext cx="81242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  <a:hlinkClick r:id="rId3"/>
              </a:rPr>
              <a:t>evb@miac-io.ru</a:t>
            </a:r>
            <a:endParaRPr lang="en-US" sz="28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stat@miac-io.ru </a:t>
            </a:r>
            <a:endParaRPr lang="en-US" sz="28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95787-187D-40CA-B9EC-C04DDE3F12F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27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48881</TotalTime>
  <Words>367</Words>
  <Application>Microsoft Office PowerPoint</Application>
  <PresentationFormat>Лист A4 (210x297 мм)</PresentationFormat>
  <Paragraphs>153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Чугаев Дмитрий Владиславович</dc:creator>
  <cp:lastModifiedBy>Елена В. Бобкова</cp:lastModifiedBy>
  <cp:revision>1120</cp:revision>
  <cp:lastPrinted>2018-12-03T08:27:06Z</cp:lastPrinted>
  <dcterms:created xsi:type="dcterms:W3CDTF">2013-09-17T17:21:06Z</dcterms:created>
  <dcterms:modified xsi:type="dcterms:W3CDTF">2019-04-16T01:45:42Z</dcterms:modified>
</cp:coreProperties>
</file>