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handoutMasterIdLst>
    <p:handoutMasterId r:id="rId18"/>
  </p:handoutMasterIdLst>
  <p:sldIdLst>
    <p:sldId id="262" r:id="rId2"/>
    <p:sldId id="277" r:id="rId3"/>
    <p:sldId id="305" r:id="rId4"/>
    <p:sldId id="290" r:id="rId5"/>
    <p:sldId id="315" r:id="rId6"/>
    <p:sldId id="316" r:id="rId7"/>
    <p:sldId id="296" r:id="rId8"/>
    <p:sldId id="299" r:id="rId9"/>
    <p:sldId id="302" r:id="rId10"/>
    <p:sldId id="306" r:id="rId11"/>
    <p:sldId id="313" r:id="rId12"/>
    <p:sldId id="314" r:id="rId13"/>
    <p:sldId id="289" r:id="rId14"/>
    <p:sldId id="310" r:id="rId15"/>
    <p:sldId id="272" r:id="rId1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85B5FBB-E7A6-46F5-AEC7-3DE14FCF7E6A}">
          <p14:sldIdLst>
            <p14:sldId id="262"/>
            <p14:sldId id="277"/>
            <p14:sldId id="305"/>
            <p14:sldId id="290"/>
            <p14:sldId id="315"/>
            <p14:sldId id="316"/>
            <p14:sldId id="296"/>
            <p14:sldId id="299"/>
            <p14:sldId id="302"/>
            <p14:sldId id="306"/>
            <p14:sldId id="313"/>
            <p14:sldId id="314"/>
            <p14:sldId id="289"/>
            <p14:sldId id="310"/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171" autoAdjust="0"/>
  </p:normalViewPr>
  <p:slideViewPr>
    <p:cSldViewPr>
      <p:cViewPr varScale="1">
        <p:scale>
          <a:sx n="101" d="100"/>
          <a:sy n="101" d="100"/>
        </p:scale>
        <p:origin x="-18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89320-D92D-4195-8CE0-24EFC77ABE43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74A878-CC35-4B2A-B3F3-A5C020501C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455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C6C103-4F26-4C0D-9EF0-E59FAD3EA6B1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6B8285-C270-43D5-9221-37971DE5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864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Взаимодействие</a:t>
            </a:r>
            <a:r>
              <a:rPr lang="ru-RU" baseline="0" dirty="0" smtClean="0"/>
              <a:t> пользователей в системе. Телефонные </a:t>
            </a:r>
            <a:r>
              <a:rPr lang="ru-RU" baseline="0" smtClean="0"/>
              <a:t>звонки должны </a:t>
            </a:r>
            <a:r>
              <a:rPr lang="ru-RU" baseline="0" dirty="0" smtClean="0"/>
              <a:t>быть сведены к минимуму.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219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935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Все данные вносятся и контролируются в первичных отчетных документах.</a:t>
            </a:r>
          </a:p>
          <a:p>
            <a:r>
              <a:rPr lang="ru-RU" dirty="0" smtClean="0"/>
              <a:t>Сводные</a:t>
            </a:r>
            <a:r>
              <a:rPr lang="ru-RU" baseline="0" dirty="0" smtClean="0"/>
              <a:t> отчеты не редактируются. Их функция – архивирование данных на бумажных носителях, проведение аналитической работы, межведомственная передача данных.</a:t>
            </a:r>
          </a:p>
          <a:p>
            <a:r>
              <a:rPr lang="ru-RU" baseline="0" dirty="0" smtClean="0"/>
              <a:t>Разумеется в тех территориях где система государственного здравоохранения представлена одной медицинской организацией (районная или городская больница), сводные отчеты по территории и по юридическому лицу идентичные.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884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любом случае мы проверим все утвержденные структуры и внесем изменения централизованно. Это может привести к большому</a:t>
            </a:r>
            <a:r>
              <a:rPr lang="ru-RU" baseline="0" dirty="0" smtClean="0"/>
              <a:t> объему исправлений.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495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 пользователей иногда возникает вопрос – не</a:t>
            </a:r>
            <a:r>
              <a:rPr lang="ru-RU" baseline="0" dirty="0" smtClean="0"/>
              <a:t> вижу строки, графы и т.п. – проверьте разрешение монитора! </a:t>
            </a:r>
          </a:p>
          <a:p>
            <a:r>
              <a:rPr lang="ru-RU" baseline="0" dirty="0" smtClean="0"/>
              <a:t>Если оно отличается от требуемого – единственный вариант уменьшить масштаб отображения таблицы в браузере.</a:t>
            </a:r>
          </a:p>
          <a:p>
            <a:r>
              <a:rPr lang="ru-RU" baseline="0" dirty="0" smtClean="0"/>
              <a:t>При несоответствии технических требований на Вашем рабочем месте доложите Вашему руководителю об этом. </a:t>
            </a:r>
          </a:p>
          <a:p>
            <a:r>
              <a:rPr lang="ru-RU" baseline="0" dirty="0" smtClean="0"/>
              <a:t>Для нормальной эффективной работы, нужно добиться соответствия.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617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Рабочий</a:t>
            </a:r>
            <a:r>
              <a:rPr lang="ru-RU" baseline="0" dirty="0" smtClean="0"/>
              <a:t> стол с отчетными документами претерпел небольшие изменения.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813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Рабочий стол разделен  на четыре</a:t>
            </a:r>
            <a:r>
              <a:rPr lang="ru-RU" baseline="0" dirty="0" smtClean="0"/>
              <a:t> части: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3729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Рабочий стол разделен  на четыре</a:t>
            </a:r>
            <a:r>
              <a:rPr lang="ru-RU" baseline="0" dirty="0" smtClean="0"/>
              <a:t> части: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372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Рабочий стол разделен  на четыре</a:t>
            </a:r>
            <a:r>
              <a:rPr lang="ru-RU" baseline="0" dirty="0" smtClean="0"/>
              <a:t> части: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3729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Общие принципы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1566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223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62000" y="3408784"/>
            <a:ext cx="7543800" cy="1676400"/>
          </a:xfrm>
        </p:spPr>
        <p:txBody>
          <a:bodyPr>
            <a:noAutofit/>
          </a:bodyPr>
          <a:lstStyle/>
          <a:p>
            <a:r>
              <a:rPr lang="ru-RU" sz="4400" dirty="0"/>
              <a:t>Порядок сдачи статистических </a:t>
            </a:r>
            <a:r>
              <a:rPr lang="ru-RU" sz="4400" dirty="0" smtClean="0"/>
              <a:t>форм</a:t>
            </a:r>
            <a:br>
              <a:rPr lang="ru-RU" sz="4400" dirty="0" smtClean="0"/>
            </a:br>
            <a:r>
              <a:rPr lang="ru-RU" sz="2400" dirty="0" smtClean="0"/>
              <a:t>Организационные и технические аспекты</a:t>
            </a:r>
            <a:endParaRPr lang="ru-RU" sz="4400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762000" y="5106888"/>
            <a:ext cx="6858000" cy="914400"/>
          </a:xfrm>
        </p:spPr>
        <p:txBody>
          <a:bodyPr>
            <a:normAutofit/>
          </a:bodyPr>
          <a:lstStyle/>
          <a:p>
            <a:r>
              <a:rPr lang="ru-RU" dirty="0" smtClean="0"/>
              <a:t>МИАЦ, </a:t>
            </a:r>
            <a:r>
              <a:rPr lang="ru-RU" dirty="0" smtClean="0"/>
              <a:t>2018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964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44016" y="195676"/>
            <a:ext cx="8820472" cy="4961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99792" y="620688"/>
            <a:ext cx="3191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forum.miac-io.ru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23728" y="1193051"/>
            <a:ext cx="5833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Медицинская </a:t>
            </a:r>
            <a:r>
              <a:rPr lang="ru-RU" b="1" dirty="0">
                <a:solidFill>
                  <a:srgbClr val="FF0000"/>
                </a:solidFill>
              </a:rPr>
              <a:t>статистика » Годовые отчеты » 2018 год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Ресурсы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860032" y="5373216"/>
            <a:ext cx="26741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+ </a:t>
            </a:r>
            <a:r>
              <a:rPr lang="en-US" sz="2800" b="1" dirty="0" smtClean="0">
                <a:solidFill>
                  <a:srgbClr val="0070C0"/>
                </a:solidFill>
              </a:rPr>
              <a:t>vks.miac-io.ru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b="1" dirty="0" smtClean="0">
                <a:solidFill>
                  <a:srgbClr val="0070C0"/>
                </a:solidFill>
              </a:rPr>
              <a:t>Записи вэбинаров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012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Отчетные документы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Если Вы обнаружили ошибки в составе подразделений/документов (отсутствует нужный документ или имеется «лишний») – укажите на </a:t>
            </a:r>
            <a:r>
              <a:rPr lang="en-US" sz="3200" dirty="0" smtClean="0"/>
              <a:t>e-mail:</a:t>
            </a:r>
            <a:r>
              <a:rPr lang="ru-RU" sz="3200" dirty="0" smtClean="0"/>
              <a:t> </a:t>
            </a:r>
            <a:r>
              <a:rPr lang="en-US" sz="3200" dirty="0" smtClean="0"/>
              <a:t>stat@miac-io.ru</a:t>
            </a:r>
            <a:endParaRPr lang="ru-RU" sz="3200" dirty="0" smtClean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9275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2000" y="5373216"/>
            <a:ext cx="6781800" cy="79898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Виды отчетных документов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89523" y="2694112"/>
            <a:ext cx="230425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Первичный отчет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47663" y="3947836"/>
            <a:ext cx="2046115" cy="4892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Первичный отчет</a:t>
            </a:r>
            <a:endParaRPr lang="ru-RU" sz="1600" dirty="0"/>
          </a:p>
        </p:txBody>
      </p:sp>
      <p:sp>
        <p:nvSpPr>
          <p:cNvPr id="7" name="Овал 6"/>
          <p:cNvSpPr/>
          <p:nvPr/>
        </p:nvSpPr>
        <p:spPr>
          <a:xfrm>
            <a:off x="5393979" y="3198168"/>
            <a:ext cx="2088232" cy="122413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Сводный отчет</a:t>
            </a:r>
            <a:endParaRPr lang="ru-RU" dirty="0"/>
          </a:p>
        </p:txBody>
      </p:sp>
      <p:cxnSp>
        <p:nvCxnSpPr>
          <p:cNvPr id="9" name="Прямая со стрелкой 8"/>
          <p:cNvCxnSpPr>
            <a:stCxn id="5" idx="3"/>
            <a:endCxn id="7" idx="2"/>
          </p:cNvCxnSpPr>
          <p:nvPr/>
        </p:nvCxnSpPr>
        <p:spPr>
          <a:xfrm>
            <a:off x="3593779" y="3090156"/>
            <a:ext cx="180020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6" idx="3"/>
            <a:endCxn id="7" idx="2"/>
          </p:cNvCxnSpPr>
          <p:nvPr/>
        </p:nvCxnSpPr>
        <p:spPr>
          <a:xfrm flipV="1">
            <a:off x="3593778" y="3810236"/>
            <a:ext cx="1800201" cy="3822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493879" y="1902024"/>
            <a:ext cx="0" cy="3528392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43608" y="1902024"/>
            <a:ext cx="3103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Медицинская организация/</a:t>
            </a:r>
          </a:p>
          <a:p>
            <a:pPr algn="ctr"/>
            <a:r>
              <a:rPr lang="ru-RU" dirty="0" smtClean="0"/>
              <a:t>Обособленное подразделение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624584" y="2036830"/>
            <a:ext cx="4122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Медицинская организация*/Территория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716016" y="4869160"/>
            <a:ext cx="4304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* - имеющая в составе обособленные подразделения, </a:t>
            </a:r>
            <a:br>
              <a:rPr lang="ru-RU" sz="1400" dirty="0" smtClean="0"/>
            </a:br>
            <a:r>
              <a:rPr lang="ru-RU" sz="1400" dirty="0" smtClean="0"/>
              <a:t>формирующие свои отчетные документы</a:t>
            </a:r>
            <a:endParaRPr lang="ru-RU" sz="1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78322" y="476672"/>
            <a:ext cx="791020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>
                <a:solidFill>
                  <a:srgbClr val="990033"/>
                </a:solidFill>
                <a:latin typeface="Times New Roman" pitchFamily="18" charset="0"/>
              </a:rPr>
              <a:t>ФФСН №</a:t>
            </a:r>
            <a:r>
              <a:rPr lang="ru-RU" b="1" dirty="0" smtClean="0">
                <a:solidFill>
                  <a:srgbClr val="990033"/>
                </a:solidFill>
                <a:latin typeface="Times New Roman" pitchFamily="18" charset="0"/>
              </a:rPr>
              <a:t>30, 12, 57… заполняются </a:t>
            </a:r>
            <a:r>
              <a:rPr lang="ru-RU" b="1" dirty="0">
                <a:solidFill>
                  <a:srgbClr val="990033"/>
                </a:solidFill>
                <a:latin typeface="Times New Roman" pitchFamily="18" charset="0"/>
              </a:rPr>
              <a:t>всеми юридическими лицами в целом по организации, включая структурные подразделения (районные больницы, участковые больницы, амбулатории, филиалы, обособленные подразделения); каждым структурным подразделением юридического лица и отдельно по юридическому лицу без учета структурных подразделений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547663" y="4797152"/>
            <a:ext cx="2046115" cy="4892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Первичный отчет</a:t>
            </a:r>
            <a:endParaRPr lang="ru-RU" sz="1600" dirty="0"/>
          </a:p>
        </p:txBody>
      </p:sp>
      <p:cxnSp>
        <p:nvCxnSpPr>
          <p:cNvPr id="18" name="Прямая со стрелкой 17"/>
          <p:cNvCxnSpPr>
            <a:stCxn id="17" idx="3"/>
            <a:endCxn id="7" idx="2"/>
          </p:cNvCxnSpPr>
          <p:nvPr/>
        </p:nvCxnSpPr>
        <p:spPr>
          <a:xfrm flipV="1">
            <a:off x="3593778" y="3810236"/>
            <a:ext cx="1800201" cy="12315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89523" y="3450196"/>
            <a:ext cx="16634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Юридическое лицо</a:t>
            </a:r>
            <a:endParaRPr lang="ru-RU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1547663" y="4437112"/>
            <a:ext cx="25941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Обособленное подразделение 1</a:t>
            </a:r>
            <a:endParaRPr lang="ru-RU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1547663" y="5286428"/>
            <a:ext cx="281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Обособленное подразделение 2 …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18171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Обособленное подразделение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/>
              <a:t>Обособленное подразделение организации – </a:t>
            </a:r>
            <a:r>
              <a:rPr lang="ru-RU" sz="2800" b="1" dirty="0"/>
              <a:t>любое</a:t>
            </a:r>
            <a:r>
              <a:rPr lang="ru-RU" sz="2800" dirty="0"/>
              <a:t> территориально обособленное от нее подразделение, по месту нахождения которого оборудованы стационарные рабочие места. Признание обособленного подразделения организации таковым производится независимо от того, отражено или не отражено его создание в учредительных </a:t>
            </a:r>
            <a:r>
              <a:rPr lang="ru-RU" sz="2800" dirty="0" smtClean="0"/>
              <a:t>документах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65194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Обособленное подразделение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smtClean="0"/>
              <a:t>При несоответствии количества и номенклатуры подразделений указанных на портале</a:t>
            </a:r>
            <a:r>
              <a:rPr lang="en-US" sz="2800" dirty="0" smtClean="0"/>
              <a:t> </a:t>
            </a:r>
            <a:r>
              <a:rPr lang="ru-RU" sz="2800" dirty="0" smtClean="0"/>
              <a:t>Мединфо со структурой, утвержденной приказом/распоряжением МЗИО, незамедлительно сообщить в отдел статистики МИАЦИО</a:t>
            </a:r>
          </a:p>
          <a:p>
            <a:r>
              <a:rPr lang="ru-RU" sz="2800" dirty="0" smtClean="0"/>
              <a:t>Отчетные документы по ОП (30, 12, 14 … формы) оставлять незаполненными недопустимо 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59187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Сообщения и комментарии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Старайтесь комментировать все свои действия и введенную информацию. Это облегчает и ускоряет процесс приема документов.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73388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Технические требования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Наличие доступа в сеть Интернет</a:t>
            </a:r>
            <a:endParaRPr lang="en-US" dirty="0" smtClean="0"/>
          </a:p>
          <a:p>
            <a:r>
              <a:rPr lang="ru-RU" dirty="0" smtClean="0"/>
              <a:t>Предпочтительные веб-браузеры для работы:</a:t>
            </a:r>
          </a:p>
          <a:p>
            <a:pPr lvl="1"/>
            <a:r>
              <a:rPr lang="en-US" dirty="0" smtClean="0"/>
              <a:t>Google Chrome</a:t>
            </a:r>
          </a:p>
          <a:p>
            <a:r>
              <a:rPr lang="ru-RU" dirty="0" smtClean="0"/>
              <a:t>Желательно использовать наиболее свежие версии программного обеспечения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Рабочее пространство оптимизировано для дисплеев с соотношением сторон 16</a:t>
            </a:r>
            <a:r>
              <a:rPr lang="en-US" dirty="0" smtClean="0">
                <a:solidFill>
                  <a:srgbClr val="FF0000"/>
                </a:solidFill>
              </a:rPr>
              <a:t>:9</a:t>
            </a:r>
            <a:r>
              <a:rPr lang="ru-RU" dirty="0" smtClean="0">
                <a:solidFill>
                  <a:srgbClr val="FF0000"/>
                </a:solidFill>
              </a:rPr>
              <a:t> и с разрешением 1920х1080 точек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75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107504" y="332656"/>
            <a:ext cx="8972872" cy="50472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1" y="3545304"/>
            <a:ext cx="2952327" cy="1446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Установка фильтра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1400" b="1" dirty="0" smtClean="0">
                <a:solidFill>
                  <a:srgbClr val="FF0000"/>
                </a:solidFill>
              </a:rPr>
              <a:t>Настройки сохраняются автоматически. При следующем входе в систему нет необходимости в повторной установке</a:t>
            </a:r>
            <a:endParaRPr lang="ru-RU" sz="1400" b="1" dirty="0">
              <a:solidFill>
                <a:srgbClr val="FF0000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1079146" y="2780928"/>
            <a:ext cx="0" cy="45681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553234" y="3491716"/>
            <a:ext cx="138691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Сообщения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5652120" y="3841515"/>
            <a:ext cx="0" cy="30756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380312" y="3257600"/>
            <a:ext cx="1284069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Проверки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документа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8479198" y="3958147"/>
            <a:ext cx="0" cy="30756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53234" y="478413"/>
            <a:ext cx="354571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Список отчетных документов и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основные действия с ними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5724128" y="1105211"/>
            <a:ext cx="0" cy="30756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Окно 1: документы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716016" y="1844824"/>
            <a:ext cx="3458576" cy="584775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</a:rPr>
              <a:t>Для распечатки и сдачи в МИАЦ - </a:t>
            </a:r>
            <a:br>
              <a:rPr lang="ru-RU" sz="1600" b="1" dirty="0" smtClean="0">
                <a:solidFill>
                  <a:srgbClr val="0070C0"/>
                </a:solidFill>
              </a:rPr>
            </a:br>
            <a:r>
              <a:rPr lang="ru-RU" sz="1600" b="1" dirty="0" smtClean="0">
                <a:solidFill>
                  <a:srgbClr val="0070C0"/>
                </a:solidFill>
              </a:rPr>
              <a:t>экспорт в формат </a:t>
            </a:r>
            <a:r>
              <a:rPr lang="en-US" sz="1600" b="1" dirty="0" smtClean="0">
                <a:solidFill>
                  <a:srgbClr val="0070C0"/>
                </a:solidFill>
              </a:rPr>
              <a:t>MS Word</a:t>
            </a:r>
            <a:r>
              <a:rPr lang="ru-RU" sz="1600" b="1" dirty="0" smtClean="0">
                <a:solidFill>
                  <a:srgbClr val="0070C0"/>
                </a:solidFill>
              </a:rPr>
              <a:t>!</a:t>
            </a:r>
            <a:endParaRPr lang="ru-RU" sz="1600" b="1" dirty="0">
              <a:solidFill>
                <a:srgbClr val="0070C0"/>
              </a:solidFill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H="1" flipV="1">
            <a:off x="4593940" y="1556793"/>
            <a:ext cx="67698" cy="28803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3275856" y="956345"/>
            <a:ext cx="936104" cy="2160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1727684" y="1967934"/>
            <a:ext cx="2547942" cy="338554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</a:rPr>
              <a:t>Смена статуса документа</a:t>
            </a:r>
            <a:endParaRPr lang="ru-RU" sz="1600" b="1" dirty="0">
              <a:solidFill>
                <a:srgbClr val="0070C0"/>
              </a:solidFill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 flipV="1">
            <a:off x="3275856" y="1556794"/>
            <a:ext cx="400354" cy="41114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978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31748" y="-18330"/>
            <a:ext cx="9112252" cy="5125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5141168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Окно 2: отчетная форма </a:t>
            </a:r>
            <a:r>
              <a:rPr lang="ru-RU" sz="3100" dirty="0" smtClean="0"/>
              <a:t>(первичная ) </a:t>
            </a:r>
            <a:endParaRPr lang="ru-RU" sz="3100" dirty="0"/>
          </a:p>
        </p:txBody>
      </p:sp>
      <p:sp>
        <p:nvSpPr>
          <p:cNvPr id="16" name="TextBox 15"/>
          <p:cNvSpPr txBox="1"/>
          <p:nvPr/>
        </p:nvSpPr>
        <p:spPr>
          <a:xfrm>
            <a:off x="3707904" y="514926"/>
            <a:ext cx="248580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Панель инструментов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3059832" y="764704"/>
            <a:ext cx="57606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059832" y="3199140"/>
            <a:ext cx="344703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Данные по выбранной таблице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9512" y="1854964"/>
            <a:ext cx="2220160" cy="276999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Контроль внутриформенный</a:t>
            </a:r>
            <a:endParaRPr lang="ru-RU" sz="1200" b="1" dirty="0">
              <a:solidFill>
                <a:srgbClr val="0070C0"/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1759378" y="884258"/>
            <a:ext cx="0" cy="81655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825987" y="2265855"/>
            <a:ext cx="2006703" cy="276999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Контроль межформенный</a:t>
            </a:r>
            <a:endParaRPr lang="ru-RU" sz="1200" b="1" dirty="0">
              <a:solidFill>
                <a:srgbClr val="0070C0"/>
              </a:solidFill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 flipH="1" flipV="1">
            <a:off x="2051720" y="884258"/>
            <a:ext cx="648072" cy="124770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763060" y="1577965"/>
            <a:ext cx="2006703" cy="276999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Контроль межформенный</a:t>
            </a:r>
            <a:endParaRPr lang="ru-RU" sz="1200" b="1" dirty="0">
              <a:solidFill>
                <a:srgbClr val="0070C0"/>
              </a:solidFill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 flipH="1" flipV="1">
            <a:off x="2267744" y="833766"/>
            <a:ext cx="561594" cy="67434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236296" y="931634"/>
            <a:ext cx="1584176" cy="646331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Кнопка для открытия боковой панели</a:t>
            </a:r>
            <a:endParaRPr lang="ru-RU" sz="1200" b="1" dirty="0">
              <a:solidFill>
                <a:srgbClr val="0070C0"/>
              </a:solidFill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 flipV="1">
            <a:off x="8529699" y="514926"/>
            <a:ext cx="290773" cy="36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131840" y="1170938"/>
            <a:ext cx="2678554" cy="276999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Экспорт данных в формат </a:t>
            </a:r>
            <a:r>
              <a:rPr lang="en-US" sz="1200" b="1" dirty="0" smtClean="0">
                <a:solidFill>
                  <a:srgbClr val="0070C0"/>
                </a:solidFill>
              </a:rPr>
              <a:t>MS Excel</a:t>
            </a:r>
            <a:endParaRPr lang="ru-RU" sz="1200" b="1" dirty="0">
              <a:solidFill>
                <a:srgbClr val="0070C0"/>
              </a:solidFill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H="1" flipV="1">
            <a:off x="2858278" y="833766"/>
            <a:ext cx="280797" cy="33717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525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5141168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Окно 2: отчетная форма </a:t>
            </a:r>
            <a:r>
              <a:rPr lang="ru-RU" sz="3100" dirty="0" smtClean="0"/>
              <a:t>(первичная ) </a:t>
            </a:r>
            <a:endParaRPr lang="ru-RU" sz="31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30088" y="1"/>
            <a:ext cx="9113912" cy="512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6084168" y="4268229"/>
            <a:ext cx="2570447" cy="12311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Боковая панель: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1400" b="1" dirty="0" smtClean="0">
                <a:solidFill>
                  <a:srgbClr val="FF0000"/>
                </a:solidFill>
              </a:rPr>
              <a:t>Результаты контроля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Контроль выбранной ячейки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Состав свода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Движение по годам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8856476" y="404664"/>
            <a:ext cx="180020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45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0" y="17512"/>
            <a:ext cx="9137208" cy="5139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5141168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Окно 2: отчетная форма </a:t>
            </a:r>
            <a:r>
              <a:rPr lang="ru-RU" sz="3100" dirty="0" smtClean="0"/>
              <a:t>(первичная ) </a:t>
            </a:r>
            <a:endParaRPr lang="ru-RU" sz="3100" dirty="0"/>
          </a:p>
        </p:txBody>
      </p:sp>
      <p:sp>
        <p:nvSpPr>
          <p:cNvPr id="2" name="Овал 1"/>
          <p:cNvSpPr/>
          <p:nvPr/>
        </p:nvSpPr>
        <p:spPr>
          <a:xfrm flipH="1">
            <a:off x="1083364" y="568558"/>
            <a:ext cx="432048" cy="4680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804248" y="3578532"/>
            <a:ext cx="1880771" cy="276999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Рассчитываемые графы</a:t>
            </a:r>
            <a:endParaRPr lang="ru-RU" sz="1200" b="1" dirty="0">
              <a:solidFill>
                <a:srgbClr val="0070C0"/>
              </a:solidFill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7119662" y="3183234"/>
            <a:ext cx="290773" cy="36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7443466" y="3183234"/>
            <a:ext cx="290773" cy="36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7779746" y="3181770"/>
            <a:ext cx="290773" cy="36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8113921" y="3181770"/>
            <a:ext cx="290773" cy="36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8444340" y="3181770"/>
            <a:ext cx="290773" cy="36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682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Процесс подготовки/сдачи отчета (общие принципы)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Вся основная работа (95%, </a:t>
            </a:r>
            <a:r>
              <a:rPr lang="ru-RU" dirty="0" smtClean="0">
                <a:solidFill>
                  <a:srgbClr val="00B050"/>
                </a:solidFill>
              </a:rPr>
              <a:t>лучше 99%) </a:t>
            </a:r>
            <a:r>
              <a:rPr lang="ru-RU" dirty="0" smtClean="0"/>
              <a:t>должны быть проведена заочно</a:t>
            </a:r>
          </a:p>
          <a:p>
            <a:r>
              <a:rPr lang="ru-RU" b="1" dirty="0" smtClean="0"/>
              <a:t>Окончательная версия отчета на бумажном носителе должная полностью совпадать с электронной версией</a:t>
            </a:r>
          </a:p>
          <a:p>
            <a:r>
              <a:rPr lang="ru-RU" dirty="0" smtClean="0"/>
              <a:t>Часть документов (30, 14-ДС, 12 формы …) после электронного заочного приема в МИАЦ, должны быть заверены подписью на бумажном носителе в Министерстве здравоохранения (см. распоряжение)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6675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1124744"/>
            <a:ext cx="799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Документ в котором </a:t>
            </a:r>
            <a:r>
              <a:rPr lang="ru-RU" sz="2800" dirty="0" smtClean="0">
                <a:solidFill>
                  <a:srgbClr val="FF0000"/>
                </a:solidFill>
              </a:rPr>
              <a:t>НЕ ЗАВЕРШЕН </a:t>
            </a:r>
            <a:r>
              <a:rPr lang="ru-RU" sz="2800" dirty="0" smtClean="0"/>
              <a:t>ввод данных и они не выверены в полной мере в статус «Подготовлен к проверке» </a:t>
            </a:r>
            <a:r>
              <a:rPr lang="ru-RU" sz="2800" b="1" dirty="0" smtClean="0">
                <a:solidFill>
                  <a:srgbClr val="FF0000"/>
                </a:solidFill>
              </a:rPr>
              <a:t>НЕ ПЕРЕВОДИТЬ!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При установке статуса «Подготовлен к проверке» производится автоматический контроль формы. При наличии «красных» ошибок статус не будет выставлен.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31697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62000" y="4137248"/>
            <a:ext cx="7543800" cy="1524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628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4743</TotalTime>
  <Words>654</Words>
  <Application>Microsoft Office PowerPoint</Application>
  <PresentationFormat>Экран (4:3)</PresentationFormat>
  <Paragraphs>90</Paragraphs>
  <Slides>15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NewsPrint</vt:lpstr>
      <vt:lpstr>Порядок сдачи статистических форм Организационные и технические аспекты</vt:lpstr>
      <vt:lpstr>Ресурсы</vt:lpstr>
      <vt:lpstr>Отчетные документы</vt:lpstr>
      <vt:lpstr>Виды отчетных документов</vt:lpstr>
      <vt:lpstr>Обособленное подразделение</vt:lpstr>
      <vt:lpstr>Обособленное подразделение</vt:lpstr>
      <vt:lpstr>Сообщения и комментарии</vt:lpstr>
      <vt:lpstr>Технические требования</vt:lpstr>
      <vt:lpstr>Окно 1: документы</vt:lpstr>
      <vt:lpstr>Окно 2: отчетная форма (первичная ) </vt:lpstr>
      <vt:lpstr>Окно 2: отчетная форма (первичная ) </vt:lpstr>
      <vt:lpstr>Окно 2: отчетная форма (первичная ) </vt:lpstr>
      <vt:lpstr>Процесс подготовки/сдачи отчета (общие принципы)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Анатолий Ю. Шамеев</dc:creator>
  <cp:lastModifiedBy>Анатолий Ю. Шамеев</cp:lastModifiedBy>
  <cp:revision>194</cp:revision>
  <cp:lastPrinted>2015-12-11T05:25:10Z</cp:lastPrinted>
  <dcterms:created xsi:type="dcterms:W3CDTF">2015-12-05T02:09:10Z</dcterms:created>
  <dcterms:modified xsi:type="dcterms:W3CDTF">2018-12-14T06:32:22Z</dcterms:modified>
</cp:coreProperties>
</file>