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70" r:id="rId15"/>
    <p:sldId id="271" r:id="rId16"/>
    <p:sldId id="272" r:id="rId17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kadr.miac-io.ru/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kadr.miac-io.ru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548681"/>
            <a:ext cx="8424936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	</a:t>
            </a:r>
            <a:endParaRPr lang="ru-RU" dirty="0" smtClean="0"/>
          </a:p>
          <a:p>
            <a:pPr algn="ctr"/>
            <a:r>
              <a:rPr lang="ru-RU" dirty="0"/>
              <a:t>	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мониторингу «Численность и структура кадров»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внимательно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ответственно подходить к заполнению данного мониторинга, своевременно вносить изменения, т.к.  данные используются МЗИО для расчета показателей регионального проекта, направленного на реализацию федерального проекта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Обеспечение медицинских организаций системы здравоохранения квалифицированными кадрами» и достижения соответствующих целей 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показателей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заполнении данного мониторинга обратить внимание на соответствие строк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таблице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«Расшифровка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 строки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(врачи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клинических специальностей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)» со строками таблицы 2 мониторинга «Кадры»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710560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9929" y="176993"/>
            <a:ext cx="8229600" cy="634082"/>
          </a:xfrm>
        </p:spPr>
        <p:txBody>
          <a:bodyPr>
            <a:normAutofit/>
          </a:bodyPr>
          <a:lstStyle/>
          <a:p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СРАВНЕНИЕ таблиц: «Расшифровка 5 строки (врачи клинических специальностей)» и таблицы 2 мониторинга «Кадры»</a:t>
            </a:r>
            <a:endParaRPr lang="ru-RU" sz="1400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60464621"/>
              </p:ext>
            </p:extLst>
          </p:nvPr>
        </p:nvGraphicFramePr>
        <p:xfrm>
          <a:off x="366257" y="811075"/>
          <a:ext cx="3099452" cy="5853170"/>
        </p:xfrm>
        <a:graphic>
          <a:graphicData uri="http://schemas.openxmlformats.org/drawingml/2006/table">
            <a:tbl>
              <a:tblPr/>
              <a:tblGrid>
                <a:gridCol w="1731300"/>
                <a:gridCol w="720080"/>
                <a:gridCol w="648072"/>
              </a:tblGrid>
              <a:tr h="85127">
                <a:tc gridSpan="3">
                  <a:txBody>
                    <a:bodyPr/>
                    <a:lstStyle/>
                    <a:p>
                      <a:pPr algn="ctr" fontAlgn="ctr"/>
                      <a:endParaRPr lang="ru-RU" sz="7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акушеры-гинекологи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аллергологи-иммунологи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гастроэнтерологи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гематологи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гериатры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дерматовенерологи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диабетологи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здравпунктов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инфекционисты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кардиологи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кардиологи детские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колопроктологи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неврологи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нейрохирурги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неонатологи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нефрологи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общей практики (семейные)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онкологи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онкологи детские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оториноларингологи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офтальмологи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педиатры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приемного отделения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профпатологи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по медицинской реабилитации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по рентгенэндоваскулярным диагностике и лечению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психиатры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психиатры-наркологи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пульмонологи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ревматологи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скорой медицинской помощи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терапевты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9,00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токсикологи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травматология и ортопеды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урологи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урологи-андрологи детские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фтизиатры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хирурги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хирурги детские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хирурги пластические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хирурги сердечно-сосудистые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хирурги торакальные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хирурги челюстно-лицевые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эндокринологи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532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эндокринологи детские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Объект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6541467"/>
              </p:ext>
            </p:extLst>
          </p:nvPr>
        </p:nvGraphicFramePr>
        <p:xfrm>
          <a:off x="3678625" y="811093"/>
          <a:ext cx="5328591" cy="5844435"/>
        </p:xfrm>
        <a:graphic>
          <a:graphicData uri="http://schemas.openxmlformats.org/drawingml/2006/table">
            <a:tbl>
              <a:tblPr/>
              <a:tblGrid>
                <a:gridCol w="2461726"/>
                <a:gridCol w="615432"/>
                <a:gridCol w="861366"/>
                <a:gridCol w="1390067"/>
              </a:tblGrid>
              <a:tr h="100911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effectLst/>
                        <a:latin typeface="Arial"/>
                      </a:endParaRPr>
                    </a:p>
                  </a:txBody>
                  <a:tcPr marL="4488" marR="4488" marT="448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488" marR="4488" marT="448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488" marR="4488" marT="448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effectLst/>
                        <a:latin typeface="Arial"/>
                      </a:endParaRPr>
                    </a:p>
                  </a:txBody>
                  <a:tcPr marL="4488" marR="4488" marT="448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764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Утверждено штатных должностей всего на отчетную дату </a:t>
                      </a:r>
                      <a:br>
                        <a:rPr lang="ru-RU" sz="65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(шт. ед.)</a:t>
                      </a:r>
                    </a:p>
                  </a:txBody>
                  <a:tcPr marL="4488" marR="4488" marT="44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Кол-во</a:t>
                      </a:r>
                      <a:br>
                        <a:rPr lang="ru-RU" sz="65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 физ. лиц - специалистов </a:t>
                      </a:r>
                      <a:br>
                        <a:rPr lang="ru-RU" sz="65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(чел.)</a:t>
                      </a:r>
                    </a:p>
                  </a:txBody>
                  <a:tcPr marL="4488" marR="4488" marT="44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4488" marR="4488" marT="44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4488" marR="4488" marT="44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45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(В скобках указаны соответствия с 30-ой формой)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(Форма 30 таблица 1100 гр.3)</a:t>
                      </a:r>
                    </a:p>
                  </a:txBody>
                  <a:tcPr marL="4488" marR="4488" marT="44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(Форма 30 таблица 1100 гр.9)</a:t>
                      </a:r>
                    </a:p>
                  </a:txBody>
                  <a:tcPr marL="4488" marR="4488" marT="44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Врачей - всего (ф30, стр.1)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42,50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23,00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206241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руководители учреждений и их заместители</a:t>
                      </a:r>
                      <a:br>
                        <a:rPr lang="ru-RU" sz="65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(ф30, стр.4)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1.1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2,00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Терапевты - всего (ф30, стр.96)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1.2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12,00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9,00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из них: терапевты участковые (ф30, стр.97)</a:t>
                      </a:r>
                    </a:p>
                  </a:txBody>
                  <a:tcPr marL="80779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1.2.1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5,00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5,00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Педиатры - всего (ф30, стр.45)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1.3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4,75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из них: участковые педиатры (ф30, стр.46)</a:t>
                      </a:r>
                    </a:p>
                  </a:txBody>
                  <a:tcPr marL="80779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1.3.1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Кардиологи (ф30, стр.20)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1.4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Эндокринологи (ф30, стр.118)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1.5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Инфекционисты (ф30, стр.19)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1.6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Хирурги (ф30, стр.112)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1.7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Хирурги детские (ф30, стр.113)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1.8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Анестезиологи-реаниматологи (ф30, стр.7)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1.9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Травматология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1.10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Ортопеды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1.11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Травматологи-ортопеды (ф30, стр.102)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1.12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Урологи (ф30, стр.105)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1.13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 err="1">
                          <a:effectLst/>
                          <a:latin typeface="Arial"/>
                        </a:rPr>
                        <a:t>Эндоскописты</a:t>
                      </a:r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 (ф30, стр.120)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1.14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Онкологи (ф30, стр.36)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1.15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Стоматологи (ф30, стр.86)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1.16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Акушеры-гинекологи (ф30, стр.5)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1.17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1,50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Неонатологи (ф30, стр.33)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1.18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Офтальмологи (ф30, стр.41)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1.19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Отоларингологи (ф30, стр.40)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1.20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Фтизиатры (ф30, стр.109)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1.21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Неврологи (ф30, стр.31)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1.22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0,75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Психиатры (ф30, стр.67)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1.23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Наркологи (ф30, стр.73)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1.24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 err="1">
                          <a:effectLst/>
                          <a:latin typeface="Arial"/>
                        </a:rPr>
                        <a:t>Дерматовенерологи</a:t>
                      </a:r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 (ф30, стр.16)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1.25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0,75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Скорой медицинской помощи (ф30, стр.83)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1.26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06241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Врачи клинической лабораторной диагностики</a:t>
                      </a:r>
                      <a:br>
                        <a:rPr lang="ru-RU" sz="65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(ф30, стр.22)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1.27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Ультразвуковой диагностики (ф30, стр.104)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1.28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1,25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Рентгенологи (ф30, стр.80)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1.29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2,25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Общей практики (семейные) (ф30, стр.35)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1.30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Прочие врачи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1.31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12,50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7,00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Провизоры (ф30, стр.139)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6261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Средний медицинский персонал - всего (ф30, стр.143)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132,75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108,00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186261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Главная медицинская сестра (гл. фельдшер, гл. акушерка)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3.0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сестринское дело </a:t>
                      </a:r>
                    </a:p>
                  </a:txBody>
                  <a:tcPr marL="80779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3.1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54,00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44,00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сестринское дело в педиатрии</a:t>
                      </a:r>
                    </a:p>
                  </a:txBody>
                  <a:tcPr marL="80779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3.2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20,00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15,00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лечебное дело</a:t>
                      </a:r>
                    </a:p>
                  </a:txBody>
                  <a:tcPr marL="80779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3.3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35,25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28,00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акушерское дело</a:t>
                      </a:r>
                    </a:p>
                  </a:txBody>
                  <a:tcPr marL="80779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3.4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прочие</a:t>
                      </a:r>
                    </a:p>
                  </a:txBody>
                  <a:tcPr marL="80779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3.5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19,50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17,00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590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в том числе средних медработников ФАП  и ФП</a:t>
                      </a:r>
                    </a:p>
                  </a:txBody>
                  <a:tcPr marL="80779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3.6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0928"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Фармацевты (ф.30, стр. 213)</a:t>
                      </a:r>
                    </a:p>
                  </a:txBody>
                  <a:tcPr marL="4488" marR="4488" marT="4488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4488" marR="4488" marT="448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5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88" marR="4488" marT="448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5676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1400" b="1" dirty="0"/>
              <a:t>По мониторингу «Получение социальных льгот» </a:t>
            </a:r>
            <a:r>
              <a:rPr lang="ru-RU" sz="1400" b="1" dirty="0" smtClean="0"/>
              <a:t/>
            </a:r>
            <a:br>
              <a:rPr lang="ru-RU" sz="1400" b="1" dirty="0" smtClean="0"/>
            </a:br>
            <a:r>
              <a:rPr lang="ru-RU" sz="1400" dirty="0" smtClean="0"/>
              <a:t> </a:t>
            </a:r>
            <a:r>
              <a:rPr lang="ru-RU" sz="1400" dirty="0"/>
              <a:t>по гр.2 «Примечание» надо указывать нормативные документы,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согласно </a:t>
            </a:r>
            <a:r>
              <a:rPr lang="ru-RU" sz="1400" dirty="0"/>
              <a:t>которых реализуются меры социальной поддержки медицинских </a:t>
            </a:r>
            <a:r>
              <a:rPr lang="ru-RU" sz="1400" dirty="0" smtClean="0"/>
              <a:t>работников</a:t>
            </a:r>
            <a:endParaRPr lang="ru-RU" sz="1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0919350"/>
              </p:ext>
            </p:extLst>
          </p:nvPr>
        </p:nvGraphicFramePr>
        <p:xfrm>
          <a:off x="899592" y="1052736"/>
          <a:ext cx="7272808" cy="5522718"/>
        </p:xfrm>
        <a:graphic>
          <a:graphicData uri="http://schemas.openxmlformats.org/drawingml/2006/table">
            <a:tbl>
              <a:tblPr/>
              <a:tblGrid>
                <a:gridCol w="4061106"/>
                <a:gridCol w="390165"/>
                <a:gridCol w="758286"/>
                <a:gridCol w="2063251"/>
              </a:tblGrid>
              <a:tr h="14995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Наименование показателя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номер строки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абс.значения</a:t>
                      </a:r>
                      <a:br>
                        <a:rPr lang="ru-RU" sz="600" b="1" i="0" u="none" strike="noStrike">
                          <a:effectLst/>
                          <a:latin typeface="Arial"/>
                        </a:rPr>
                      </a:br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(гр1)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ПРИМЕЧАНИЕ*</a:t>
                      </a:r>
                      <a:br>
                        <a:rPr lang="ru-RU" sz="600" b="1" i="0" u="none" strike="noStrike">
                          <a:effectLst/>
                          <a:latin typeface="Arial"/>
                        </a:rPr>
                      </a:br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(гр2)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4323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Число врачей, получивших жилье из нуждающихся в улучшении жилищных условий. ВСЕГО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- по социальному найму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- служебное жилье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- предоставление общежития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50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Число врачей, приобретших жилье из нуждающихся в улучшении жилищных условий. ВСЕГО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- с использованием безвозмездной единовременной субсидии (выплаты) на компенсацию части стоимости приобретаемого (строящегося) жилья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- с использованием безвозмездной единовременной субсидии (выплаты) на компенсацию части платежа по кредитному договору (договору займа)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- на основе льготного кредитования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Число врачей, нуждающихся в улучшении </a:t>
                      </a:r>
                      <a:r>
                        <a:rPr lang="ru-RU" sz="600" b="1" i="0" u="none" strike="noStrike" dirty="0" err="1">
                          <a:effectLst/>
                          <a:latin typeface="Arial"/>
                        </a:rPr>
                        <a:t>жилишных</a:t>
                      </a:r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 условий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 err="1">
                          <a:effectLst/>
                          <a:latin typeface="Arial"/>
                        </a:rPr>
                        <a:t>Чило</a:t>
                      </a:r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 врачей, обеспеченных жильем, из числа врачей, привлеченных в субъект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Число врачей, нуждающихся в улучшении жилищных условий из числа врачей, привлеченных в субъект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4323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получивших жилье из нуждающихся в улучшении жилищных условий. ВСЕГО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12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- по социальному найму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- служебное жилье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14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- предоставление общежития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15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4323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приобретших жилье из нуждающихся в улучшении жилищных условий. ВСЕГО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16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- с использованием безвозмездной единовременной субсидии (выплаты) на компенсацию части стоимости приобретаемого (строящегося) жилья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17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- с использованием безвозмездной единовременной субсидии (выплаты) на компенсацию части платежа по кредитному договору (договору займа)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- на основе льготного кредитования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19</a:t>
                      </a:r>
                    </a:p>
                  </a:txBody>
                  <a:tcPr marL="70005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нуждающихся в улучшении жилишных условий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20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50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обеспеченных жильем, из числа средних медицинских работников, привлеченных в субъект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21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нуждающихся в улучшении жилищных условий из числа средних медицинских работников, привлеченных в субъект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22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Число врачей, получивших безвозмездно земельный участок для строительства (покупки) жилья, ВСЕГО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841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- в том числе, привлеченных в субъект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24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50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получивших безвозмездно земельный участок для строительства (покупки) жилья, ВСЕГО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25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- в том числе, привлеченных в субъект</a:t>
                      </a:r>
                    </a:p>
                  </a:txBody>
                  <a:tcPr marL="70005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26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Число врачей, получивших компенсацию расходов за аренду жилого помещения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27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получивших компенсацию расходов за аренду жилого помещения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28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Число врачей, получивших единовременные денежные выплаты при заключении трудового договора ("подъемные"), с указанием программ - Земский доктор, иные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29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получивших единовременные денежные выплаты при заключении трудового договора ("подъемные"), с указанием программ - Земский доктор, иные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30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Число врачей, получивших ежемесячные денежные выплаты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31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7654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получивших ежемесячные денежные выплаты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32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Число студентов образовательных учреждений высшего профессионального образования, получивших доплаты к стипендиям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33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студентов образовательных учреждений среднего профессионального образования, получивших доплаты к стипендиям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34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50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Число врачей, получивших компенсацию расходов на оплату жилищно - коммунальных услуг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35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4323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получивших компенсацию расходов на оплату жилищно - коммунальных услуг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36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Число врачей, которые воспользовались внеочередным предоставлением места в дошкольной образовательной организации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37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4995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СМП, которые воспользовались внеочередным предоставлением места в дошкольной образовательной организации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38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4323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Муниципальное образование оказывает меры социальной поддержки медицинским работникам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39</a:t>
                      </a:r>
                    </a:p>
                  </a:txBody>
                  <a:tcPr marL="3889" marR="3889" marT="38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889" marR="3889" marT="38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859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74344"/>
            <a:ext cx="784887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	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 мониторингу «Уровень квалификации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быть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внимательнее при заполнении строк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6, 14 «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Число врачей (СМП), трудоустроившихся в медицинские организации субъекта после завершения обучения в образовательных организациях высшего образования (в образовательных организациях среднего профессионального образования) Российской Федерации, в том числе Иркутской области. Всего:»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стр. 7, 15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«Число врачей, трудоустроившихся в медицинские организации субъекта после завершения обучения в образовательных организациях высшего образования(в образовательных организациях среднего профессионального образования)  и прошедших аккредитацию (первичную аккредитацию) в Иркутской области. Всего:»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ставите данные по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стр.7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 15, то данные дублируются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 по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6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 14.</a:t>
            </a:r>
          </a:p>
        </p:txBody>
      </p:sp>
    </p:spTree>
    <p:extLst>
      <p:ext uri="{BB962C8B-B14F-4D97-AF65-F5344CB8AC3E}">
        <p14:creationId xmlns:p14="http://schemas.microsoft.com/office/powerpoint/2010/main" val="2838809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40892"/>
              </p:ext>
            </p:extLst>
          </p:nvPr>
        </p:nvGraphicFramePr>
        <p:xfrm>
          <a:off x="1979712" y="332656"/>
          <a:ext cx="4968552" cy="6352132"/>
        </p:xfrm>
        <a:graphic>
          <a:graphicData uri="http://schemas.openxmlformats.org/drawingml/2006/table">
            <a:tbl>
              <a:tblPr/>
              <a:tblGrid>
                <a:gridCol w="2878925"/>
                <a:gridCol w="602004"/>
                <a:gridCol w="1487623"/>
              </a:tblGrid>
              <a:tr h="1154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Наименование показателей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номер строки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Значение показателя за месяц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359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врачей, прошедших обучение по программам дополнительного профессионального образования </a:t>
                      </a:r>
                      <a:br>
                        <a:rPr lang="ru-RU" sz="60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( повышение квалификации)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7359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врачей, прошедших обучение по программам дополнительного профессионального образования </a:t>
                      </a:r>
                      <a:br>
                        <a:rPr lang="ru-RU" sz="60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( профессиональная переподготовка)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1546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врачей, направленных на целевую подготовку в ординатуре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1546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врачей, завершивших обучение в ОРДИНАТУРЕ, всего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32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154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врачей, завершивших обучение в целевой ординатуре.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32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7359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выпускников, трудоустроившихся в медицинских организациях государственной и муниципальной систем здравоохранения субъекта Российской Федерации после завершения обучения в целевой ОРДИНАТУРЕ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5.2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32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5.2.1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794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Число врачей, трудоустроившихся в медицинские организации субъекта после завершения обучения в образовательных организациях высшего образования Российской </a:t>
                      </a:r>
                      <a:r>
                        <a:rPr lang="ru-RU" sz="600" b="0" i="0" u="none" strike="noStrike" dirty="0" err="1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Федерации,в</a:t>
                      </a:r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 том числе Иркутской области.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6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32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6.1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6379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Число врачей, трудоустроившихся в медицинские организации субъекта после завершения обучения в образовательных организациях высшего образования и прошедших аккредитацию (первичную аккредитацию) в Иркутской области. Всего: 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32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7.1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34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врачей, трудоустроившихся в первичное звено после аккредитации (первичной аккредитации):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32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8.1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34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врачей, допущенных к профессиональной деятельности через процедуру аккредитации (периодической аккредитации)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34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врачей, вовлеченных в систему непрерывного образования медицинских работников.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154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 в том числе с использованием дистанционных образовательных технологий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10.1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3207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359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среднего медицинского персонала, направленного на целевую подготовку по программам среднего профессионального образования 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(БАЗОВАЯ и УГЛУБЛЕННАЯ подготовка)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63792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специалистов со средним медицинским и фармацевтическим образованием, прошедших обучение по программам дополнительного образования в образовательных учреждениях среднего профессионального и дополнительного профессионального образования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12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34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среднего медицинского персонала, допущенного к профессиональной деятельности через процедуру аккредитации (периодической аккредитации)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6379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Число среднего медицинского персонала, трудоустроившегося в медицинские организации субъекта после окончания обучения в образовательных организациях среднего профессионального образования Российской </a:t>
                      </a:r>
                      <a:r>
                        <a:rPr lang="ru-RU" sz="600" b="0" i="0" u="none" strike="noStrike" dirty="0" err="1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Федерации,в</a:t>
                      </a:r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 том числе Иркутской области.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14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32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14.1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6379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Число среднего медицинского персонала, трудоустроившегося в медицинские организации субъекта после окончания обучения в образовательных организациях среднего профессионального образования и прошедшие аккредитацию (первичную аккредитацию) в Иркутской </a:t>
                      </a:r>
                      <a:r>
                        <a:rPr lang="ru-RU" sz="600" b="0" i="0" u="none" strike="noStrike" dirty="0" err="1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облас</a:t>
                      </a:r>
                      <a:endParaRPr lang="ru-RU" sz="600" b="0" i="0" u="none" strike="noStrike" dirty="0">
                        <a:solidFill>
                          <a:srgbClr val="00B050"/>
                        </a:solidFill>
                        <a:effectLst/>
                        <a:latin typeface="Arial"/>
                      </a:endParaRP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15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00B05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32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15.1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340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среднего медицинского  персонала, вовлеченного в систему непрерывного образования медицинских работников.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16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108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154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с использованием дистанционных образовательных технологий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16.1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108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7359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бюджетных мест в образовательных учреждениях среднего профессионального образования, подведомственных субъекту Российской Федерации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17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7359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внебюджетных мест в образовательных учреждениях среднего профессионального образования, подведомственных субъекту Российской Федерации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4539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среднего медицинского персонала, трудоустроившихся в медицинских организациях государственной и муниципальной систем здравоохранения после завершения целевой подготовки по программам среднего профессионального образования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(БАЗОВАЯ и УГЛУБЛЕННАЯ подготовка)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19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1558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4759" y="476672"/>
            <a:ext cx="78488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dirty="0" smtClean="0"/>
              <a:t>	Если </a:t>
            </a:r>
            <a:r>
              <a:rPr lang="ru-RU" sz="1600" dirty="0"/>
              <a:t>в организации медицинские работники проходили курсы повышения квалификации без регистрации на портале с использованием дистанционных технологий (н-р, обучение врачей и среднего медицинского персонала </a:t>
            </a:r>
            <a:r>
              <a:rPr lang="ru-RU" sz="1600" dirty="0" smtClean="0"/>
              <a:t>осуществлялось </a:t>
            </a:r>
            <a:r>
              <a:rPr lang="ru-RU" sz="1600" dirty="0"/>
              <a:t>с использованием дистанционных образовательных технологий путем получения обучающимися лекционного материала, тестовых и практических заданий, сдачи зачета посредством электронной почты, онлайн-собеседований по Skipe, путем проведения видеоселекторов, видеокурсов и т.д.) и по результатам выдаются документы о прошедшем обучении, то таких работников отражать по стр</a:t>
            </a:r>
            <a:r>
              <a:rPr lang="ru-RU" sz="1600" dirty="0" smtClean="0"/>
              <a:t>.: 10</a:t>
            </a:r>
            <a:r>
              <a:rPr lang="ru-RU" sz="1600" dirty="0"/>
              <a:t>, 16: «Число врачей (СМП), вовлеченных в систему непрерывного образования медицинских работников. Всего:» и  дополнительно показывать по стр</a:t>
            </a:r>
            <a:r>
              <a:rPr lang="ru-RU" sz="1600" dirty="0" smtClean="0"/>
              <a:t>. 1 </a:t>
            </a:r>
            <a:r>
              <a:rPr lang="ru-RU" sz="1600" dirty="0"/>
              <a:t>«Число врачей, прошедших обучение по программам дополнительного профессионального образования (повышение квалификации)» или по стр. 2 «Число врачей, прошедших обучение по программам дополнительного профессионального образования (профессиональная переподготовка)» и соответственно по стр</a:t>
            </a:r>
            <a:r>
              <a:rPr lang="ru-RU" sz="1600" dirty="0" smtClean="0"/>
              <a:t>. 11 </a:t>
            </a:r>
            <a:r>
              <a:rPr lang="ru-RU" sz="1600" dirty="0"/>
              <a:t>«Число среднего медицинского персонала, направленного на целевую подготовку по программам среднего профессионального образования (БАЗОВАЯ и УГЛУБЛЕННАЯ подготовка)» или по стр. 12 «Число специалистов со средним медицинским и фармацевтическим образованием, прошедших обучение по программам дополнительного образования в образовательных учреждениях среднего профессионального и дополнительного профессионального образования</a:t>
            </a:r>
            <a:r>
              <a:rPr lang="ru-RU" sz="1600" dirty="0" smtClean="0"/>
              <a:t>».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218528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331975"/>
              </p:ext>
            </p:extLst>
          </p:nvPr>
        </p:nvGraphicFramePr>
        <p:xfrm>
          <a:off x="1115615" y="548683"/>
          <a:ext cx="6624735" cy="5884890"/>
        </p:xfrm>
        <a:graphic>
          <a:graphicData uri="http://schemas.openxmlformats.org/drawingml/2006/table">
            <a:tbl>
              <a:tblPr/>
              <a:tblGrid>
                <a:gridCol w="3838564"/>
                <a:gridCol w="802673"/>
                <a:gridCol w="1983498"/>
              </a:tblGrid>
              <a:tr h="12718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Arial"/>
                        </a:rPr>
                        <a:t>Наименование показателей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номер строки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>
                          <a:effectLst/>
                          <a:latin typeface="Arial"/>
                        </a:rPr>
                        <a:t>Значение показателя за месяц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015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Число врачей, прошедших обучение по программам дополнительного профессионального образования </a:t>
                      </a:r>
                      <a:b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</a:br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( повышение квалификации)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9015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Число врачей, прошедших обучение по программам дополнительного профессионального образования </a:t>
                      </a:r>
                      <a:b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</a:br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( профессиональная переподготовка)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718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врачей, направленных на целевую подготовку в ординатуре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718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врачей, завершивших обучение в ОРДИНАТУРЕ, всего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69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7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врачей, завершивших обучение в целевой ординатуре.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69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47604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выпускников, трудоустроившихся в медицинских организациях государственной и муниципальной систем здравоохранения субъекта Российской Федерации после завершения обучения в целевой ОРДИНАТУРЕ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5.2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69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5.2.1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078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врачей, трудоустроившихся в медицинские организации субъекта после завершения обучения в образовательных организациях высшего образования Российской </a:t>
                      </a:r>
                      <a:r>
                        <a:rPr lang="ru-RU" sz="600" b="0" i="0" u="none" strike="noStrike" dirty="0" err="1">
                          <a:effectLst/>
                          <a:latin typeface="Arial"/>
                        </a:rPr>
                        <a:t>Федерации,в</a:t>
                      </a:r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 том числе Иркутской области.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69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078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Число врачей, трудоустроившихся в медицинские организации субъекта после завершения обучения в образовательных организациях высшего образования и прошедших аккредитацию (первичную аккредитацию) в Иркутской области. Всего: 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69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7.1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7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врачей, трудоустроившихся в первичное звено после аккредитации (первичной аккредитации):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69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8.1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73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врачей, допущенных к профессиональной деятельности через процедуру аккредитации (периодической аккредитации)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7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Число врачей, вовлеченных в систему непрерывного образования медицинских работников.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7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 в том числе с использованием дистанционных образовательных технологий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10.1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3970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0362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Число среднего медицинского персонала, направленного на целевую подготовку по программам среднего профессионального образования </a:t>
                      </a:r>
                      <a:b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</a:br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(БАЗОВАЯ и УГЛУБЛЕННАЯ подготовка)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6801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Число специалистов со средним медицинским и фармацевтическим образованием, прошедших обучение по программам дополнительного образования в образовательных учреждениях среднего профессионального и дополнительного профессионального образования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12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73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среднего медицинского персонала, допущенного к профессиональной деятельности через процедуру аккредитации (периодической аккредитации)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680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среднего медицинского персонала, трудоустроившегося в медицинские организации субъекта после окончания обучения в образовательных организациях среднего профессионального образования Российской Федерации,в том числе Иркутской области.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14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69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14.1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680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среднего медицинского персонала, трудоустроившегося в медицинские организации субъекта после окончания обучения в образовательных организациях среднего профессионального образования и прошедшие аккредитацию (первичную аккредитацию) в Иркутской облас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15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6981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15.1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739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Число среднего медицинского  персонала, вовлеченного в систему непрерывного образования медицинских работников.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16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7030A0"/>
                          </a:solidFill>
                          <a:effectLst/>
                          <a:latin typeface="Arial"/>
                        </a:rPr>
                        <a:t>108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27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   в том числе с использованием дистанционных образовательных технологий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16.1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108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7395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бюджетных мест в образовательных учреждениях среднего профессионального образования, подведомственных субъекту Российской Федерации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17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87395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внебюджетных мест в образовательных учреждениях среднего профессионального образования, подведомственных субъекту Российской Федерации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42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Число среднего медицинского персонала, трудоустроившихся в медицинских организациях государственной и муниципальной систем здравоохранения после завершения целевой подготовки по программам среднего профессионального образования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(БАЗОВАЯ и УГЛУБЛЕННАЯ подготовка)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19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89495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20688"/>
            <a:ext cx="7344816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	</a:t>
            </a:r>
            <a:r>
              <a:rPr lang="ru-RU" sz="1600" b="1" dirty="0" smtClean="0"/>
              <a:t>Также </a:t>
            </a:r>
            <a:r>
              <a:rPr lang="ru-RU" sz="1600" b="1" dirty="0"/>
              <a:t>по данному мониторингу </a:t>
            </a:r>
            <a:endParaRPr lang="ru-RU" sz="1600" b="1" dirty="0" smtClean="0"/>
          </a:p>
          <a:p>
            <a:pPr algn="just"/>
            <a:r>
              <a:rPr lang="ru-RU" sz="1600" dirty="0" smtClean="0"/>
              <a:t> </a:t>
            </a:r>
          </a:p>
          <a:p>
            <a:pPr algn="just"/>
            <a:r>
              <a:rPr lang="ru-RU" sz="1600" dirty="0" smtClean="0"/>
              <a:t>по строкам  </a:t>
            </a:r>
            <a:r>
              <a:rPr lang="ru-RU" sz="1600" dirty="0"/>
              <a:t>10.1 и 16.1 «в том числе с использованием дистанционных образовательных технологий» надо показывать </a:t>
            </a:r>
            <a:r>
              <a:rPr lang="ru-RU" sz="1600" b="1" dirty="0"/>
              <a:t>число активных пользователей Интернет-портала непрерывного медицинского и фармацевтического образования, расположенного в информационно-телекоммуникационной сети «Интернет» по адресу: http://edu.rosminzdrav.ru</a:t>
            </a:r>
            <a:r>
              <a:rPr lang="ru-RU" sz="1600" dirty="0"/>
              <a:t>, являющегося подсистемой Информационной системы обеспечения непрерывного медицинского образования (</a:t>
            </a:r>
            <a:r>
              <a:rPr lang="ru-RU" sz="1600" b="1" dirty="0"/>
              <a:t>приказ Министерства здравоохранения РФ от 14 сентября 2018г. №626 «О вводе в эксплуатацию Информационной системы обеспечения медицинского образования</a:t>
            </a:r>
            <a:r>
              <a:rPr lang="ru-RU" sz="1600" b="1" dirty="0" smtClean="0"/>
              <a:t>»)</a:t>
            </a:r>
          </a:p>
          <a:p>
            <a:pPr algn="just"/>
            <a:endParaRPr lang="ru-RU" sz="1600" b="1" dirty="0" smtClean="0"/>
          </a:p>
          <a:p>
            <a:pPr algn="just"/>
            <a:r>
              <a:rPr lang="ru-RU" sz="1600" dirty="0" smtClean="0"/>
              <a:t>Данные указанные  по строкам 10.1 и 16.1 также включаются  в строки 10 и 16</a:t>
            </a:r>
          </a:p>
          <a:p>
            <a:pPr algn="just"/>
            <a:endParaRPr lang="ru-RU" sz="1600" dirty="0" smtClean="0"/>
          </a:p>
          <a:p>
            <a:pPr algn="just"/>
            <a:r>
              <a:rPr lang="ru-RU" sz="1600" dirty="0" smtClean="0"/>
              <a:t>Таким </a:t>
            </a:r>
            <a:r>
              <a:rPr lang="ru-RU" sz="1600" dirty="0"/>
              <a:t>образом по строкам: 10 и 10.1, 16 и 16.1 может не соблюдаться равенство </a:t>
            </a:r>
            <a:endParaRPr lang="ru-RU" sz="1600" dirty="0" smtClean="0"/>
          </a:p>
          <a:p>
            <a:pPr algn="just"/>
            <a:endParaRPr lang="ru-RU" sz="1600" dirty="0"/>
          </a:p>
          <a:p>
            <a:pPr algn="just"/>
            <a:r>
              <a:rPr lang="ru-RU" sz="1600" dirty="0" smtClean="0"/>
              <a:t>Данные по указанным строкам необходимо заполнять ежемесячно, с учетом движения за отчетный период </a:t>
            </a:r>
            <a:endParaRPr lang="ru-RU" sz="1600" dirty="0"/>
          </a:p>
          <a:p>
            <a:pPr algn="just"/>
            <a:r>
              <a:rPr lang="ru-RU" sz="1600" b="1" dirty="0"/>
              <a:t>	</a:t>
            </a:r>
            <a:endParaRPr lang="ru-RU" sz="1600" b="1" dirty="0" smtClean="0"/>
          </a:p>
          <a:p>
            <a:pPr algn="just"/>
            <a:r>
              <a:rPr lang="ru-RU" sz="1600" dirty="0" smtClean="0"/>
              <a:t>Необходимо вести </a:t>
            </a:r>
            <a:r>
              <a:rPr lang="ru-RU" sz="1600" dirty="0"/>
              <a:t>работу по увеличению количества медицинских работников, зарегистрированных на данном портале. </a:t>
            </a:r>
            <a:endParaRPr lang="ru-RU" sz="1600" dirty="0" smtClean="0"/>
          </a:p>
          <a:p>
            <a:pPr algn="just"/>
            <a:endParaRPr lang="ru-RU" sz="1600" dirty="0" smtClean="0"/>
          </a:p>
          <a:p>
            <a:pPr algn="just"/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176494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706090"/>
          </a:xfrm>
        </p:spPr>
        <p:txBody>
          <a:bodyPr>
            <a:noAutofit/>
          </a:bodyPr>
          <a:lstStyle/>
          <a:p>
            <a:pPr lvl="0"/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Данные по строкам 1, 2, 11, 12 мониторинга «Уровень квалификации» необходимо переносить </a:t>
            </a: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5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350" dirty="0" smtClean="0">
                <a:latin typeface="Times New Roman" pitchFamily="18" charset="0"/>
                <a:cs typeface="Times New Roman" pitchFamily="18" charset="0"/>
              </a:rPr>
              <a:t>в строку </a:t>
            </a:r>
            <a:r>
              <a:rPr lang="ru-RU" sz="1350" dirty="0">
                <a:latin typeface="Times New Roman" pitchFamily="18" charset="0"/>
                <a:cs typeface="Times New Roman" pitchFamily="18" charset="0"/>
              </a:rPr>
              <a:t>8 «Повышение уровня квалификации медработников, обеспечение подготовки и переподготовки (чел.)» таблицы 4 мониторинга «Сведения о штатных должностях и о движении медицинских кадров».</a:t>
            </a:r>
            <a:br>
              <a:rPr lang="ru-RU" sz="1350" dirty="0">
                <a:latin typeface="Times New Roman" pitchFamily="18" charset="0"/>
                <a:cs typeface="Times New Roman" pitchFamily="18" charset="0"/>
              </a:rPr>
            </a:br>
            <a:endParaRPr lang="ru-RU" sz="135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125206821"/>
              </p:ext>
            </p:extLst>
          </p:nvPr>
        </p:nvGraphicFramePr>
        <p:xfrm>
          <a:off x="395537" y="980639"/>
          <a:ext cx="3456383" cy="5546189"/>
        </p:xfrm>
        <a:graphic>
          <a:graphicData uri="http://schemas.openxmlformats.org/drawingml/2006/table">
            <a:tbl>
              <a:tblPr/>
              <a:tblGrid>
                <a:gridCol w="2002730"/>
                <a:gridCol w="418785"/>
                <a:gridCol w="1034868"/>
              </a:tblGrid>
              <a:tr h="1461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Arial"/>
                        </a:rPr>
                        <a:t>Наименование показателей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>
                          <a:effectLst/>
                          <a:latin typeface="Arial"/>
                        </a:rPr>
                        <a:t>номер строки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>
                          <a:effectLst/>
                          <a:latin typeface="Arial"/>
                        </a:rPr>
                        <a:t>Значение показателя за месяц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4810"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Число врачей, прошедших обучение по программам дополнительного профессионального образования </a:t>
                      </a:r>
                      <a:b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</a:br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 повышение квалификации)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74810"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Число врачей, прошедших обучение по программам дополнительного профессионального образования </a:t>
                      </a:r>
                      <a:b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</a:br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 профессиональная переподготовка)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128"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врачей, направленных на целевую подготовку в ординатуре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3240"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врачей, завершивших обучение в ОРДИНАТУРЕ, всего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01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4.1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1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врачей, завершивших обучение в целевой ординатуре.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01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5.1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543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выпускников, трудоустроившихся в медицинских организациях государственной и муниципальной систем здравоохранения субъекта Российской Федерации после завершения обучения в целевой ОРДИНАТУРЕ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5.2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01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5.2.1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543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врачей, трудоустроившихся в медицинские организации субъекта после завершения обучения в образовательных организациях высшего образования Российской </a:t>
                      </a:r>
                      <a:r>
                        <a:rPr lang="ru-RU" sz="400" b="0" i="0" u="none" strike="noStrike" dirty="0" err="1">
                          <a:effectLst/>
                          <a:latin typeface="Arial"/>
                        </a:rPr>
                        <a:t>Федерации,в</a:t>
                      </a:r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 том числе Иркутской области.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6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01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6.1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35922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врачей, трудоустроившихся в медицинские организации субъекта после завершения обучения в образовательных организациях высшего образования и прошедших аккредитацию (первичную аккредитацию) в Иркутской области. Всего: 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01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7.1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535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врачей, трудоустроившихся в первичное звено после аккредитации (первичной аккредитации):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01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8.1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535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врачей, допущенных к профессиональной деятельности через процедуру аккредитации (периодической аккредитации)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17497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Число врачей, вовлеченных в систему непрерывного образования медицинских работников.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1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    в том числе с использованием дистанционных образовательных технологий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10.1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0184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316"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Число среднего медицинского персонала, направленного на целевую подготовку по программам среднего профессионального образования </a:t>
                      </a:r>
                      <a:b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</a:br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(БАЗОВАЯ и УГЛУБЛЕННАЯ подготовка)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04674"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Число специалистов со средним медицинским и фармацевтическим образованием, прошедших обучение по программам дополнительного образования в образовательных учреждениях среднего профессионального и дополнительного профессионального образования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12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03958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среднего медицинского персонала, допущенного к профессиональной деятельности через процедуру аккредитации (периодической аккредитации)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046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среднего медицинского персонала, трудоустроившегося в медицинские организации субъекта после окончания обучения в образовательных организациях среднего профессионального образования Российской </a:t>
                      </a:r>
                      <a:r>
                        <a:rPr lang="ru-RU" sz="400" b="0" i="0" u="none" strike="noStrike" dirty="0" err="1">
                          <a:effectLst/>
                          <a:latin typeface="Arial"/>
                        </a:rPr>
                        <a:t>Федерации,в</a:t>
                      </a:r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 том числе Иркутской области.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14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01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14.1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5503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среднего медицинского персонала, трудоустроившегося в медицинские организации субъекта после окончания обучения в образовательных организациях среднего профессионального образования и прошедшие аккредитацию (первичную аккредитацию) в Иркутской </a:t>
                      </a:r>
                      <a:r>
                        <a:rPr lang="ru-RU" sz="400" b="0" i="0" u="none" strike="noStrike" dirty="0" err="1">
                          <a:effectLst/>
                          <a:latin typeface="Arial"/>
                        </a:rPr>
                        <a:t>облас</a:t>
                      </a:r>
                      <a:endParaRPr lang="ru-RU" sz="400" b="0" i="0" u="none" strike="noStrike" dirty="0">
                        <a:effectLst/>
                        <a:latin typeface="Arial"/>
                      </a:endParaRP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15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60184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   в том числе инвалиды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15.1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56659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Число среднего медицинского  персонала, вовлеченного в систему непрерывного образования медицинских работников. Всего: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16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108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051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   в том числе с использованием дистанционных образовательных технологий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16.1</a:t>
                      </a:r>
                    </a:p>
                  </a:txBody>
                  <a:tcPr marL="305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108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03958"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Число бюджетных мест в образовательных учреждениях среднего профессионального образования, подведомственных субъекту Российской Федерации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17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03958"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Число внебюджетных мест в образовательных учреждениях среднего профессионального образования, подведомственных субъекту Российской Федерации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55034"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Число среднего медицинского персонала, трудоустроившихся в медицинских организациях государственной и муниципальной систем здравоохранения после завершения целевой подготовки по программам среднего профессионального образования</a:t>
                      </a:r>
                      <a:br>
                        <a:rPr lang="ru-RU" sz="400" b="0" i="0" u="none" strike="noStrike">
                          <a:effectLst/>
                          <a:latin typeface="Arial"/>
                        </a:rPr>
                      </a:br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(БАЗОВАЯ и УГЛУБЛЕННАЯ подготовка)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400" b="0" i="0" u="none" strike="noStrike">
                          <a:effectLst/>
                          <a:latin typeface="Arial"/>
                        </a:rPr>
                        <a:t>19</a:t>
                      </a:r>
                    </a:p>
                  </a:txBody>
                  <a:tcPr marL="54964" marR="3054" marT="305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4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3054" marR="3054" marT="305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44395710"/>
              </p:ext>
            </p:extLst>
          </p:nvPr>
        </p:nvGraphicFramePr>
        <p:xfrm>
          <a:off x="5148064" y="1600034"/>
          <a:ext cx="3049367" cy="4526296"/>
        </p:xfrm>
        <a:graphic>
          <a:graphicData uri="http://schemas.openxmlformats.org/drawingml/2006/table">
            <a:tbl>
              <a:tblPr/>
              <a:tblGrid>
                <a:gridCol w="2307198"/>
                <a:gridCol w="205173"/>
                <a:gridCol w="536996"/>
              </a:tblGrid>
              <a:tr h="129183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Таблица №4 Организационные мероприятия</a:t>
                      </a:r>
                    </a:p>
                  </a:txBody>
                  <a:tcPr marL="7599" marR="7599" marT="75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7599" marR="7599" marT="7599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7599" marR="7599" marT="759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Наличие программы "Медицинские кадры"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Да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Принятые молодые специалисты, в т.ч. (чел.)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после ординатуры (чел.)</a:t>
                      </a:r>
                    </a:p>
                  </a:txBody>
                  <a:tcPr marL="136782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2.1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прошедшие аккредитацию (чел.)</a:t>
                      </a:r>
                    </a:p>
                  </a:txBody>
                  <a:tcPr marL="136782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2.2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целевой абитуриент (чел.)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Доплаты к стипендиям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Да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41648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Мероприятия по обеспечению социально-бытовых нужд медицинских работников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Обеспечение жильем, в т.ч.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Да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41648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наличие выплат ежемесячной денежной компенсации за найм жилья</a:t>
                      </a:r>
                    </a:p>
                  </a:txBody>
                  <a:tcPr marL="136782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6.1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строительство жилья (найм жилья)</a:t>
                      </a:r>
                    </a:p>
                  </a:txBody>
                  <a:tcPr marL="136782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6.2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55633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выделение денежных средств на оплату первичного взноса для получения займов на жилье</a:t>
                      </a:r>
                    </a:p>
                  </a:txBody>
                  <a:tcPr marL="136782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6.3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наличие выплат социально-бытового назначения</a:t>
                      </a:r>
                    </a:p>
                  </a:txBody>
                  <a:tcPr marL="136782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6.4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355633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выплаты единовременной денежной компенсации для обустройства вновь прибывших специалистов</a:t>
                      </a:r>
                    </a:p>
                  </a:txBody>
                  <a:tcPr marL="136782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6.6.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выплаты по коммунальным услугам</a:t>
                      </a:r>
                    </a:p>
                  </a:txBody>
                  <a:tcPr marL="136782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6.6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583603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выплаты за электроснабжение, отопление (теплоснабжение, в ч. поставки твердого топлива при наличии печного отопления в домах, не имеющих центрального отопления и (или) газоснабжения)</a:t>
                      </a:r>
                    </a:p>
                  </a:txBody>
                  <a:tcPr marL="136782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6.7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41648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Обеспечение необходимых условий труда для медицинского персонала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41648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Повышение уровня квалификации медработников, обеспечение подготовки и переподготовки (чел.)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241648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Наличие стимулирующих надбавок к заработной плате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Награждение медицинских работников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10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Да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Проведение конкурсов "Врач года"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Оздоровление медицинских работников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12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effectLst/>
                          <a:latin typeface="Arial"/>
                        </a:rPr>
                        <a:t>Нет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35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effectLst/>
                          <a:latin typeface="Arial"/>
                        </a:rPr>
                        <a:t>Прочие мероприятия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13</a:t>
                      </a:r>
                    </a:p>
                  </a:txBody>
                  <a:tcPr marL="7599" marR="7599" marT="759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 dirty="0">
                          <a:effectLst/>
                          <a:latin typeface="Arial"/>
                        </a:rPr>
                        <a:t>Да</a:t>
                      </a:r>
                    </a:p>
                  </a:txBody>
                  <a:tcPr marL="7599" marR="7599" marT="759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4446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692697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По </a:t>
            </a:r>
            <a:r>
              <a:rPr lang="ru-RU" dirty="0"/>
              <a:t>мониторингу «Кадры» (Сведения о штатных должностях и о движении медицинских кадров) остается у многих вопрос как правильно показывать переводы медицинских работников внутри организации. </a:t>
            </a:r>
            <a:endParaRPr lang="ru-RU" dirty="0" smtClean="0"/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Переводы медицинских работников внутри организации надо </a:t>
            </a:r>
            <a:r>
              <a:rPr lang="ru-RU" dirty="0"/>
              <a:t>отражать по </a:t>
            </a:r>
            <a:r>
              <a:rPr lang="ru-RU" b="1" dirty="0"/>
              <a:t>гр</a:t>
            </a:r>
            <a:r>
              <a:rPr lang="ru-RU" b="1" dirty="0" smtClean="0"/>
              <a:t>. 4 </a:t>
            </a:r>
            <a:r>
              <a:rPr lang="ru-RU" b="1" dirty="0"/>
              <a:t>«Кол-во физ. лиц - специалистов (чел.)»</a:t>
            </a:r>
            <a:r>
              <a:rPr lang="ru-RU" dirty="0"/>
              <a:t>, где меняется </a:t>
            </a:r>
            <a:r>
              <a:rPr lang="ru-RU" dirty="0" smtClean="0"/>
              <a:t>количество </a:t>
            </a:r>
            <a:r>
              <a:rPr lang="ru-RU" dirty="0"/>
              <a:t>физ. лиц, без отражения этих медицинских работников в гр</a:t>
            </a:r>
            <a:r>
              <a:rPr lang="ru-RU" dirty="0" smtClean="0"/>
              <a:t>. 8 «Прибыло </a:t>
            </a:r>
            <a:r>
              <a:rPr lang="ru-RU" dirty="0"/>
              <a:t>специалистов за отчетный период (чел.)» и гр</a:t>
            </a:r>
            <a:r>
              <a:rPr lang="ru-RU" dirty="0" smtClean="0"/>
              <a:t>. 9 </a:t>
            </a:r>
            <a:r>
              <a:rPr lang="ru-RU" dirty="0"/>
              <a:t>«Выбыло специалистов за отчетный период (чел.)». </a:t>
            </a:r>
            <a:endParaRPr lang="ru-RU" dirty="0" smtClean="0"/>
          </a:p>
          <a:p>
            <a:pPr algn="just"/>
            <a:endParaRPr lang="ru-RU" dirty="0"/>
          </a:p>
          <a:p>
            <a:pPr algn="just"/>
            <a:r>
              <a:rPr lang="ru-RU" dirty="0" smtClean="0"/>
              <a:t>В </a:t>
            </a:r>
            <a:r>
              <a:rPr lang="ru-RU" dirty="0"/>
              <a:t>данном случае отчет в статус «Подготовлен» перевести нельзя, будет выходить ошибка. Поэтому надо звонить куратору для утверждения.</a:t>
            </a:r>
          </a:p>
        </p:txBody>
      </p:sp>
    </p:spTree>
    <p:extLst>
      <p:ext uri="{BB962C8B-B14F-4D97-AF65-F5344CB8AC3E}">
        <p14:creationId xmlns:p14="http://schemas.microsoft.com/office/powerpoint/2010/main" val="438720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8617971"/>
              </p:ext>
            </p:extLst>
          </p:nvPr>
        </p:nvGraphicFramePr>
        <p:xfrm>
          <a:off x="971600" y="620688"/>
          <a:ext cx="7056784" cy="5631666"/>
        </p:xfrm>
        <a:graphic>
          <a:graphicData uri="http://schemas.openxmlformats.org/drawingml/2006/table">
            <a:tbl>
              <a:tblPr/>
              <a:tblGrid>
                <a:gridCol w="2521264"/>
                <a:gridCol w="223194"/>
                <a:gridCol w="584161"/>
                <a:gridCol w="639271"/>
                <a:gridCol w="617228"/>
                <a:gridCol w="617228"/>
                <a:gridCol w="553852"/>
                <a:gridCol w="661315"/>
                <a:gridCol w="639271"/>
              </a:tblGrid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Таблица №2</a:t>
                      </a:r>
                    </a:p>
                  </a:txBody>
                  <a:tcPr marL="4446" marR="4446" marT="444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446" marR="4446" marT="4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446" marR="4446" marT="444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446" marR="4446" marT="444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446" marR="4446" marT="444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446" marR="4446" marT="444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446" marR="4446" marT="444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446" marR="4446" marT="444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446" marR="4446" marT="444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152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Утверждено штатных должностей всего на отчетную дату </a:t>
                      </a:r>
                      <a:br>
                        <a:rPr lang="ru-RU" sz="60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(шт. ед.)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Кол-во</a:t>
                      </a:r>
                      <a:br>
                        <a:rPr lang="ru-RU" sz="60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 физ. лиц - специалистов </a:t>
                      </a:r>
                      <a:br>
                        <a:rPr lang="ru-RU" sz="60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(чел.)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 том числе по внутреннему совместительству (физ.лиц)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Кол-во физ.лиц, работающих по внешнему совместительству (чел.)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Наличие вакантных должностей специали- стов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(вакант.)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Прибыло специалистов за отчетный период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(чел.)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Выбыло специалистов за отчетный период (чел.)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8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(В скобках указаны соответствия с 30-ой формой)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(Форма 30 таблица 1100 гр.3)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(Форма 30 таблица 1100 гр.9)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Врачей - всего (ф30, стр.1)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42,50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6,00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10,00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19,50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174453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руководители учреждений и их заместители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(ф30, стр.4)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2,00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Терапевты - всего (ф30, стр.96)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12,00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9,00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из них: терапевты участковые (ф30, стр.97)</a:t>
                      </a:r>
                    </a:p>
                  </a:txBody>
                  <a:tcPr marL="80022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1.2.1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5,00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Педиатры - всего (ф30, стр.45)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1.3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4,75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1,75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из них: участковые педиатры (ф30, стр.46)</a:t>
                      </a:r>
                    </a:p>
                  </a:txBody>
                  <a:tcPr marL="80022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1.3.1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Кардиологи (ф30, стр.20)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1.4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Эндокринологи (ф30, стр.118)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1.5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Инфекционисты (ф30, стр.19)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1.6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Хирурги (ф30, стр.112)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1.7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Хирурги детские (ф30, стр.113)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1.8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Анестезиологи-реаниматологи (ф30, стр.7)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1.9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Травматология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1.10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Ортопеды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1.11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Травматологи-ортопеды (ф30, стр.102)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1.12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Урологи (ф30, стр.105)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1.13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Эндоскописты (ф30, стр.120)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1.14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Онкологи (ф30, стр.36)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1.15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Стоматологи (ф30, стр.86)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1.16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Акушеры-гинекологи (ф30, стр.5)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1.17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Неонатологи (ф30, стр.33)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1.18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Офтальмологи (ф30, стр.41)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1.19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Отоларингологи (ф30, стр.40)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1.20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Фтизиатры (ф30, стр.109)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1.21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Неврологи (ф30, стр.31)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1.22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0,75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0,75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Психиатры (ф30, стр.67)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1.23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Наркологи (ф30, стр.73)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1.24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Дерматовенерологи (ф30, стр.16)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1.25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0,75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0,75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Скорой медицинской помощи (ф30, стр.83)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1.26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74453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Врачи клинической лабораторной диагностики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(ф30, стр.22)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1.27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Ультразвуковой диагностики (ф30, стр.104)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1.28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0,25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Рентгенологи (ф30, стр.80)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1.29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2,25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Общей практики (семейные) (ф30, стр.35)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1.30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Прочие врачи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1.31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12,50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7,00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Провизоры (ф30, стр.139)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17052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Средний медицинский персонал - всего (ф30, стр.143)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132,75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108,00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24,75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17052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Главная медицинская сестра (гл. фельдшер, гл. акушерка)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3.0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сестринское дело </a:t>
                      </a:r>
                    </a:p>
                  </a:txBody>
                  <a:tcPr marL="80022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3.1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54,00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44,00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10,00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сестринское дело в педиатрии</a:t>
                      </a:r>
                    </a:p>
                  </a:txBody>
                  <a:tcPr marL="80022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3.2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20,00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15,00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5,00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лечебное дело</a:t>
                      </a:r>
                    </a:p>
                  </a:txBody>
                  <a:tcPr marL="80022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3.3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35,25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28,00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7,25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акушерское дело</a:t>
                      </a:r>
                    </a:p>
                  </a:txBody>
                  <a:tcPr marL="80022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3.4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прочие</a:t>
                      </a:r>
                    </a:p>
                  </a:txBody>
                  <a:tcPr marL="80022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3.5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19,50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17,00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2,00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2,50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 том числе средних медработников ФАП  и ФП</a:t>
                      </a:r>
                    </a:p>
                  </a:txBody>
                  <a:tcPr marL="80022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3.6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  <a:tr h="9727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Фармацевты (ф.30, стр. 213)</a:t>
                      </a:r>
                    </a:p>
                  </a:txBody>
                  <a:tcPr marL="4446" marR="4446" marT="444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4446" marR="4446" marT="4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446" marR="4446" marT="444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443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700808"/>
            <a:ext cx="80648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Также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 забывать вносить своевременно изменения по штатному расписанию в мониторинге «Кадры» по гр.3 «Утверждено штатных должностей всего на отчетную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дату»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803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таблице 3 мониторинга «Сведения о штатных должностях и о движении кадров» введены новые строки с А.1 по А.7, которые необходимо заполнять.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329103"/>
              </p:ext>
            </p:extLst>
          </p:nvPr>
        </p:nvGraphicFramePr>
        <p:xfrm>
          <a:off x="755576" y="1124744"/>
          <a:ext cx="7560838" cy="5420627"/>
        </p:xfrm>
        <a:graphic>
          <a:graphicData uri="http://schemas.openxmlformats.org/drawingml/2006/table">
            <a:tbl>
              <a:tblPr/>
              <a:tblGrid>
                <a:gridCol w="2160577"/>
                <a:gridCol w="191262"/>
                <a:gridCol w="500593"/>
                <a:gridCol w="547818"/>
                <a:gridCol w="528929"/>
                <a:gridCol w="528929"/>
                <a:gridCol w="474619"/>
                <a:gridCol w="566709"/>
                <a:gridCol w="547818"/>
                <a:gridCol w="566709"/>
                <a:gridCol w="502955"/>
                <a:gridCol w="443920"/>
              </a:tblGrid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Таблица №3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effectLst/>
                        <a:latin typeface="Arial"/>
                      </a:endParaRP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Врачи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Руководители (врачи), в т.ч. главная медицинская сестра</a:t>
                      </a:r>
                    </a:p>
                  </a:txBody>
                  <a:tcPr marL="4374" marR="4374" marT="4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Средний мед.</a:t>
                      </a:r>
                      <a:br>
                        <a:rPr lang="ru-RU" sz="600" b="0" i="0" u="none" strike="noStrike" dirty="0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персонал</a:t>
                      </a:r>
                    </a:p>
                  </a:txBody>
                  <a:tcPr marL="4374" marR="4374" marT="4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Младший мед.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персонал</a:t>
                      </a:r>
                    </a:p>
                  </a:txBody>
                  <a:tcPr marL="4374" marR="4374" marT="4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Руково-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дители</a:t>
                      </a:r>
                    </a:p>
                  </a:txBody>
                  <a:tcPr marL="4374" marR="4374" marT="4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Научные работники</a:t>
                      </a:r>
                    </a:p>
                  </a:txBody>
                  <a:tcPr marL="4374" marR="4374" marT="4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Профес-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сорско - препода-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вательский состав</a:t>
                      </a:r>
                    </a:p>
                  </a:txBody>
                  <a:tcPr marL="4374" marR="4374" marT="4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Иные педаго-</a:t>
                      </a:r>
                      <a:br>
                        <a:rPr lang="ru-RU" sz="600" b="0" i="0" u="none" strike="noStrike">
                          <a:effectLst/>
                          <a:latin typeface="Arial"/>
                        </a:rPr>
                      </a:br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гические работники</a:t>
                      </a:r>
                    </a:p>
                  </a:txBody>
                  <a:tcPr marL="4374" marR="4374" marT="4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Прочие</a:t>
                      </a:r>
                    </a:p>
                  </a:txBody>
                  <a:tcPr marL="4374" marR="4374" marT="4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ВСЕГО</a:t>
                      </a:r>
                    </a:p>
                  </a:txBody>
                  <a:tcPr marL="4374" marR="4374" marT="43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Уволено в отчетном периоде - всего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A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178850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из них: молодых специалистов до 30 лет ( 3 года после окончания института) 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B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178850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 из строки А: ушедших из медицинских организаций, расположенных в сельской местности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 dirty="0">
                          <a:effectLst/>
                          <a:latin typeface="Arial"/>
                        </a:rPr>
                        <a:t>A.1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8850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из строки А: ушедших в медицинские организации других ведомств субъекта РФ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A.2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8850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из строки А: ушедших в частные медицинские организации, расположенные на территории субъекта РФ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A.3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8850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из строки А: ушедших в медицинские организации других субъектов РФ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A.4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8850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из строки А: уехавших на работу по профессии в другие страны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A.5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78850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из строки А: ушедших из профессии (из сферы здравоохранения)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A.6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нет данных о дальнейшем месте работы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600" b="0" i="0" u="none" strike="noStrike">
                          <a:effectLst/>
                          <a:latin typeface="Arial"/>
                        </a:rPr>
                        <a:t>A.7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2,00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По инициативе работодателя - всего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 т.ч.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сокращение численности (штата)</a:t>
                      </a:r>
                    </a:p>
                  </a:txBody>
                  <a:tcPr marL="3936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1.1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ликвидация (реорганизация) организации</a:t>
                      </a:r>
                    </a:p>
                  </a:txBody>
                  <a:tcPr marL="3936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1.2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120653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несоответствие работника занимаемой должности - всего</a:t>
                      </a:r>
                    </a:p>
                  </a:txBody>
                  <a:tcPr marL="3936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1.3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недостаточной квалификации</a:t>
                      </a:r>
                    </a:p>
                  </a:txBody>
                  <a:tcPr marL="157455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1.3.1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вследствии состояния здоровья</a:t>
                      </a:r>
                    </a:p>
                  </a:txBody>
                  <a:tcPr marL="157455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1.3.2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178850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однократное грубое нарушение трудовых обязанностей - всего</a:t>
                      </a:r>
                    </a:p>
                  </a:txBody>
                  <a:tcPr marL="3936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1.4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прогул</a:t>
                      </a:r>
                    </a:p>
                  </a:txBody>
                  <a:tcPr marL="157455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1.4.1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появление в состоянии опьянения</a:t>
                      </a:r>
                    </a:p>
                  </a:txBody>
                  <a:tcPr marL="157455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1.4.2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прочие причины</a:t>
                      </a:r>
                    </a:p>
                  </a:txBody>
                  <a:tcPr marL="3936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1.5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По инициативе работника - всего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 т.ч.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по собственному желанию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2.1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выход на пенсию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2.2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по уходу за ребенком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2.3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перевод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2.4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переезд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2.5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1,00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2,00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прочие причины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2.6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По истечении срока трудового договора - всего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 т.ч.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окончание интернатуры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3.1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прочие причины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3.2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178850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Прекращение трудового договора по обстоятельствам не зависящим от воли сторон - всего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 т.ч.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DCDC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призыв в ряды РА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4.1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выход на инвалидность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4.2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осуждение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4.3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смерть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4.4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91514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прочие причины</a:t>
                      </a:r>
                    </a:p>
                  </a:txBody>
                  <a:tcPr marL="78728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4.5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  <a:tr h="2661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Численность работников, предполагаемых к увольнению в течении полугодия в связи с ликвидацией (реорганизацией), либо сокращением численности (штата)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С</a:t>
                      </a:r>
                    </a:p>
                  </a:txBody>
                  <a:tcPr marL="4374" marR="4374" marT="4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4374" marR="4374" marT="43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DCC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7573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908721"/>
            <a:ext cx="79208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 работе с Федеральным регистром медицинских работников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Напоминаю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что актуализация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информации по медицинским работникам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портале 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2"/>
              </a:rPr>
              <a:t>https://kadr.miac-io.ru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должна осуществляться в течение трех рабочих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дней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сдаче мониторинга «Кадры» за отчетный период ответственными лицами должна проводиться сверка данных, указанных в мониторинге с данными отчета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69 «Отчет об эксплуатации ФРМО/ФРМР по сведениям о трудоустройстве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Данный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отчет формируется на портале 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2"/>
              </a:rPr>
              <a:t>https://kadr.miac-io.ru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вкладке «Анализ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43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620688"/>
            <a:ext cx="82809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мониторингу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«Информация о численности граждан, которым оказаны услуги социальных работников организаций здравоохранения»,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расположенному на портале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https://msd.miac-io.ru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огромная просьба не забывать и своевременно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(до 3 числа месяца, следующего за отчетным периодом) заполнять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переводить в статус «Подготовлен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Мониторинг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квартальный, поэтому период надо выбирать: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1 квартал», «2 квартал» и т.д.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Ответственность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 заполнение мониторинга возлагается на руководителей,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связи с этим руководители должны отслеживать своевременность заполнения данного мониторинга ответственными лицами.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случае  увольнения, ухода в отпуск, на больничные листы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ответственных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лиц необходимо  своевременно распределять обязанности и  назначать новых ответственных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исполнителей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599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916832"/>
            <a:ext cx="842493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 мониторингу «Доезд выпускников»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ранее </a:t>
            </a:r>
            <a:r>
              <a:rPr lang="ru-RU" dirty="0"/>
              <a:t>информация </a:t>
            </a:r>
            <a:r>
              <a:rPr lang="ru-RU" dirty="0" smtClean="0"/>
              <a:t>Вами предоставлялась </a:t>
            </a:r>
            <a:r>
              <a:rPr lang="ru-RU" dirty="0"/>
              <a:t>в формате </a:t>
            </a:r>
            <a:r>
              <a:rPr lang="ru-RU" dirty="0" smtClean="0"/>
              <a:t>Excel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Позже </a:t>
            </a:r>
            <a:r>
              <a:rPr lang="ru-RU" dirty="0"/>
              <a:t>разработается  и будет введен данный мониторинг на портале </a:t>
            </a:r>
            <a:r>
              <a:rPr lang="ru-RU" dirty="0">
                <a:hlinkClick r:id="rId2"/>
              </a:rPr>
              <a:t>https://</a:t>
            </a:r>
            <a:r>
              <a:rPr lang="ru-RU" dirty="0" smtClean="0">
                <a:hlinkClick r:id="rId2"/>
              </a:rPr>
              <a:t>kadr.miac-io.ru</a:t>
            </a:r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Рассылка </a:t>
            </a:r>
            <a:r>
              <a:rPr lang="ru-RU" dirty="0"/>
              <a:t>информационного сообщения будет осуществлена после разработки </a:t>
            </a:r>
            <a:r>
              <a:rPr lang="ru-RU" dirty="0" smtClean="0"/>
              <a:t>мониторинга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08524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3746</Words>
  <Application>Microsoft Office PowerPoint</Application>
  <PresentationFormat>Экран (4:3)</PresentationFormat>
  <Paragraphs>1810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СРАВНЕНИЕ таблиц: «Расшифровка 5 строки (врачи клинических специальностей)» и таблицы 2 мониторинга «Кадры»</vt:lpstr>
      <vt:lpstr>По мониторингу «Получение социальных льгот»   по гр.2 «Примечание» надо указывать нормативные документы,  согласно которых реализуются меры социальной поддержки медицинских работников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Данные по строкам 1, 2, 11, 12 мониторинга «Уровень квалификации» необходимо переносить  в строку 8 «Повышение уровня квалификации медработников, обеспечение подготовки и переподготовки (чел.)» таблицы 4 мониторинга «Сведения о штатных должностях и о движении медицинских кадров». </vt:lpstr>
      <vt:lpstr>Презентация PowerPoint</vt:lpstr>
      <vt:lpstr>Презентация PowerPoint</vt:lpstr>
      <vt:lpstr>Презентация PowerPoint</vt:lpstr>
      <vt:lpstr>В таблице 3 мониторинга «Сведения о штатных должностях и о движении кадров» введены новые строки с А.1 по А.7, которые необходимо заполнять.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Александровна Кашпур</dc:creator>
  <cp:lastModifiedBy>Людмила Александровна Кашпур</cp:lastModifiedBy>
  <cp:revision>17</cp:revision>
  <cp:lastPrinted>2019-04-19T09:11:05Z</cp:lastPrinted>
  <dcterms:created xsi:type="dcterms:W3CDTF">2019-04-19T03:10:28Z</dcterms:created>
  <dcterms:modified xsi:type="dcterms:W3CDTF">2019-04-22T01:12:39Z</dcterms:modified>
</cp:coreProperties>
</file>